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5" r:id="rId3"/>
    <p:sldId id="257" r:id="rId4"/>
    <p:sldId id="274" r:id="rId5"/>
    <p:sldId id="261" r:id="rId6"/>
    <p:sldId id="259" r:id="rId7"/>
    <p:sldId id="260" r:id="rId8"/>
    <p:sldId id="263" r:id="rId9"/>
    <p:sldId id="276" r:id="rId10"/>
    <p:sldId id="262" r:id="rId11"/>
    <p:sldId id="277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07" autoAdjust="0"/>
  </p:normalViewPr>
  <p:slideViewPr>
    <p:cSldViewPr>
      <p:cViewPr>
        <p:scale>
          <a:sx n="70" d="100"/>
          <a:sy n="70" d="100"/>
        </p:scale>
        <p:origin x="-113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58D6B-7634-43BF-8450-0D8A244E64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2B588A-AAE4-4D5C-9B94-4B6E64ED0471}">
      <dgm:prSet phldrT="[Text]"/>
      <dgm:spPr>
        <a:blipFill rotWithShape="1">
          <a:blip xmlns:r="http://schemas.openxmlformats.org/officeDocument/2006/relationships" r:embed="rId1"/>
          <a:stretch>
            <a:fillRect l="-2032" b="-1027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62D5C55-0820-46DD-9C48-D1B53AAA8EB7}" type="parTrans" cxnId="{6CE628B4-8267-43CC-B65A-8BBE93F92AFC}">
      <dgm:prSet/>
      <dgm:spPr/>
      <dgm:t>
        <a:bodyPr/>
        <a:lstStyle/>
        <a:p>
          <a:endParaRPr lang="en-US"/>
        </a:p>
      </dgm:t>
    </dgm:pt>
    <dgm:pt modelId="{0CEAA693-2E18-4AC8-9810-200AD84C15EA}" type="sibTrans" cxnId="{6CE628B4-8267-43CC-B65A-8BBE93F92AFC}">
      <dgm:prSet/>
      <dgm:spPr/>
      <dgm:t>
        <a:bodyPr/>
        <a:lstStyle/>
        <a:p>
          <a:endParaRPr lang="en-US"/>
        </a:p>
      </dgm:t>
    </dgm:pt>
    <dgm:pt modelId="{EC06C8A2-B229-4237-AD69-DE2BD7D999ED}">
      <dgm:prSet phldrT="[Text]"/>
      <dgm:spPr>
        <a:blipFill rotWithShape="1">
          <a:blip xmlns:r="http://schemas.openxmlformats.org/officeDocument/2006/relationships" r:embed="rId2"/>
          <a:stretch>
            <a:fillRect b="-1027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388B1E2-558E-42FC-A0C2-717FDCD0B4A3}" type="parTrans" cxnId="{5D441980-C8E3-40BD-A286-3B8D0DB63095}">
      <dgm:prSet/>
      <dgm:spPr/>
      <dgm:t>
        <a:bodyPr/>
        <a:lstStyle/>
        <a:p>
          <a:endParaRPr lang="en-US"/>
        </a:p>
      </dgm:t>
    </dgm:pt>
    <dgm:pt modelId="{56A92239-D77D-484B-A8E4-F3B82A55D642}" type="sibTrans" cxnId="{5D441980-C8E3-40BD-A286-3B8D0DB63095}">
      <dgm:prSet/>
      <dgm:spPr/>
      <dgm:t>
        <a:bodyPr/>
        <a:lstStyle/>
        <a:p>
          <a:endParaRPr lang="en-US"/>
        </a:p>
      </dgm:t>
    </dgm:pt>
    <dgm:pt modelId="{5713A654-1CB1-4E33-AE41-97B3008EC5FC}">
      <dgm:prSet phldrT="[Text]"/>
      <dgm:spPr>
        <a:blipFill rotWithShape="1">
          <a:blip xmlns:r="http://schemas.openxmlformats.org/officeDocument/2006/relationships" r:embed="rId3"/>
          <a:stretch>
            <a:fillRect l="-2032" b="-984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B9890A7-6DB8-4D80-8EE0-2DDFA724EC0E}" type="parTrans" cxnId="{06ACA55E-50A2-467B-8D2E-F2CB80769398}">
      <dgm:prSet/>
      <dgm:spPr/>
      <dgm:t>
        <a:bodyPr/>
        <a:lstStyle/>
        <a:p>
          <a:endParaRPr lang="en-US"/>
        </a:p>
      </dgm:t>
    </dgm:pt>
    <dgm:pt modelId="{8EA32B78-3BC1-4A5D-94EF-F54018CD0C76}" type="sibTrans" cxnId="{06ACA55E-50A2-467B-8D2E-F2CB80769398}">
      <dgm:prSet/>
      <dgm:spPr/>
      <dgm:t>
        <a:bodyPr/>
        <a:lstStyle/>
        <a:p>
          <a:endParaRPr lang="en-US"/>
        </a:p>
      </dgm:t>
    </dgm:pt>
    <dgm:pt modelId="{5461E98F-97DE-483D-B0D1-A1DD486F1F08}" type="pres">
      <dgm:prSet presAssocID="{B0E58D6B-7634-43BF-8450-0D8A244E64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51B5DE-7E44-48EC-98F0-02C3B6978EA1}" type="pres">
      <dgm:prSet presAssocID="{0A2B588A-AAE4-4D5C-9B94-4B6E64ED0471}" presName="parentText" presStyleLbl="node1" presStyleIdx="0" presStyleCnt="3" custLinFactNeighborX="-943" custLinFactNeighborY="-72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F759D-ED5E-4A00-8139-C4EDFFBF734E}" type="pres">
      <dgm:prSet presAssocID="{0CEAA693-2E18-4AC8-9810-200AD84C15EA}" presName="spacer" presStyleCnt="0"/>
      <dgm:spPr/>
    </dgm:pt>
    <dgm:pt modelId="{DAFB456A-7D98-4CE3-ADA1-CF1792728DEC}" type="pres">
      <dgm:prSet presAssocID="{EC06C8A2-B229-4237-AD69-DE2BD7D999ED}" presName="parentText" presStyleLbl="node1" presStyleIdx="1" presStyleCnt="3" custLinFactNeighborX="-943" custLinFactNeighborY="-215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4016E-9604-4D61-87F0-279952D70D83}" type="pres">
      <dgm:prSet presAssocID="{56A92239-D77D-484B-A8E4-F3B82A55D642}" presName="spacer" presStyleCnt="0"/>
      <dgm:spPr/>
    </dgm:pt>
    <dgm:pt modelId="{74859EC6-C9A4-4367-97F1-15B740F40ABD}" type="pres">
      <dgm:prSet presAssocID="{5713A654-1CB1-4E33-AE41-97B3008EC5FC}" presName="parentText" presStyleLbl="node1" presStyleIdx="2" presStyleCnt="3" custLinFactNeighborY="674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4368C9-5359-4CC3-A601-875500A53692}" type="presOf" srcId="{EC06C8A2-B229-4237-AD69-DE2BD7D999ED}" destId="{DAFB456A-7D98-4CE3-ADA1-CF1792728DEC}" srcOrd="0" destOrd="0" presId="urn:microsoft.com/office/officeart/2005/8/layout/vList2"/>
    <dgm:cxn modelId="{067807BE-5B13-4F5B-A7C2-53BFBA3D8FF6}" type="presOf" srcId="{0A2B588A-AAE4-4D5C-9B94-4B6E64ED0471}" destId="{8851B5DE-7E44-48EC-98F0-02C3B6978EA1}" srcOrd="0" destOrd="0" presId="urn:microsoft.com/office/officeart/2005/8/layout/vList2"/>
    <dgm:cxn modelId="{E47678E8-B96B-4335-970A-B94573A1E916}" type="presOf" srcId="{5713A654-1CB1-4E33-AE41-97B3008EC5FC}" destId="{74859EC6-C9A4-4367-97F1-15B740F40ABD}" srcOrd="0" destOrd="0" presId="urn:microsoft.com/office/officeart/2005/8/layout/vList2"/>
    <dgm:cxn modelId="{5D441980-C8E3-40BD-A286-3B8D0DB63095}" srcId="{B0E58D6B-7634-43BF-8450-0D8A244E6494}" destId="{EC06C8A2-B229-4237-AD69-DE2BD7D999ED}" srcOrd="1" destOrd="0" parTransId="{3388B1E2-558E-42FC-A0C2-717FDCD0B4A3}" sibTransId="{56A92239-D77D-484B-A8E4-F3B82A55D642}"/>
    <dgm:cxn modelId="{34BBD009-2312-49F7-BCAA-21B257EA83B9}" type="presOf" srcId="{B0E58D6B-7634-43BF-8450-0D8A244E6494}" destId="{5461E98F-97DE-483D-B0D1-A1DD486F1F08}" srcOrd="0" destOrd="0" presId="urn:microsoft.com/office/officeart/2005/8/layout/vList2"/>
    <dgm:cxn modelId="{6CE628B4-8267-43CC-B65A-8BBE93F92AFC}" srcId="{B0E58D6B-7634-43BF-8450-0D8A244E6494}" destId="{0A2B588A-AAE4-4D5C-9B94-4B6E64ED0471}" srcOrd="0" destOrd="0" parTransId="{F62D5C55-0820-46DD-9C48-D1B53AAA8EB7}" sibTransId="{0CEAA693-2E18-4AC8-9810-200AD84C15EA}"/>
    <dgm:cxn modelId="{06ACA55E-50A2-467B-8D2E-F2CB80769398}" srcId="{B0E58D6B-7634-43BF-8450-0D8A244E6494}" destId="{5713A654-1CB1-4E33-AE41-97B3008EC5FC}" srcOrd="2" destOrd="0" parTransId="{2B9890A7-6DB8-4D80-8EE0-2DDFA724EC0E}" sibTransId="{8EA32B78-3BC1-4A5D-94EF-F54018CD0C76}"/>
    <dgm:cxn modelId="{1B551F0E-1F42-46B1-84AA-1267474CF207}" type="presParOf" srcId="{5461E98F-97DE-483D-B0D1-A1DD486F1F08}" destId="{8851B5DE-7E44-48EC-98F0-02C3B6978EA1}" srcOrd="0" destOrd="0" presId="urn:microsoft.com/office/officeart/2005/8/layout/vList2"/>
    <dgm:cxn modelId="{6193D8A5-22B9-4CEA-8EF7-354A067119DB}" type="presParOf" srcId="{5461E98F-97DE-483D-B0D1-A1DD486F1F08}" destId="{BD0F759D-ED5E-4A00-8139-C4EDFFBF734E}" srcOrd="1" destOrd="0" presId="urn:microsoft.com/office/officeart/2005/8/layout/vList2"/>
    <dgm:cxn modelId="{A6E0965C-0E5B-4075-AB1A-251C29B1C1C7}" type="presParOf" srcId="{5461E98F-97DE-483D-B0D1-A1DD486F1F08}" destId="{DAFB456A-7D98-4CE3-ADA1-CF1792728DEC}" srcOrd="2" destOrd="0" presId="urn:microsoft.com/office/officeart/2005/8/layout/vList2"/>
    <dgm:cxn modelId="{77097152-CF77-4A38-80F9-1F40D391859B}" type="presParOf" srcId="{5461E98F-97DE-483D-B0D1-A1DD486F1F08}" destId="{9EB4016E-9604-4D61-87F0-279952D70D83}" srcOrd="3" destOrd="0" presId="urn:microsoft.com/office/officeart/2005/8/layout/vList2"/>
    <dgm:cxn modelId="{3D62521F-1AFD-4DB0-9AE0-770AD89236AD}" type="presParOf" srcId="{5461E98F-97DE-483D-B0D1-A1DD486F1F08}" destId="{74859EC6-C9A4-4367-97F1-15B740F40A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0E58D6B-7634-43BF-8450-0D8A244E64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A2B588A-AAE4-4D5C-9B94-4B6E64ED0471}">
          <dgm:prSet phldrT="[Text]"/>
          <dgm:spPr/>
          <dgm:t>
            <a:bodyPr/>
            <a:lstStyle/>
            <a:p>
              <a:r>
                <a:rPr lang="en-US" dirty="0" smtClean="0"/>
                <a:t>(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smtClean="0">
                          <a:latin typeface="Cambria Math"/>
                        </a:rPr>
                      </m:ctrlPr>
                    </m:sSupPr>
                    <m:e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e>
                    <m:sup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r>
                <a:rPr lang="en-US" dirty="0" smtClean="0"/>
                <a:t>=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dirty="0" smtClean="0">
                          <a:latin typeface="Cambria Math"/>
                        </a:rPr>
                      </m:ctrlPr>
                    </m:sSupPr>
                    <m:e>
                      <m:r>
                        <a:rPr lang="en-US" b="0" i="1" dirty="0" smtClean="0">
                          <a:latin typeface="Cambria Math"/>
                        </a:rPr>
                        <m:t>𝑎</m:t>
                      </m:r>
                    </m:e>
                    <m:sup>
                      <m:r>
                        <a:rPr lang="en-US" b="0" i="1" dirty="0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r>
                <a:rPr lang="bn-BD" dirty="0" smtClean="0"/>
                <a:t>+2ab</a:t>
              </a:r>
              <a:r>
                <a:rPr lang="en-US" dirty="0" smtClean="0"/>
                <a:t>+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dirty="0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dirty="0" smtClean="0">
                          <a:latin typeface="Cambria Math"/>
                        </a:rPr>
                        <m:t>𝑏</m:t>
                      </m:r>
                    </m:e>
                    <m:sup>
                      <m:r>
                        <a:rPr lang="bn-BD" b="0" i="1" dirty="0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endParaRPr lang="en-US" dirty="0"/>
            </a:p>
          </dgm:t>
        </dgm:pt>
      </mc:Choice>
      <mc:Fallback xmlns="">
        <dgm:pt modelId="{0A2B588A-AAE4-4D5C-9B94-4B6E64ED0471}">
          <dgm:prSet phldrT="[Text]"/>
          <dgm:spPr/>
          <dgm:t>
            <a:bodyPr/>
            <a:lstStyle/>
            <a:p>
              <a:r>
                <a:rPr lang="en-US" dirty="0" smtClean="0"/>
                <a:t>(</a:t>
              </a:r>
              <a:r>
                <a:rPr lang="en-US" i="0" smtClean="0">
                  <a:latin typeface="Cambria Math"/>
                </a:rPr>
                <a:t>〖</a:t>
              </a:r>
              <a:r>
                <a:rPr lang="en-US" b="0" i="0" smtClean="0">
                  <a:latin typeface="Cambria Math"/>
                </a:rPr>
                <a:t>𝑎+𝑏)〗^2</a:t>
              </a:r>
              <a:r>
                <a:rPr lang="en-US" dirty="0" smtClean="0"/>
                <a:t>=</a:t>
              </a:r>
              <a:r>
                <a:rPr lang="en-US" b="0" i="0" dirty="0" smtClean="0">
                  <a:latin typeface="Cambria Math"/>
                </a:rPr>
                <a:t>𝑎^2</a:t>
              </a:r>
              <a:r>
                <a:rPr lang="bn-BD" dirty="0" smtClean="0"/>
                <a:t>+2ab</a:t>
              </a:r>
              <a:r>
                <a:rPr lang="en-US" dirty="0" smtClean="0"/>
                <a:t>+</a:t>
              </a:r>
              <a:r>
                <a:rPr lang="bn-BD" b="0" i="0" dirty="0" smtClean="0">
                  <a:latin typeface="Cambria Math"/>
                </a:rPr>
                <a:t>𝑏</a:t>
              </a:r>
              <a:r>
                <a:rPr lang="en-US" b="0" i="0" dirty="0" smtClean="0">
                  <a:latin typeface="Cambria Math"/>
                </a:rPr>
                <a:t>^</a:t>
              </a:r>
              <a:r>
                <a:rPr lang="bn-BD" b="0" i="0" dirty="0" smtClean="0">
                  <a:latin typeface="Cambria Math"/>
                </a:rPr>
                <a:t>2</a:t>
              </a:r>
              <a:endParaRPr lang="en-US" dirty="0"/>
            </a:p>
          </dgm:t>
        </dgm:pt>
      </mc:Fallback>
    </mc:AlternateContent>
    <dgm:pt modelId="{F62D5C55-0820-46DD-9C48-D1B53AAA8EB7}" type="parTrans" cxnId="{6CE628B4-8267-43CC-B65A-8BBE93F92AFC}">
      <dgm:prSet/>
      <dgm:spPr/>
      <dgm:t>
        <a:bodyPr/>
        <a:lstStyle/>
        <a:p>
          <a:endParaRPr lang="en-US"/>
        </a:p>
      </dgm:t>
    </dgm:pt>
    <dgm:pt modelId="{0CEAA693-2E18-4AC8-9810-200AD84C15EA}" type="sibTrans" cxnId="{6CE628B4-8267-43CC-B65A-8BBE93F92AF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C06C8A2-B229-4237-AD69-DE2BD7D999ED}">
          <dgm:prSet phldrT="[Text]"/>
          <dgm:spPr/>
          <dgm:t>
            <a:bodyPr/>
            <a:lstStyle/>
            <a:p>
              <a14:m>
                <m:oMath xmlns:m="http://schemas.openxmlformats.org/officeDocument/2006/math">
                  <m:sSup>
                    <m:sSupPr>
                      <m:ctrlPr>
                        <a:rPr lang="bn-BD" i="1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smtClean="0">
                          <a:latin typeface="Cambria Math"/>
                        </a:rPr>
                        <m:t>(</m:t>
                      </m:r>
                      <m:r>
                        <a:rPr lang="bn-BD" b="0" i="1" smtClean="0">
                          <a:latin typeface="Cambria Math"/>
                        </a:rPr>
                        <m:t>𝑎</m:t>
                      </m:r>
                      <m:r>
                        <a:rPr lang="bn-BD" b="0" i="1" smtClean="0">
                          <a:latin typeface="Cambria Math"/>
                        </a:rPr>
                        <m:t>−</m:t>
                      </m:r>
                      <m:r>
                        <a:rPr lang="bn-BD" b="0" i="1" smtClean="0">
                          <a:latin typeface="Cambria Math"/>
                        </a:rPr>
                        <m:t>𝑏</m:t>
                      </m:r>
                      <m:r>
                        <a:rPr lang="bn-BD" b="0" i="1" smtClean="0">
                          <a:latin typeface="Cambria Math"/>
                        </a:rPr>
                        <m:t>)</m:t>
                      </m:r>
                    </m:e>
                    <m:sup>
                      <m:r>
                        <a:rPr lang="bn-BD" b="0" i="1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r>
                <a:rPr lang="bn-BD" dirty="0" smtClean="0"/>
                <a:t>=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smtClean="0">
                          <a:latin typeface="Cambria Math"/>
                        </a:rPr>
                        <m:t>𝑎</m:t>
                      </m:r>
                    </m:e>
                    <m:sup>
                      <m:r>
                        <a:rPr lang="bn-BD" b="0" i="1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r>
                <a:rPr lang="bn-BD" dirty="0" smtClean="0"/>
                <a:t>-2ab+-</a:t>
              </a:r>
              <a14:m>
                <m:oMath xmlns:m="http://schemas.openxmlformats.org/officeDocument/2006/math">
                  <m:sSup>
                    <m:sSupPr>
                      <m:ctrlPr>
                        <a:rPr lang="bn-BD" i="1" dirty="0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dirty="0" smtClean="0">
                          <a:latin typeface="Cambria Math"/>
                        </a:rPr>
                        <m:t>𝑏</m:t>
                      </m:r>
                    </m:e>
                    <m:sup>
                      <m:r>
                        <a:rPr lang="bn-BD" b="0" i="1" dirty="0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endParaRPr lang="en-US" dirty="0"/>
            </a:p>
          </dgm:t>
        </dgm:pt>
      </mc:Choice>
      <mc:Fallback xmlns="">
        <dgm:pt modelId="{EC06C8A2-B229-4237-AD69-DE2BD7D999ED}">
          <dgm:prSet phldrT="[Text]"/>
          <dgm:spPr/>
          <dgm:t>
            <a:bodyPr/>
            <a:lstStyle/>
            <a:p>
              <a:r>
                <a:rPr lang="bn-BD" i="0" smtClean="0">
                  <a:latin typeface="Cambria Math"/>
                </a:rPr>
                <a:t>〖</a:t>
              </a:r>
              <a:r>
                <a:rPr lang="bn-BD" b="0" i="0" smtClean="0">
                  <a:latin typeface="Cambria Math"/>
                </a:rPr>
                <a:t>(𝑎−𝑏)〗^2</a:t>
              </a:r>
              <a:r>
                <a:rPr lang="bn-BD" dirty="0" smtClean="0"/>
                <a:t>=</a:t>
              </a:r>
              <a:r>
                <a:rPr lang="bn-BD" b="0" i="0" smtClean="0">
                  <a:latin typeface="Cambria Math"/>
                </a:rPr>
                <a:t>𝑎</a:t>
              </a:r>
              <a:r>
                <a:rPr lang="en-US" b="0" i="0" smtClean="0">
                  <a:latin typeface="Cambria Math"/>
                </a:rPr>
                <a:t>^</a:t>
              </a:r>
              <a:r>
                <a:rPr lang="bn-BD" b="0" i="0" smtClean="0">
                  <a:latin typeface="Cambria Math"/>
                </a:rPr>
                <a:t>2</a:t>
              </a:r>
              <a:r>
                <a:rPr lang="bn-BD" dirty="0" smtClean="0"/>
                <a:t>-2ab+-</a:t>
              </a:r>
              <a:r>
                <a:rPr lang="bn-BD" b="0" i="0" dirty="0" smtClean="0">
                  <a:latin typeface="Cambria Math"/>
                </a:rPr>
                <a:t>𝑏^2</a:t>
              </a:r>
              <a:endParaRPr lang="en-US" dirty="0"/>
            </a:p>
          </dgm:t>
        </dgm:pt>
      </mc:Fallback>
    </mc:AlternateContent>
    <dgm:pt modelId="{3388B1E2-558E-42FC-A0C2-717FDCD0B4A3}" type="parTrans" cxnId="{5D441980-C8E3-40BD-A286-3B8D0DB63095}">
      <dgm:prSet/>
      <dgm:spPr/>
      <dgm:t>
        <a:bodyPr/>
        <a:lstStyle/>
        <a:p>
          <a:endParaRPr lang="en-US"/>
        </a:p>
      </dgm:t>
    </dgm:pt>
    <dgm:pt modelId="{56A92239-D77D-484B-A8E4-F3B82A55D642}" type="sibTrans" cxnId="{5D441980-C8E3-40BD-A286-3B8D0DB6309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713A654-1CB1-4E33-AE41-97B3008EC5FC}">
          <dgm:prSet phldrT="[Text]"/>
          <dgm:spPr/>
          <dgm:t>
            <a:bodyPr/>
            <a:lstStyle/>
            <a:p>
              <a:r>
                <a:rPr lang="bn-BD" dirty="0" smtClean="0"/>
                <a:t>(a-b)(a+b)=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i="1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smtClean="0">
                          <a:latin typeface="Cambria Math"/>
                        </a:rPr>
                        <m:t>𝑎</m:t>
                      </m:r>
                    </m:e>
                    <m:sup>
                      <m:r>
                        <a:rPr lang="bn-BD" b="0" i="1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r>
                <a:rPr lang="bn-BD" dirty="0" smtClean="0"/>
                <a:t>-</a:t>
              </a:r>
              <a14:m>
                <m:oMath xmlns:m="http://schemas.openxmlformats.org/officeDocument/2006/math">
                  <m:sSup>
                    <m:sSupPr>
                      <m:ctrlPr>
                        <a:rPr lang="bn-BD" i="1" dirty="0" smtClean="0">
                          <a:latin typeface="Cambria Math"/>
                        </a:rPr>
                      </m:ctrlPr>
                    </m:sSupPr>
                    <m:e>
                      <m:r>
                        <a:rPr lang="bn-BD" b="0" i="1" dirty="0" smtClean="0">
                          <a:latin typeface="Cambria Math"/>
                        </a:rPr>
                        <m:t>𝑏</m:t>
                      </m:r>
                    </m:e>
                    <m:sup>
                      <m:r>
                        <a:rPr lang="bn-BD" b="0" i="1" dirty="0" smtClean="0">
                          <a:latin typeface="Cambria Math"/>
                        </a:rPr>
                        <m:t>2</m:t>
                      </m:r>
                    </m:sup>
                  </m:sSup>
                </m:oMath>
              </a14:m>
              <a:endParaRPr lang="en-US" dirty="0"/>
            </a:p>
          </dgm:t>
        </dgm:pt>
      </mc:Choice>
      <mc:Fallback xmlns="">
        <dgm:pt modelId="{5713A654-1CB1-4E33-AE41-97B3008EC5FC}">
          <dgm:prSet phldrT="[Text]"/>
          <dgm:spPr/>
          <dgm:t>
            <a:bodyPr/>
            <a:lstStyle/>
            <a:p>
              <a:r>
                <a:rPr lang="bn-BD" dirty="0" smtClean="0"/>
                <a:t>(a-b)(a+b)=</a:t>
              </a:r>
              <a:r>
                <a:rPr lang="bn-BD" b="0" i="0" smtClean="0">
                  <a:latin typeface="Cambria Math"/>
                </a:rPr>
                <a:t>𝑎</a:t>
              </a:r>
              <a:r>
                <a:rPr lang="en-US" b="0" i="0" smtClean="0">
                  <a:latin typeface="Cambria Math"/>
                </a:rPr>
                <a:t>^</a:t>
              </a:r>
              <a:r>
                <a:rPr lang="bn-BD" b="0" i="0" smtClean="0">
                  <a:latin typeface="Cambria Math"/>
                </a:rPr>
                <a:t>2</a:t>
              </a:r>
              <a:r>
                <a:rPr lang="bn-BD" dirty="0" smtClean="0"/>
                <a:t>-</a:t>
              </a:r>
              <a:r>
                <a:rPr lang="bn-BD" b="0" i="0" dirty="0" smtClean="0">
                  <a:latin typeface="Cambria Math"/>
                </a:rPr>
                <a:t>𝑏^2</a:t>
              </a:r>
              <a:endParaRPr lang="en-US" dirty="0"/>
            </a:p>
          </dgm:t>
        </dgm:pt>
      </mc:Fallback>
    </mc:AlternateContent>
    <dgm:pt modelId="{2B9890A7-6DB8-4D80-8EE0-2DDFA724EC0E}" type="parTrans" cxnId="{06ACA55E-50A2-467B-8D2E-F2CB80769398}">
      <dgm:prSet/>
      <dgm:spPr/>
      <dgm:t>
        <a:bodyPr/>
        <a:lstStyle/>
        <a:p>
          <a:endParaRPr lang="en-US"/>
        </a:p>
      </dgm:t>
    </dgm:pt>
    <dgm:pt modelId="{8EA32B78-3BC1-4A5D-94EF-F54018CD0C76}" type="sibTrans" cxnId="{06ACA55E-50A2-467B-8D2E-F2CB80769398}">
      <dgm:prSet/>
      <dgm:spPr/>
      <dgm:t>
        <a:bodyPr/>
        <a:lstStyle/>
        <a:p>
          <a:endParaRPr lang="en-US"/>
        </a:p>
      </dgm:t>
    </dgm:pt>
    <dgm:pt modelId="{5461E98F-97DE-483D-B0D1-A1DD486F1F08}" type="pres">
      <dgm:prSet presAssocID="{B0E58D6B-7634-43BF-8450-0D8A244E64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51B5DE-7E44-48EC-98F0-02C3B6978EA1}" type="pres">
      <dgm:prSet presAssocID="{0A2B588A-AAE4-4D5C-9B94-4B6E64ED0471}" presName="parentText" presStyleLbl="node1" presStyleIdx="0" presStyleCnt="3" custLinFactNeighborX="-943" custLinFactNeighborY="-72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F759D-ED5E-4A00-8139-C4EDFFBF734E}" type="pres">
      <dgm:prSet presAssocID="{0CEAA693-2E18-4AC8-9810-200AD84C15EA}" presName="spacer" presStyleCnt="0"/>
      <dgm:spPr/>
    </dgm:pt>
    <dgm:pt modelId="{DAFB456A-7D98-4CE3-ADA1-CF1792728DEC}" type="pres">
      <dgm:prSet presAssocID="{EC06C8A2-B229-4237-AD69-DE2BD7D999ED}" presName="parentText" presStyleLbl="node1" presStyleIdx="1" presStyleCnt="3" custLinFactNeighborX="-943" custLinFactNeighborY="-215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4016E-9604-4D61-87F0-279952D70D83}" type="pres">
      <dgm:prSet presAssocID="{56A92239-D77D-484B-A8E4-F3B82A55D642}" presName="spacer" presStyleCnt="0"/>
      <dgm:spPr/>
    </dgm:pt>
    <dgm:pt modelId="{74859EC6-C9A4-4367-97F1-15B740F40ABD}" type="pres">
      <dgm:prSet presAssocID="{5713A654-1CB1-4E33-AE41-97B3008EC5FC}" presName="parentText" presStyleLbl="node1" presStyleIdx="2" presStyleCnt="3" custLinFactNeighborY="674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E628B4-8267-43CC-B65A-8BBE93F92AFC}" srcId="{B0E58D6B-7634-43BF-8450-0D8A244E6494}" destId="{0A2B588A-AAE4-4D5C-9B94-4B6E64ED0471}" srcOrd="0" destOrd="0" parTransId="{F62D5C55-0820-46DD-9C48-D1B53AAA8EB7}" sibTransId="{0CEAA693-2E18-4AC8-9810-200AD84C15EA}"/>
    <dgm:cxn modelId="{06ACA55E-50A2-467B-8D2E-F2CB80769398}" srcId="{B0E58D6B-7634-43BF-8450-0D8A244E6494}" destId="{5713A654-1CB1-4E33-AE41-97B3008EC5FC}" srcOrd="2" destOrd="0" parTransId="{2B9890A7-6DB8-4D80-8EE0-2DDFA724EC0E}" sibTransId="{8EA32B78-3BC1-4A5D-94EF-F54018CD0C76}"/>
    <dgm:cxn modelId="{E47678E8-B96B-4335-970A-B94573A1E916}" type="presOf" srcId="{5713A654-1CB1-4E33-AE41-97B3008EC5FC}" destId="{74859EC6-C9A4-4367-97F1-15B740F40ABD}" srcOrd="0" destOrd="0" presId="urn:microsoft.com/office/officeart/2005/8/layout/vList2"/>
    <dgm:cxn modelId="{34BBD009-2312-49F7-BCAA-21B257EA83B9}" type="presOf" srcId="{B0E58D6B-7634-43BF-8450-0D8A244E6494}" destId="{5461E98F-97DE-483D-B0D1-A1DD486F1F08}" srcOrd="0" destOrd="0" presId="urn:microsoft.com/office/officeart/2005/8/layout/vList2"/>
    <dgm:cxn modelId="{314368C9-5359-4CC3-A601-875500A53692}" type="presOf" srcId="{EC06C8A2-B229-4237-AD69-DE2BD7D999ED}" destId="{DAFB456A-7D98-4CE3-ADA1-CF1792728DEC}" srcOrd="0" destOrd="0" presId="urn:microsoft.com/office/officeart/2005/8/layout/vList2"/>
    <dgm:cxn modelId="{5D441980-C8E3-40BD-A286-3B8D0DB63095}" srcId="{B0E58D6B-7634-43BF-8450-0D8A244E6494}" destId="{EC06C8A2-B229-4237-AD69-DE2BD7D999ED}" srcOrd="1" destOrd="0" parTransId="{3388B1E2-558E-42FC-A0C2-717FDCD0B4A3}" sibTransId="{56A92239-D77D-484B-A8E4-F3B82A55D642}"/>
    <dgm:cxn modelId="{067807BE-5B13-4F5B-A7C2-53BFBA3D8FF6}" type="presOf" srcId="{0A2B588A-AAE4-4D5C-9B94-4B6E64ED0471}" destId="{8851B5DE-7E44-48EC-98F0-02C3B6978EA1}" srcOrd="0" destOrd="0" presId="urn:microsoft.com/office/officeart/2005/8/layout/vList2"/>
    <dgm:cxn modelId="{1B551F0E-1F42-46B1-84AA-1267474CF207}" type="presParOf" srcId="{5461E98F-97DE-483D-B0D1-A1DD486F1F08}" destId="{8851B5DE-7E44-48EC-98F0-02C3B6978EA1}" srcOrd="0" destOrd="0" presId="urn:microsoft.com/office/officeart/2005/8/layout/vList2"/>
    <dgm:cxn modelId="{6193D8A5-22B9-4CEA-8EF7-354A067119DB}" type="presParOf" srcId="{5461E98F-97DE-483D-B0D1-A1DD486F1F08}" destId="{BD0F759D-ED5E-4A00-8139-C4EDFFBF734E}" srcOrd="1" destOrd="0" presId="urn:microsoft.com/office/officeart/2005/8/layout/vList2"/>
    <dgm:cxn modelId="{A6E0965C-0E5B-4075-AB1A-251C29B1C1C7}" type="presParOf" srcId="{5461E98F-97DE-483D-B0D1-A1DD486F1F08}" destId="{DAFB456A-7D98-4CE3-ADA1-CF1792728DEC}" srcOrd="2" destOrd="0" presId="urn:microsoft.com/office/officeart/2005/8/layout/vList2"/>
    <dgm:cxn modelId="{77097152-CF77-4A38-80F9-1F40D391859B}" type="presParOf" srcId="{5461E98F-97DE-483D-B0D1-A1DD486F1F08}" destId="{9EB4016E-9604-4D61-87F0-279952D70D83}" srcOrd="3" destOrd="0" presId="urn:microsoft.com/office/officeart/2005/8/layout/vList2"/>
    <dgm:cxn modelId="{3D62521F-1AFD-4DB0-9AE0-770AD89236AD}" type="presParOf" srcId="{5461E98F-97DE-483D-B0D1-A1DD486F1F08}" destId="{74859EC6-C9A4-4367-97F1-15B740F40A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1B5DE-7E44-48EC-98F0-02C3B6978EA1}">
      <dsp:nvSpPr>
        <dsp:cNvPr id="0" name=""/>
        <dsp:cNvSpPr/>
      </dsp:nvSpPr>
      <dsp:spPr>
        <a:xfrm>
          <a:off x="0" y="15339"/>
          <a:ext cx="8077200" cy="1511055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 l="-2032" b="-1027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>
              <a:noFill/>
            </a:rPr>
            <a:t> </a:t>
          </a:r>
        </a:p>
      </dsp:txBody>
      <dsp:txXfrm>
        <a:off x="0" y="15339"/>
        <a:ext cx="8077200" cy="1511055"/>
      </dsp:txXfrm>
    </dsp:sp>
    <dsp:sp modelId="{DAFB456A-7D98-4CE3-ADA1-CF1792728DEC}">
      <dsp:nvSpPr>
        <dsp:cNvPr id="0" name=""/>
        <dsp:cNvSpPr/>
      </dsp:nvSpPr>
      <dsp:spPr>
        <a:xfrm>
          <a:off x="0" y="1681922"/>
          <a:ext cx="8077200" cy="1511055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 b="-1027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>
              <a:noFill/>
            </a:rPr>
            <a:t> </a:t>
          </a:r>
        </a:p>
      </dsp:txBody>
      <dsp:txXfrm>
        <a:off x="0" y="1681922"/>
        <a:ext cx="8077200" cy="1511055"/>
      </dsp:txXfrm>
    </dsp:sp>
    <dsp:sp modelId="{74859EC6-C9A4-4367-97F1-15B740F40ABD}">
      <dsp:nvSpPr>
        <dsp:cNvPr id="0" name=""/>
        <dsp:cNvSpPr/>
      </dsp:nvSpPr>
      <dsp:spPr>
        <a:xfrm>
          <a:off x="0" y="3441945"/>
          <a:ext cx="8077200" cy="1511055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 l="-2032" b="-9843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>
              <a:noFill/>
            </a:rPr>
            <a:t> </a:t>
          </a:r>
        </a:p>
      </dsp:txBody>
      <dsp:txXfrm>
        <a:off x="0" y="3441945"/>
        <a:ext cx="8077200" cy="1511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B4EB1-37B5-476D-9FF9-25C1C32889A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44FB6-1912-41DE-A88B-17DFAFB3A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83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44FB6-1912-41DE-A88B-17DFAFB3A5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55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44FB6-1912-41DE-A88B-17DFAFB3A5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05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5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19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63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39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9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32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4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40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27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495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37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1700-B164-4D27-83FC-2AF8C4953E34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85C9-2FC5-41C3-805F-8DEF86AE0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82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  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8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u="sng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কগ</a:t>
            </a:r>
            <a:r>
              <a:rPr lang="bn-BD" b="1" u="sng" dirty="0" smtClean="0">
                <a:latin typeface="NikoshBAN" pitchFamily="2" charset="0"/>
                <a:cs typeface="NikoshBAN" pitchFamily="2" charset="0"/>
              </a:rPr>
              <a:t>ঙজ” 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0773" y="2035240"/>
            <a:ext cx="3962400" cy="3429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ঞ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044260" y="20574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49709" y="4170341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30060" y="1425875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25653" y="1487431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5177" y="147831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13173" y="3877953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3881" y="5486400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2410" y="54864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03984" y="5486400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30060" y="3895298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ঝ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89662" y="2074176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49709" y="2823376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2074176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8074" y="2823376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70423" y="4342848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28687" y="4865168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3440" y="4879465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5644" y="4462728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74131" y="3895298"/>
            <a:ext cx="239234" cy="21003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766248"/>
            <a:ext cx="47625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1066800" y="1766248"/>
                <a:ext cx="3200400" cy="291265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766248"/>
                <a:ext cx="3200400" cy="291265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4252415" y="1766248"/>
                <a:ext cx="1576885" cy="290413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15" y="1766248"/>
                <a:ext cx="1576885" cy="29041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1066800" y="4648200"/>
                <a:ext cx="3200400" cy="14614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3200400" cy="146144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4276297" y="4670378"/>
                <a:ext cx="1553001" cy="143927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297" y="4670378"/>
                <a:ext cx="1553001" cy="143927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 rot="16200000">
            <a:off x="2480908" y="-90563"/>
            <a:ext cx="381284" cy="3209497"/>
          </a:xfrm>
          <a:prstGeom prst="rightBrace">
            <a:avLst>
              <a:gd name="adj1" fmla="val 8333"/>
              <a:gd name="adj2" fmla="val 504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65475" y="80976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90m</a:t>
            </a:r>
            <a:endParaRPr lang="en-US" sz="2400" b="1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4850214" y="749628"/>
            <a:ext cx="381284" cy="15291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9938" y="831333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10m</a:t>
            </a:r>
            <a:endParaRPr lang="en-US" sz="2400" b="1" dirty="0"/>
          </a:p>
        </p:txBody>
      </p:sp>
      <p:sp>
        <p:nvSpPr>
          <p:cNvPr id="13" name="Right Brace 12"/>
          <p:cNvSpPr/>
          <p:nvPr/>
        </p:nvSpPr>
        <p:spPr>
          <a:xfrm rot="10800000" flipH="1">
            <a:off x="5805416" y="1766248"/>
            <a:ext cx="457199" cy="2881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62615" y="300709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90m</a:t>
            </a:r>
            <a:endParaRPr lang="en-US" sz="2400" b="1" dirty="0"/>
          </a:p>
        </p:txBody>
      </p:sp>
      <p:sp>
        <p:nvSpPr>
          <p:cNvPr id="15" name="Right Brace 14"/>
          <p:cNvSpPr/>
          <p:nvPr/>
        </p:nvSpPr>
        <p:spPr>
          <a:xfrm>
            <a:off x="5829300" y="4676348"/>
            <a:ext cx="463273" cy="14332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299397" y="5162164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10m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2667000" y="6173142"/>
                <a:ext cx="1803122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10000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6173142"/>
                <a:ext cx="1803122" cy="5959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8814" t="-10309" b="-35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>
            <a:off x="783309" y="4252219"/>
            <a:ext cx="121158" cy="1891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6200000">
            <a:off x="1198" y="2571182"/>
            <a:ext cx="1690006" cy="105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290" y="3568616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100m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341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705600" cy="25908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করঃ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990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-2b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3x -2y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3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2514600"/>
                <a:ext cx="8686800" cy="3657600"/>
              </a:xfrm>
              <a:ln w="7620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endParaRPr lang="bn-BD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 marL="742950" indent="-742950" algn="l">
                  <a:buAutoNum type="arabicPeriod"/>
                </a:pP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(</a:t>
                </a: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p+q+r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)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। </a:t>
                </a:r>
                <a:endParaRPr lang="bn-BD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 marL="742950" indent="-742950" algn="l">
                  <a:buAutoNum type="arabicPeriod"/>
                </a:pPr>
                <a:r>
                  <a:rPr lang="en-US" sz="36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সরল</a:t>
                </a:r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:</a:t>
                </a:r>
                <a:endParaRPr lang="bn-BD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 algn="l"/>
                <a:r>
                  <a:rPr lang="bn-BD" sz="28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 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+(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  <m:r>
                          <a:rPr lang="bn-BD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bn-BD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?</m:t>
                    </m:r>
                  </m:oMath>
                </a14:m>
                <a:endParaRPr lang="bn-BD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2514600"/>
                <a:ext cx="8686800" cy="3657600"/>
              </a:xfrm>
              <a:blipFill rotWithShape="1">
                <a:blip r:embed="rId2" cstate="print"/>
                <a:stretch>
                  <a:fillRect l="-1808"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359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bn-BD" sz="9600" b="1" u="sng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9600" b="1" u="sng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200400"/>
                <a:ext cx="6477000" cy="1828800"/>
              </a:xfrm>
              <a:ln w="7620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bn-BD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bn-BD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bn-BD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bn-BD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bn-BD" b="1" dirty="0" smtClean="0">
                  <a:solidFill>
                    <a:schemeClr val="tx1"/>
                  </a:solidFill>
                </a:endParaRPr>
              </a:p>
              <a:p>
                <a:r>
                  <a:rPr lang="bn-BD" b="1" dirty="0" smtClean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bn-BD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𝒂𝒃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bn-BD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bn-BD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bn-BD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bn-BD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bn-BD" b="1" dirty="0" smtClean="0"/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সূত্র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২টির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জ্যামিতিক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ব্যাখ্যা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দাও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  <a:endParaRPr lang="en-US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200400"/>
                <a:ext cx="6477000" cy="1828800"/>
              </a:xfrm>
              <a:blipFill rotWithShape="1">
                <a:blip r:embed="rId2" cstate="print"/>
                <a:stretch>
                  <a:fillRect t="-1278" b="-5431"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248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1336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1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90600"/>
            <a:ext cx="7391400" cy="502920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endParaRPr lang="bn-IN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5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pPr algn="l"/>
            <a:r>
              <a:rPr lang="bn-IN" sz="3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মুনীর আহম্মেদ</a:t>
            </a:r>
          </a:p>
          <a:p>
            <a:pPr algn="l"/>
            <a:r>
              <a:rPr lang="bn-IN" sz="3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শিক্ষক(গণিত)</a:t>
            </a:r>
          </a:p>
          <a:p>
            <a:pPr algn="l"/>
            <a:r>
              <a:rPr lang="bn-IN" sz="3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বি,বি,আফছার আলী মাঃ বিঃ</a:t>
            </a:r>
          </a:p>
          <a:p>
            <a:pPr algn="l"/>
            <a:r>
              <a:rPr lang="bn-IN" sz="3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মোরেলগঞ্জ, বাগেরহাট।</a:t>
            </a:r>
            <a:endParaRPr lang="bn-BD" sz="2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6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54102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sz="4000" b="1" dirty="0" smtClean="0"/>
              <a:t>                           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                 সাধারণ গনিত </a:t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                 অধ্যায়ঃ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৪র্থ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৩১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২০১৯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4138997944"/>
                  </p:ext>
                </p:extLst>
              </p:nvPr>
            </p:nvGraphicFramePr>
            <p:xfrm>
              <a:off x="533400" y="990600"/>
              <a:ext cx="8077200" cy="4953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138997944"/>
                  </p:ext>
                </p:extLst>
              </p:nvPr>
            </p:nvGraphicFramePr>
            <p:xfrm>
              <a:off x="533400" y="990600"/>
              <a:ext cx="8077200" cy="4953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90329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51B5DE-7E44-48EC-98F0-02C3B6978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FB456A-7D98-4CE3-ADA1-CF1792728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859EC6-C9A4-4367-97F1-15B740F4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 rot="2674207">
            <a:off x="867643" y="912783"/>
            <a:ext cx="3637346" cy="3587705"/>
          </a:xfrm>
          <a:prstGeom prst="diamond">
            <a:avLst/>
          </a:prstGeom>
          <a:solidFill>
            <a:srgbClr val="92D050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9630" y="717474"/>
            <a:ext cx="61197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b="1" dirty="0" smtClean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sz="3200" b="1" dirty="0">
              <a:solidFill>
                <a:prstClr val="black"/>
              </a:solidFill>
            </a:endParaRPr>
          </a:p>
          <a:p>
            <a:endParaRPr lang="en-US" sz="3200" b="1" dirty="0">
              <a:solidFill>
                <a:prstClr val="black"/>
              </a:solidFill>
            </a:endParaRPr>
          </a:p>
          <a:p>
            <a:endParaRPr lang="en-US" sz="3200" b="1" dirty="0">
              <a:solidFill>
                <a:prstClr val="black"/>
              </a:solidFill>
            </a:endParaRPr>
          </a:p>
          <a:p>
            <a:pPr lvl="0"/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0864" y="685799"/>
            <a:ext cx="577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0510" y="3750804"/>
            <a:ext cx="673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0" y="3750804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40015" y="301079"/>
            <a:ext cx="519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95400" y="1147465"/>
            <a:ext cx="2743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653760"/>
            <a:ext cx="2102657" cy="210265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2793" y="2756417"/>
            <a:ext cx="3587096" cy="3835433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4952793" y="6363250"/>
            <a:ext cx="3587096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1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457200"/>
            <a:ext cx="8305800" cy="6096000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সূত্রাবলী</a:t>
            </a:r>
            <a:br>
              <a:rPr lang="bn-BD" sz="8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এবং </a:t>
            </a:r>
            <a:br>
              <a:rPr lang="bn-BD" sz="8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প্রয়োগ </a:t>
            </a:r>
            <a:br>
              <a:rPr lang="bn-BD" sz="8000" b="1" dirty="0" smtClean="0">
                <a:latin typeface="NikoshBAN" pitchFamily="2" charset="0"/>
                <a:cs typeface="NikoshBAN" pitchFamily="2" charset="0"/>
              </a:rPr>
            </a:b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Plus 1"/>
          <p:cNvSpPr/>
          <p:nvPr/>
        </p:nvSpPr>
        <p:spPr>
          <a:xfrm>
            <a:off x="3352800" y="52578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>
            <a:off x="4572000" y="52578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5791200" y="525780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7108371" y="52578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2209800" y="524691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Not Equal 7"/>
          <p:cNvSpPr/>
          <p:nvPr/>
        </p:nvSpPr>
        <p:spPr>
          <a:xfrm>
            <a:off x="1066800" y="5257800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40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38200"/>
            <a:ext cx="3733800" cy="1143000"/>
          </a:xfrm>
        </p:spPr>
        <p:txBody>
          <a:bodyPr>
            <a:noAutofit/>
          </a:bodyPr>
          <a:lstStyle/>
          <a:p>
            <a:pPr algn="l"/>
            <a:r>
              <a:rPr lang="bn-BD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শিখনফল:</a:t>
            </a:r>
            <a:endParaRPr lang="en-US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7162800" cy="2362199"/>
          </a:xfrm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বর্গ নির্ণয়ে বীজগণিতীয় সূত্র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পারবে ।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বীজগণিতীয় সূত্র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বীজগনিতীয়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9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96399"/>
            <a:ext cx="5486400" cy="4018602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9408" y="282054"/>
            <a:ext cx="3962400" cy="1492842"/>
          </a:xfrm>
        </p:spPr>
        <p:txBody>
          <a:bodyPr>
            <a:noAutofit/>
          </a:bodyPr>
          <a:lstStyle/>
          <a:p>
            <a:r>
              <a:rPr lang="bn-BD" sz="96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 </a:t>
            </a:r>
            <a:endParaRPr lang="en-US" sz="9600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5113" y="2567788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18354" y="2567788"/>
            <a:ext cx="914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0257" y="40155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41035" y="4017288"/>
            <a:ext cx="158427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325113" y="2530443"/>
            <a:ext cx="251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19264" y="2496797"/>
            <a:ext cx="0" cy="245291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25113" y="4896887"/>
            <a:ext cx="251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11465" y="2496797"/>
            <a:ext cx="0" cy="24529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75204" y="2880461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3525" y="2880461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29687" y="488437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6655" y="4043446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53303" y="1797642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8414" y="4896887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5194" y="1746305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87413" y="4151323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i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b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4140" y="1816959"/>
            <a:ext cx="3716545" cy="3733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5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48803" y="2286000"/>
            <a:ext cx="2521424" cy="23622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2295098"/>
            <a:ext cx="1143000" cy="23440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76098" y="4639101"/>
            <a:ext cx="2499815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4642513"/>
            <a:ext cx="1143001" cy="10287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0" y="2286000"/>
            <a:ext cx="3657600" cy="3390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75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109</Words>
  <Application>Microsoft Office PowerPoint</Application>
  <PresentationFormat>On-screen Show (4:3)</PresentationFormat>
  <Paragraphs>74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পাঠ পরিচিতি                                  শ্রেণিঃ ৮ম                                      সাধারণ গনিত                                      অধ্যায়ঃ ৪র্থ                                       ৩১।১০।২০১৯ </vt:lpstr>
      <vt:lpstr>Slide 4</vt:lpstr>
      <vt:lpstr>Slide 5</vt:lpstr>
      <vt:lpstr>বীজগণিতীয়  সূত্রাবলী এবং  প্রয়োগ  </vt:lpstr>
      <vt:lpstr>শিখনফল:</vt:lpstr>
      <vt:lpstr>                               </vt:lpstr>
      <vt:lpstr>Slide 9</vt:lpstr>
      <vt:lpstr>চিত্রঃ বর্গ “কগঙজ”  </vt:lpstr>
      <vt:lpstr>Slide 11</vt:lpstr>
      <vt:lpstr>একক কাজঃ </vt:lpstr>
      <vt:lpstr>দলীয় কাজঃ </vt:lpstr>
      <vt:lpstr>বাড়ির কাজঃ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ALL TEACHER COMPUTER</cp:lastModifiedBy>
  <cp:revision>113</cp:revision>
  <dcterms:created xsi:type="dcterms:W3CDTF">2019-06-15T14:00:58Z</dcterms:created>
  <dcterms:modified xsi:type="dcterms:W3CDTF">2019-10-31T05:42:13Z</dcterms:modified>
</cp:coreProperties>
</file>