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03" r:id="rId4"/>
    <p:sldId id="301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23" r:id="rId16"/>
    <p:sldId id="313" r:id="rId17"/>
    <p:sldId id="314" r:id="rId18"/>
    <p:sldId id="315" r:id="rId19"/>
    <p:sldId id="293" r:id="rId20"/>
    <p:sldId id="294" r:id="rId21"/>
    <p:sldId id="300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FF00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1" autoAdjust="0"/>
    <p:restoredTop sz="94660"/>
  </p:normalViewPr>
  <p:slideViewPr>
    <p:cSldViewPr>
      <p:cViewPr>
        <p:scale>
          <a:sx n="51" d="100"/>
          <a:sy n="51" d="100"/>
        </p:scale>
        <p:origin x="-17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A5C6-7FC6-487C-9536-EBEA4F5076F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D893-6E81-4F34-A01F-9C156C300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D893-6E81-4F34-A01F-9C156C3003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9290DB-FF8D-4A29-9931-7B715FFDD486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4E8391-7A3F-4DD3-8DBD-96B01F03FC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30175"/>
            <a:ext cx="7772400" cy="1470025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2400"/>
            <a:ext cx="89916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9600" b="1" i="1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96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96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96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8303" r="4096" b="1886"/>
          <a:stretch/>
        </p:blipFill>
        <p:spPr>
          <a:xfrm>
            <a:off x="1295400" y="1441782"/>
            <a:ext cx="6172200" cy="5219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5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682" y="95071"/>
            <a:ext cx="6191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/>
              <a:t> </a:t>
            </a:r>
            <a:r>
              <a:rPr lang="en-US" sz="7200" b="1" dirty="0" err="1" smtClean="0">
                <a:solidFill>
                  <a:srgbClr val="FF0066"/>
                </a:solidFill>
              </a:rPr>
              <a:t>Arthropoda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157" y="1066800"/>
            <a:ext cx="9090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Gr. </a:t>
            </a:r>
            <a:r>
              <a:rPr lang="en-US" sz="40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arthron</a:t>
            </a:r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=joint/</a:t>
            </a:r>
            <a:r>
              <a:rPr lang="en-US" sz="40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podos</a:t>
            </a:r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foot/</a:t>
            </a:r>
            <a:r>
              <a:rPr lang="en-US" sz="40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4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3505200"/>
            <a:ext cx="7966364" cy="2991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032" y="5867400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সন্ধিযুক্ত উপাঙ্গ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5562600"/>
            <a:ext cx="457200" cy="3911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4114800"/>
            <a:ext cx="2390841" cy="0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3000" y="4191000"/>
            <a:ext cx="1905000" cy="0"/>
          </a:xfrm>
          <a:prstGeom prst="line">
            <a:avLst/>
          </a:prstGeom>
          <a:ln w="76200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400" y="4038600"/>
            <a:ext cx="990600" cy="0"/>
          </a:xfrm>
          <a:prstGeom prst="line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41931" y="35052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শিরোবক্ষ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36576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উদর</a:t>
            </a:r>
            <a:r>
              <a:rPr lang="en-US" sz="3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34290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1890117"/>
            <a:ext cx="9230412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সন্ধিযুক্ত উপাঙ্গ 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পার্শ্বীয়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ট্যাগমাটায়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"/>
            <a:ext cx="6191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/>
              <a:t> </a:t>
            </a:r>
            <a:r>
              <a:rPr lang="en-US" sz="7200" b="1" dirty="0" err="1">
                <a:solidFill>
                  <a:srgbClr val="FF0066"/>
                </a:solidFill>
              </a:rPr>
              <a:t>Arthropoda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758" y="838200"/>
            <a:ext cx="679064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মাথায়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এন্টেনা ও একজোড়া পুঞ্জাক্ষি থাকে।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0237"/>
            <a:ext cx="7346950" cy="353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"/>
            <a:ext cx="6191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/>
              <a:t> </a:t>
            </a:r>
            <a:r>
              <a:rPr lang="en-US" sz="7200" b="1" dirty="0" err="1">
                <a:solidFill>
                  <a:srgbClr val="FF0066"/>
                </a:solidFill>
              </a:rPr>
              <a:t>Arthropoda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16559"/>
            <a:ext cx="696056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4400" b="1" dirty="0" smtClean="0">
                <a:ln w="11430"/>
                <a:solidFill>
                  <a:srgbClr val="CC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মালপিজিয়ান </a:t>
            </a:r>
            <a:r>
              <a:rPr lang="bn-BD" sz="4400" b="1" dirty="0">
                <a:ln w="11430"/>
                <a:solidFill>
                  <a:srgbClr val="CC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নালিকা প্রধান রেচন অঙ্গ।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819400"/>
            <a:ext cx="5432425" cy="3902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61911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/>
              <a:t> </a:t>
            </a:r>
            <a:r>
              <a:rPr lang="en-US" sz="7200" b="1" dirty="0" err="1">
                <a:solidFill>
                  <a:srgbClr val="FF0066"/>
                </a:solidFill>
              </a:rPr>
              <a:t>Arthropoda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455003"/>
            <a:ext cx="1963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48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Animal diversity\arthropoda\Grasshop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0" b="95392" l="529" r="98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438400"/>
            <a:ext cx="3931920" cy="270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E:\Animal diversity\arthropoda\Lebah Ma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511742"/>
            <a:ext cx="3876675" cy="266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5410200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Poekilocerus</a:t>
            </a:r>
            <a:r>
              <a:rPr lang="en-US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pictus</a:t>
            </a:r>
            <a:r>
              <a:rPr lang="en-US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4834" y="5311914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9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"/>
            <a:ext cx="7552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Echinodermata</a:t>
            </a:r>
            <a:endParaRPr lang="en-US" sz="7200" b="1" dirty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689" y="1973759"/>
            <a:ext cx="4158511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 প্রাণী পঞ্চঅরীয় 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অখন্ডায়িত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তারকাকার,গোলাকার,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চাকতির 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 </a:t>
            </a: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 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লম্বাকৃতির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58669"/>
            <a:ext cx="8580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Gr.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Echinus=spine/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derma/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t="13396" r="4497" b="13145"/>
          <a:stretch/>
        </p:blipFill>
        <p:spPr>
          <a:xfrm>
            <a:off x="4267200" y="2705910"/>
            <a:ext cx="4757803" cy="36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220" y="1524000"/>
            <a:ext cx="7184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কন্টকময়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অসিকল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স্পিকিউল 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 </a:t>
            </a:r>
            <a:endParaRPr lang="en-US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অন্তঃকঙ্কাল </a:t>
            </a:r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43055" y="2933416"/>
            <a:ext cx="5367345" cy="3391184"/>
            <a:chOff x="1720754" y="1409416"/>
            <a:chExt cx="6360014" cy="486222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3"/>
            <a:stretch/>
          </p:blipFill>
          <p:spPr bwMode="auto">
            <a:xfrm>
              <a:off x="1720754" y="1409416"/>
              <a:ext cx="6262687" cy="48622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5257800" y="2057400"/>
              <a:ext cx="1600200" cy="1185720"/>
              <a:chOff x="5257800" y="2057400"/>
              <a:chExt cx="1600200" cy="118572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257800" y="2895600"/>
                <a:ext cx="1600200" cy="3475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124433" y="2057400"/>
                <a:ext cx="733567" cy="11857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6749954" y="3058180"/>
              <a:ext cx="1330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>
                  <a:ln w="11430"/>
                  <a:solidFill>
                    <a:srgbClr val="CC00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স্পিকিউল</a:t>
              </a:r>
              <a:r>
                <a:rPr lang="bn-BD" b="1" dirty="0">
                  <a:ln w="11430"/>
                  <a:solidFill>
                    <a:srgbClr val="CC00CC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endParaRPr lang="en-US" dirty="0">
                <a:solidFill>
                  <a:srgbClr val="CC00CC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38200" y="228600"/>
            <a:ext cx="7552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Echinodermata</a:t>
            </a:r>
          </a:p>
        </p:txBody>
      </p:sp>
    </p:spTree>
    <p:extLst>
      <p:ext uri="{BB962C8B-B14F-4D97-AF65-F5344CB8AC3E}">
        <p14:creationId xmlns:p14="http://schemas.microsoft.com/office/powerpoint/2010/main" val="14550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8600"/>
            <a:ext cx="7552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Echinodermata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19579"/>
            <a:ext cx="7992597" cy="3752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915" y="1447800"/>
            <a:ext cx="830868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বিমৌখিক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বিন্যস্ত।মৌখিক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 </a:t>
            </a: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অ্যাম্বুলাক্রাল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7134" y="6107668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4961" y="609600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বিমৌখিক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20965313">
            <a:off x="7333983" y="4249102"/>
            <a:ext cx="1506531" cy="1800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অ্যাম্বুলাক্রাল</a:t>
            </a:r>
            <a:r>
              <a:rPr lang="en-US" sz="24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খাদ</a:t>
            </a:r>
            <a:endParaRPr lang="en-US" sz="2400" b="1" dirty="0">
              <a:solidFill>
                <a:srgbClr val="CC00CC"/>
              </a:solidFill>
            </a:endParaRPr>
          </a:p>
          <a:p>
            <a:pPr algn="ctr"/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071766" y="4076341"/>
            <a:ext cx="914400" cy="34325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10400" y="4419600"/>
            <a:ext cx="914400" cy="2663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552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Echinodermata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6" y="1488809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অভ্যন্তরে পানি সংবহনতন্ত্র বিদ্যমান এবং সংশ্লিষ্ট নালিকাপদ এদের চলন অঙ্গ।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1200" y="2728016"/>
            <a:ext cx="5012620" cy="3977584"/>
            <a:chOff x="1195909" y="1241286"/>
            <a:chExt cx="6904581" cy="5478881"/>
          </a:xfrm>
        </p:grpSpPr>
        <p:pic>
          <p:nvPicPr>
            <p:cNvPr id="5" name="Picture 4" descr="E:\Animal diversity\mollusca\Untitled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6" t="-4064" r="12496" b="4064"/>
            <a:stretch/>
          </p:blipFill>
          <p:spPr bwMode="auto">
            <a:xfrm>
              <a:off x="1195909" y="1241286"/>
              <a:ext cx="6904581" cy="4762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505200" y="6091654"/>
              <a:ext cx="2484766" cy="62851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BD" sz="3200" b="1" dirty="0" smtClean="0">
                  <a:ln w="5080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bn-IN" sz="3200" b="1" dirty="0" smtClean="0">
                  <a:ln w="5080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সংবহন তন্ত্র </a:t>
              </a:r>
              <a:endParaRPr lang="en-US" sz="32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82258" y="3581400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নালিপদ</a:t>
            </a:r>
            <a:r>
              <a:rPr lang="en-US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701774" y="3680927"/>
            <a:ext cx="1308626" cy="281473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552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Echinodermata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756" y="1425714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6" y="2076104"/>
            <a:ext cx="4539224" cy="344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76104"/>
            <a:ext cx="3810000" cy="3446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291" y="5638800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Asterias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rubens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692914"/>
            <a:ext cx="4140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Echinus </a:t>
            </a:r>
            <a:r>
              <a:rPr lang="en-US" sz="4000" i="1" dirty="0" err="1" smtClean="0"/>
              <a:t>esculentus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9331" y="-76200"/>
            <a:ext cx="39228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Animal diversity\arthropoda\grasshopper-plastic-f1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052936"/>
            <a:ext cx="2011680" cy="167639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30707" y="3729335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- ক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8591" y="3576935"/>
            <a:ext cx="1346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গ্রুপ - খ</a:t>
            </a:r>
            <a:endParaRPr lang="en-US" sz="4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67200"/>
            <a:ext cx="86029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গ্রুপ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নমুনা দুটি পর্যবেক্ষন করে উক্ত পর্বের ২টি করে সনাক্তকারী বৈশিষ্ট্য লিখ।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8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 গ্রুপ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নমুনা দুটি পর্যবেক্ষন করে উক্ত পর্বের ২টি করে সনাক্তকারী বৈশিষ্ট্য লিখ। </a:t>
            </a:r>
          </a:p>
        </p:txBody>
      </p:sp>
      <p:pic>
        <p:nvPicPr>
          <p:cNvPr id="13" name="Picture 2" descr="F:\kawsar\nematoda\worm_1_c_0002.jpgbe6a0343-92cb-46d5-9ef8-2dcc3e4869f7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37" y="2057399"/>
            <a:ext cx="2379344" cy="167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VANDAR\IMAGE OR PICTURE\Biological image\Biology 2nd (zoology)\Butterfly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26" y="2005929"/>
            <a:ext cx="2085406" cy="15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5377"/>
            <a:ext cx="2452529" cy="1962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39134"/>
            <a:ext cx="2031354" cy="15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14144"/>
            <a:ext cx="2394098" cy="2698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6200" y="2650391"/>
            <a:ext cx="411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সঞ্জয়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ভৌমিক </a:t>
            </a:r>
          </a:p>
          <a:p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  <a:endParaRPr lang="bn-IN" sz="32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endParaRPr lang="en-US" sz="3200" b="1" dirty="0" smtClean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কলেজ ।</a:t>
            </a:r>
          </a:p>
          <a:p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ফরি</a:t>
            </a:r>
            <a:r>
              <a:rPr lang="en-US" sz="32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দগঞ্জ</a:t>
            </a:r>
            <a:r>
              <a:rPr lang="en-US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চাঁদপুর। </a:t>
            </a:r>
          </a:p>
          <a:p>
            <a:endParaRPr lang="en-US" sz="3200" dirty="0">
              <a:solidFill>
                <a:srgbClr val="CC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3131165"/>
            <a:ext cx="3962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৪৫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228600"/>
            <a:ext cx="3048000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নেফ্রিডিয়া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কী?</a:t>
            </a:r>
            <a:endParaRPr lang="bn-IN" sz="4000" b="1" dirty="0" smtClean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খ। অরীয় </a:t>
            </a:r>
            <a:r>
              <a:rPr lang="bn-BD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প্রতিস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 smtClean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মালপিজিয়ান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CC00CC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>
                <a:solidFill>
                  <a:srgbClr val="CC00CC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857071"/>
            <a:ext cx="34483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430250"/>
            <a:ext cx="830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অর্থনীতিতে 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আর্থোপোডা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পর্বের প্রাণী কিভাবে গুরুত্বপূর্ণ হতে পারে – বিশ্লেষণ কর।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667000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365" y="76200"/>
            <a:ext cx="3264035" cy="156966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96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98600"/>
            <a:ext cx="7696200" cy="513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01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kawsar\nematoda\worm_1_c_0002.jpgbe6a0343-92cb-46d5-9ef8-2dcc3e4869f7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98449"/>
            <a:ext cx="5867400" cy="412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6855"/>
            <a:ext cx="7086600" cy="3949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6940"/>
            <a:ext cx="7086600" cy="4360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6200"/>
            <a:ext cx="6724918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8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80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1076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প্রাণিজগতে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এগুলির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90600"/>
            <a:ext cx="8736687" cy="387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80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কর্ডেট</a:t>
            </a:r>
            <a:r>
              <a:rPr lang="en-US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8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4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(২য়-পর্ব)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Annelida </a:t>
            </a:r>
            <a:r>
              <a:rPr lang="en-US" sz="36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Echinodermata </a:t>
            </a:r>
            <a:r>
              <a:rPr lang="en-US" sz="3600" b="1" dirty="0" err="1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3600" b="1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9369" y="276761"/>
            <a:ext cx="30652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5080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298" y="1803737"/>
            <a:ext cx="68227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6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6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327499"/>
            <a:ext cx="8839200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Annelida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Echinodermata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পর্যন্ত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পর্বগুলির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প্রাণিগুলোর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ে । 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পর্বের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প্রাণিগুলোর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9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8161"/>
            <a:ext cx="5581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b="1" dirty="0" smtClean="0"/>
              <a:t> Annelida</a:t>
            </a:r>
            <a:endParaRPr lang="en-US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521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(L. annulus= small ring) 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আংটি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514600"/>
            <a:ext cx="9067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লম্বা, নলাকার, </a:t>
            </a:r>
            <a:endParaRPr lang="en-US" sz="4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দ্বিপার্শ্বীয় 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প্রতিসম, </a:t>
            </a:r>
            <a:endParaRPr lang="en-US" sz="4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কিউটিকল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 </a:t>
            </a:r>
            <a:endParaRPr lang="en-US" sz="4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সিলোমযুক্ত।</a:t>
            </a:r>
          </a:p>
          <a:p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8" name="Picture 2" descr="F:\kawsar\nematoda\worm_1_c_0002.jpgbe6a0343-92cb-46d5-9ef8-2dcc3e4869f7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200400" cy="22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Animal diversity\platyhelminthes\Untitledq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5" b="36063"/>
          <a:stretch/>
        </p:blipFill>
        <p:spPr bwMode="auto">
          <a:xfrm>
            <a:off x="4473007" y="3810000"/>
            <a:ext cx="2918393" cy="2801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92503" y="4267200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এক্টোডার্ম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2427" y="480060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5209" y="5257800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এন্ডোডার্ম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89174" y="4419600"/>
            <a:ext cx="883226" cy="21693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77000" y="5062210"/>
            <a:ext cx="1318210" cy="1079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172201" y="5210896"/>
            <a:ext cx="1752599" cy="308514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72400" y="5801380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সিলোম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096001" y="5482686"/>
            <a:ext cx="1752599" cy="5803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8161"/>
            <a:ext cx="5581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b="1" dirty="0"/>
              <a:t> Annelida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6705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খন্ডায়িত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চলনাঙ্গ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কাইটিনময়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সিটা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 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পেশল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প্যারাপোডিয়া 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Animal diversity\Annelida\Nerr0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6532" y="4022658"/>
            <a:ext cx="3424868" cy="22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Animal diversity\Annelida\Filo-anelido-Nereis-succin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6515" y="2311887"/>
            <a:ext cx="3886198" cy="29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09800" y="3733800"/>
            <a:ext cx="1371601" cy="1181099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3429000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সিটা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2971800"/>
            <a:ext cx="1354011" cy="97155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1800" y="2416314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প্যারাপোডিয়া</a:t>
            </a:r>
            <a:r>
              <a:rPr lang="en-US" sz="4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50449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/>
              <a:t> Annelida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219200"/>
            <a:ext cx="4472699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শনাক্তকারী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নেফ্রিডিয়া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নামের 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প্যাচানো নালিকা 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রেচন অঙ্গ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হিসাবে কাজ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</a:t>
            </a:r>
          </a:p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Animal diversity\Annelida\Untitled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4"/>
          <a:stretch/>
        </p:blipFill>
        <p:spPr bwMode="auto">
          <a:xfrm>
            <a:off x="4191000" y="2591902"/>
            <a:ext cx="4625387" cy="365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8087" y="3178314"/>
            <a:ext cx="17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নেফ্রিডিয়া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0" y="3657600"/>
            <a:ext cx="0" cy="60960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623" y="48161"/>
            <a:ext cx="5581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b="1" dirty="0"/>
              <a:t> Annelida</a:t>
            </a:r>
          </a:p>
        </p:txBody>
      </p:sp>
      <p:pic>
        <p:nvPicPr>
          <p:cNvPr id="4" name="Picture 2" descr="F:\kawsar\nematoda\worm_1_c_0002.jpgbe6a0343-92cb-46d5-9ef8-2dcc3e4869f7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1769"/>
            <a:ext cx="4191028" cy="294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14167" r="9582" b="18382"/>
          <a:stretch/>
        </p:blipFill>
        <p:spPr>
          <a:xfrm>
            <a:off x="4139981" y="3505200"/>
            <a:ext cx="4927819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5420380"/>
            <a:ext cx="3355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Metaphire</a:t>
            </a:r>
            <a:r>
              <a:rPr lang="en-US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posthuma</a:t>
            </a:r>
            <a:r>
              <a:rPr lang="en-US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1639" y="5144869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Hirudo</a:t>
            </a:r>
            <a:r>
              <a:rPr lang="en-US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medicinalis</a:t>
            </a:r>
            <a:endParaRPr lang="en-US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805</TotalTime>
  <Words>416</Words>
  <Application>Microsoft Office PowerPoint</Application>
  <PresentationFormat>On-screen Show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ismail - [2010]</dc:creator>
  <cp:lastModifiedBy>ismail - [2010]</cp:lastModifiedBy>
  <cp:revision>299</cp:revision>
  <dcterms:created xsi:type="dcterms:W3CDTF">2017-02-17T15:30:28Z</dcterms:created>
  <dcterms:modified xsi:type="dcterms:W3CDTF">2019-10-31T00:57:24Z</dcterms:modified>
</cp:coreProperties>
</file>