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6555-1A94-48DE-B372-D42FD5C4C52D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4B5D-C156-4D85-8124-AE17E8D0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6555-1A94-48DE-B372-D42FD5C4C52D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4B5D-C156-4D85-8124-AE17E8D0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6555-1A94-48DE-B372-D42FD5C4C52D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4B5D-C156-4D85-8124-AE17E8D0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6555-1A94-48DE-B372-D42FD5C4C52D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4B5D-C156-4D85-8124-AE17E8D0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6555-1A94-48DE-B372-D42FD5C4C52D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4B5D-C156-4D85-8124-AE17E8D0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6555-1A94-48DE-B372-D42FD5C4C52D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4B5D-C156-4D85-8124-AE17E8D0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6555-1A94-48DE-B372-D42FD5C4C52D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4B5D-C156-4D85-8124-AE17E8D0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6555-1A94-48DE-B372-D42FD5C4C52D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4B5D-C156-4D85-8124-AE17E8D0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6555-1A94-48DE-B372-D42FD5C4C52D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4B5D-C156-4D85-8124-AE17E8D0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6555-1A94-48DE-B372-D42FD5C4C52D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4B5D-C156-4D85-8124-AE17E8D0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6555-1A94-48DE-B372-D42FD5C4C52D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4B5D-C156-4D85-8124-AE17E8D0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86555-1A94-48DE-B372-D42FD5C4C52D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94B5D-C156-4D85-8124-AE17E8D0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387699" y="0"/>
            <a:ext cx="6858000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107376" y="-533400"/>
            <a:ext cx="11251376" cy="716065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676400" y="5181600"/>
            <a:ext cx="1112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err="1" smtClean="0">
                <a:solidFill>
                  <a:srgbClr val="00B0F0"/>
                </a:solidFill>
              </a:rPr>
              <a:t>মনোবিজ্ঞানের</a:t>
            </a:r>
            <a:r>
              <a:rPr lang="en-US" sz="5400" b="1" dirty="0" smtClean="0">
                <a:solidFill>
                  <a:srgbClr val="00B0F0"/>
                </a:solidFill>
              </a:rPr>
              <a:t> </a:t>
            </a:r>
            <a:r>
              <a:rPr lang="en-US" sz="5400" b="1" dirty="0" err="1" smtClean="0">
                <a:solidFill>
                  <a:srgbClr val="00B0F0"/>
                </a:solidFill>
              </a:rPr>
              <a:t>ক্লাসে</a:t>
            </a:r>
            <a:r>
              <a:rPr lang="en-US" sz="5400" b="1" dirty="0" smtClean="0">
                <a:solidFill>
                  <a:srgbClr val="00B0F0"/>
                </a:solidFill>
              </a:rPr>
              <a:t> </a:t>
            </a:r>
            <a:r>
              <a:rPr lang="en-US" sz="5400" b="1" dirty="0" err="1" smtClean="0">
                <a:solidFill>
                  <a:srgbClr val="00B0F0"/>
                </a:solidFill>
              </a:rPr>
              <a:t>সবাইকে</a:t>
            </a:r>
            <a:r>
              <a:rPr lang="en-US" sz="5400" b="1" dirty="0" smtClean="0">
                <a:solidFill>
                  <a:srgbClr val="00B0F0"/>
                </a:solidFill>
              </a:rPr>
              <a:t> </a:t>
            </a:r>
            <a:r>
              <a:rPr lang="en-US" sz="5400" b="1" dirty="0" err="1" smtClean="0">
                <a:solidFill>
                  <a:srgbClr val="00B0F0"/>
                </a:solidFill>
              </a:rPr>
              <a:t>স্বাগতম</a:t>
            </a:r>
            <a:endParaRPr lang="en-US" sz="5400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304800"/>
            <a:ext cx="62484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9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শুভেচ্ছা</a:t>
            </a:r>
            <a:r>
              <a:rPr lang="bn-BD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7671372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and Round Single Corner Rectangle 3"/>
          <p:cNvSpPr/>
          <p:nvPr/>
        </p:nvSpPr>
        <p:spPr>
          <a:xfrm>
            <a:off x="1676400" y="152400"/>
            <a:ext cx="4953000" cy="1143000"/>
          </a:xfrm>
          <a:prstGeom prst="snip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we¯§„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KviY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endParaRPr lang="en-US" sz="5400" b="1" dirty="0">
              <a:latin typeface="TonnyBanglaMJ" pitchFamily="2" charset="0"/>
              <a:cs typeface="TonnyBanglaMJ" pitchFamily="2" charset="0"/>
            </a:endParaRPr>
          </a:p>
        </p:txBody>
      </p:sp>
      <p:sp>
        <p:nvSpPr>
          <p:cNvPr id="5" name="Snip and Round Single Corner Rectangle 4"/>
          <p:cNvSpPr/>
          <p:nvPr/>
        </p:nvSpPr>
        <p:spPr>
          <a:xfrm>
            <a:off x="304800" y="1600200"/>
            <a:ext cx="8610600" cy="4572000"/>
          </a:xfrm>
          <a:prstGeom prst="snip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1.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g‡bv‡hv‡Mi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Afve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                            2.Amy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¯’Zv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                        3.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cwiewZ©Z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cwi‡ek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                            4.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ejea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©‡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Afve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        5.h_vh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_ Abyl‡½i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Afve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                     6.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AvNvZ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RwbZ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we‡jvc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 7. 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‡¯¿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vcPvi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RwbZ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we‡jvc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            8.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ch©v‡jvPbvi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Afve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          9.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AvMªn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I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Abyiv‡Mi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Afve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                  10.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wkÿ‡Yi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gvÎv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            11.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Av‡eMxq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cÖwZ‡iva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                          12.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evPwbK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Abyl‡½i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Afve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13. 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DNA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†Z A¯^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vfvweKZv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and Round Single Corner Rectangle 3"/>
          <p:cNvSpPr/>
          <p:nvPr/>
        </p:nvSpPr>
        <p:spPr>
          <a:xfrm>
            <a:off x="1143000" y="152400"/>
            <a:ext cx="6553200" cy="1143000"/>
          </a:xfrm>
          <a:prstGeom prst="snip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¯§„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Dbœq‡bi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KŠkjmg~n</a:t>
            </a:r>
            <a:endParaRPr lang="en-US" sz="4800" b="1" dirty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</p:txBody>
      </p:sp>
      <p:sp>
        <p:nvSpPr>
          <p:cNvPr id="5" name="Snip Single Corner Rectangle 4"/>
          <p:cNvSpPr/>
          <p:nvPr/>
        </p:nvSpPr>
        <p:spPr>
          <a:xfrm>
            <a:off x="304800" y="1447800"/>
            <a:ext cx="8610600" cy="5257800"/>
          </a:xfrm>
          <a:prstGeom prst="snip1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1.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kã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mnKv‡i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Ave„wË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D”PviY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,                     2.	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mvgwMÖK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wkÿY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,                             3. 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weiwZ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mnKv‡i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cvV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,                                3.	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weiwZ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mnKv‡i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cvV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,                          5.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AbykxjbKvjxb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cÖZ¨vnŸvb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,                          6.	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mvgwqK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hvPvB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,                                   7. 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AwZwkÿY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,                                            8.	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wb`ªvc~e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©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cvV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,                                    9.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h_vh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_ Abyl½ ¯’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vcb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,                               10.	cÖm½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¯’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vwbK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c×wZ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,                    11. †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b‡gvwbK&amp;m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ms‡KZ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,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                                                                        12.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iwebm‡bi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wbqg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 : ¯§„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kw³‡K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DbœZ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Kivi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ÿ‡Î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g‡bvweÁvbx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iwebmbm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GKwU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hyMvšÍKvix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m~Î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cÖYqb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K‡i‡Qb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GwU‡K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S-Q-R-R-R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wbqg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Survey Q3R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†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KŠkjI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ejv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G‡ÿ‡Î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Kvb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welqe¯‘‡K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kLvi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`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xN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©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w`b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wZ‡Z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a‡i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ivL‡Z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GB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wbqg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g‡b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Pj‡Z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</a:p>
          <a:p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GLv‡b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</a:t>
            </a:r>
          </a:p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S= Survey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(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Rwic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Kiv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)- 	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welqwU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fv‡jvfv‡e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Ae‡jvKb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Ki‡Z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n‡e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</a:p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Q= Question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(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cÖkœ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Kiv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)- 	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welqwUi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wewfbœ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As‡ki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wfwË‡Z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cÖkœ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cÖ¯‘Z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Ki‡Z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n‡e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</a:p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R= Read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(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cov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)- 	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welqwU‡K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fv‡jvfv‡e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co‡Z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n‡e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</a:p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R= Recite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(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Ave„wË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Kiv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)- 	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welqwU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kvwãK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D”PviY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mnKv‡i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Ave„wË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Ki‡Z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n‡e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</a:p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R= Review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(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ch©v‡jvPbv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Kiv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)-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m‡e©vËgfv‡e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welqwU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ch©v‡jvPbv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Ki‡Z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n‡e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</a:p>
          <a:p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3"/>
          <p:cNvSpPr/>
          <p:nvPr/>
        </p:nvSpPr>
        <p:spPr>
          <a:xfrm>
            <a:off x="1981200" y="609600"/>
            <a:ext cx="4648200" cy="1143000"/>
          </a:xfrm>
          <a:prstGeom prst="snip1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GKK</a:t>
            </a:r>
            <a:r>
              <a:rPr lang="bn-IN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 কাজঃ</a:t>
            </a:r>
            <a:endParaRPr lang="en-US" sz="6000" dirty="0"/>
          </a:p>
        </p:txBody>
      </p:sp>
      <p:sp>
        <p:nvSpPr>
          <p:cNvPr id="5" name="Snip Single Corner Rectangle 4"/>
          <p:cNvSpPr/>
          <p:nvPr/>
        </p:nvSpPr>
        <p:spPr>
          <a:xfrm>
            <a:off x="1676400" y="2286000"/>
            <a:ext cx="5486400" cy="2438400"/>
          </a:xfrm>
          <a:prstGeom prst="snip1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we¯§„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Kx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?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3"/>
          <p:cNvSpPr/>
          <p:nvPr/>
        </p:nvSpPr>
        <p:spPr>
          <a:xfrm>
            <a:off x="1447800" y="304800"/>
            <a:ext cx="5867400" cy="1219200"/>
          </a:xfrm>
          <a:prstGeom prst="snip1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†</a:t>
            </a:r>
            <a:r>
              <a:rPr lang="bn-IN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জ</a:t>
            </a:r>
            <a:r>
              <a:rPr lang="en-US" sz="6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vov</a:t>
            </a:r>
            <a:r>
              <a:rPr lang="bn-IN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য় কাজঃ</a:t>
            </a:r>
            <a:endParaRPr lang="en-US" sz="5400" dirty="0">
              <a:latin typeface="TonnyBanglaMJ" pitchFamily="2" charset="0"/>
              <a:cs typeface="TonnyBanglaMJ" pitchFamily="2" charset="0"/>
            </a:endParaRPr>
          </a:p>
        </p:txBody>
      </p:sp>
      <p:sp>
        <p:nvSpPr>
          <p:cNvPr id="5" name="Snip Single Corner Rectangle 4"/>
          <p:cNvSpPr/>
          <p:nvPr/>
        </p:nvSpPr>
        <p:spPr>
          <a:xfrm>
            <a:off x="990600" y="2362200"/>
            <a:ext cx="7162800" cy="2209800"/>
          </a:xfrm>
          <a:prstGeom prst="snip1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ch©v‡jvPbvi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Afve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wKfv‡e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we¯§„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mv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‡_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m¤úwK©Z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?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e¨vL¨v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3"/>
          <p:cNvSpPr/>
          <p:nvPr/>
        </p:nvSpPr>
        <p:spPr>
          <a:xfrm>
            <a:off x="1447800" y="228600"/>
            <a:ext cx="6172200" cy="1295400"/>
          </a:xfrm>
          <a:prstGeom prst="snip1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দলীয় কাজঃ</a:t>
            </a:r>
            <a:endParaRPr lang="en-US" sz="6600" dirty="0">
              <a:latin typeface="TonnyBanglaMJ" pitchFamily="2" charset="0"/>
              <a:cs typeface="TonnyBanglaMJ" pitchFamily="2" charset="0"/>
            </a:endParaRPr>
          </a:p>
        </p:txBody>
      </p:sp>
      <p:sp>
        <p:nvSpPr>
          <p:cNvPr id="6" name="Snip Single Corner Rectangle 5"/>
          <p:cNvSpPr/>
          <p:nvPr/>
        </p:nvSpPr>
        <p:spPr>
          <a:xfrm>
            <a:off x="304800" y="1905000"/>
            <a:ext cx="8534400" cy="4724400"/>
          </a:xfrm>
          <a:prstGeom prst="snip1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wkdvZ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`kg †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kÖwY‡Z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c‡o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†m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covïbvq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Lye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GKUv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AvMÖnx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bq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wkdv‡Zi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evev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GKw`b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ejj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†h,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cixÿvq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fv‡jv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djvdj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Ki‡j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Zvgv‡K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evB-mvB‡Kj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wK‡b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w`e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K_vwU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kvbvi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†_‡K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wkdvZ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cov‡kvbvq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LyeB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g‡bv‡hvMx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cixÿvi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djvdj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cÖKv‡ki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†`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Lv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hvq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wkdvZ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wR.wc.G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5 †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c‡q‡Q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Ab¨w`‡K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wkdv‡Zi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QvU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fvB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widvZ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my‡hvM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c‡jB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w`qvkjvB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R¡vwj‡q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wewfbœ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ai‡bi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Ljvayjv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Ki‡Zv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cÖwZwbqZ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evev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gvi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eKzwb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L‡q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GLb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†m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w`qvkjvB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Ljv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`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w`‡q‡Q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.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wkdv‡Zi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ÿ‡Î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wkÿ‡Yi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Kvb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Dcv`vb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cÖfve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d‡j‡Q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?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e¨vL¨v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L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.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Òwidv‡Zi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†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ÿ‡Îi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wkÿYwU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g~jZ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`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ywU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wkÿY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c×wZi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wgkÖ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iƒcÓ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-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we‡kølY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    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</a:t>
            </a:r>
          </a:p>
          <a:p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3"/>
          <p:cNvSpPr/>
          <p:nvPr/>
        </p:nvSpPr>
        <p:spPr>
          <a:xfrm>
            <a:off x="1295400" y="152400"/>
            <a:ext cx="6248400" cy="1295400"/>
          </a:xfrm>
          <a:prstGeom prst="snip1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bn-IN" sz="7200" b="1" dirty="0" smtClean="0">
                <a:latin typeface="TonnyBanglaMJ" pitchFamily="2" charset="0"/>
              </a:rPr>
              <a:t>মূল্যায়ন</a:t>
            </a:r>
            <a:endParaRPr lang="en-US" sz="7200" dirty="0">
              <a:latin typeface="TonnyBanglaMJ" pitchFamily="2" charset="0"/>
              <a:cs typeface="TonnyBanglaMJ" pitchFamily="2" charset="0"/>
            </a:endParaRPr>
          </a:p>
        </p:txBody>
      </p:sp>
      <p:sp>
        <p:nvSpPr>
          <p:cNvPr id="7" name="Snip Single Corner Rectangle 6"/>
          <p:cNvSpPr/>
          <p:nvPr/>
        </p:nvSpPr>
        <p:spPr>
          <a:xfrm>
            <a:off x="228600" y="1600200"/>
            <a:ext cx="8610600" cy="5105400"/>
          </a:xfrm>
          <a:prstGeom prst="snip1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1.	`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ywU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NUbvi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g‡a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¨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m¤úK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© ¯’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vwcZ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nIqv‡K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Kx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e‡j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?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K. ˆ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bKU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¨    	 L.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ejea©K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	M. Abyl½      	N.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cwibgb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  <a:sym typeface="Webdings"/>
              </a:rPr>
              <a:t>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wb‡Pi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DÏxcKwU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co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Ges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5 I 6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bs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cÖ‡kœi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DËi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`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vI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wiZv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I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wgZv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`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kwU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dz‡ji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bvg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gyL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¯’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Kivi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ciciB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`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kwU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d‡ji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bvg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gyL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¯’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Kij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cieZ©x‡Z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wiZvi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Kv‡Q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dyj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¸‡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jvi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bvg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wgZvi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Kv‡Q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dj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¸‡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jvi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bvg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Rvb‡Z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PvIqv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n‡j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wiZv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PviwU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dz‡ji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bvg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I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wgZv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`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yBwU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d‡ji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bvg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ej‡Z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e¨_©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nj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</a:p>
          <a:p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5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.	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wgZvi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`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ywU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d‡ji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bvg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fy‡j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hvIqvi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KviY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nj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  <a:sym typeface="Symbol"/>
              </a:rPr>
              <a:t>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K.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AbywkÿY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cÖwZeÜKZv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L.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c~e©wkÿY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cÖwZeÜKZv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M.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cÖKviMZ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cwieZ©b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	N.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Av‡eMRwbZ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evav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6.	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wiZv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PviwU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dz‡ji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bvg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¯§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iY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Ki‡Z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bv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cvivi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KviY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  <a:sym typeface="Symbol"/>
              </a:rPr>
              <a:t>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.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cðvrgyLx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evav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</a:p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.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cÖ_g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kLv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welqwU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c‡ii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kLv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welq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A‡cÿv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ewk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AvKl©Yxq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wQj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.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cÖ_g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welq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kLvi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ciB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cÖ‡qvRbxq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weiwZ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bv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w`‡q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Av‡iKwU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welq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kLv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n‡q‡Q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</a:p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wb‡Pi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KvbwU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mwVK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K.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ii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      L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.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iii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      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.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 iii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	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         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.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 iii</a:t>
            </a:r>
          </a:p>
          <a:p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3"/>
          <p:cNvSpPr/>
          <p:nvPr/>
        </p:nvSpPr>
        <p:spPr>
          <a:xfrm>
            <a:off x="1219200" y="152400"/>
            <a:ext cx="5486400" cy="1066800"/>
          </a:xfrm>
          <a:prstGeom prst="snip1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বাড়ির কাজঃ</a:t>
            </a:r>
            <a:endParaRPr lang="en-US" sz="6600" dirty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</p:txBody>
      </p:sp>
      <p:sp>
        <p:nvSpPr>
          <p:cNvPr id="5" name="Snip Single Corner Rectangle 4"/>
          <p:cNvSpPr/>
          <p:nvPr/>
        </p:nvSpPr>
        <p:spPr>
          <a:xfrm>
            <a:off x="685800" y="1524000"/>
            <a:ext cx="6248400" cy="762000"/>
          </a:xfrm>
          <a:prstGeom prst="snip1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we¯§„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KviY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সমূহ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ব্যাখ্যা </a:t>
            </a:r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কর</a:t>
            </a: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। </a:t>
            </a:r>
            <a:endParaRPr lang="en-US" sz="3200" dirty="0">
              <a:latin typeface="TonnyBanglaMJ" pitchFamily="2" charset="0"/>
              <a:cs typeface="TonnyBanglaMJ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897C3612-6E64-DB42-87EB-AB2F189B07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438400"/>
            <a:ext cx="6553200" cy="424815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6800" y="228600"/>
            <a:ext cx="9829800" cy="6542590"/>
          </a:xfrm>
        </p:spPr>
      </p:pic>
      <p:sp>
        <p:nvSpPr>
          <p:cNvPr id="8" name="Rectangle 7"/>
          <p:cNvSpPr/>
          <p:nvPr/>
        </p:nvSpPr>
        <p:spPr>
          <a:xfrm>
            <a:off x="685800" y="1566798"/>
            <a:ext cx="6858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9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ধন্যবাদ</a:t>
            </a:r>
            <a:r>
              <a:rPr lang="bn-IN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6161713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828800"/>
            <a:ext cx="8717280" cy="4130040"/>
          </a:xfrm>
        </p:spPr>
        <p:txBody>
          <a:bodyPr>
            <a:normAutofit/>
          </a:bodyPr>
          <a:lstStyle/>
          <a:p>
            <a:pPr marL="0" lvl="3"/>
            <a:endParaRPr lang="en-US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381000" y="457200"/>
            <a:ext cx="8305800" cy="1066800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Alternate Process 5"/>
          <p:cNvSpPr/>
          <p:nvPr/>
        </p:nvSpPr>
        <p:spPr>
          <a:xfrm>
            <a:off x="228600" y="1905000"/>
            <a:ext cx="5280285" cy="3886200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3" algn="ctr"/>
            <a:endParaRPr lang="bn-IN" sz="3200" b="1" dirty="0" smtClean="0">
              <a:solidFill>
                <a:schemeClr val="tx1"/>
              </a:solidFill>
              <a:latin typeface="ArhialkhanMJ" pitchFamily="2" charset="0"/>
              <a:cs typeface="ArhialkhanMJ" pitchFamily="2" charset="0"/>
            </a:endParaRPr>
          </a:p>
          <a:p>
            <a:pPr marL="0" lvl="3" algn="ctr"/>
            <a:endParaRPr lang="bn-IN" sz="3200" b="1" dirty="0" smtClean="0">
              <a:solidFill>
                <a:schemeClr val="tx1"/>
              </a:solidFill>
              <a:latin typeface="ArhialkhanMJ" pitchFamily="2" charset="0"/>
              <a:cs typeface="ArhialkhanMJ" pitchFamily="2" charset="0"/>
            </a:endParaRPr>
          </a:p>
          <a:p>
            <a:pPr marL="0" lvl="3" algn="ctr"/>
            <a:endParaRPr lang="bn-IN" sz="3200" b="1" dirty="0" smtClean="0">
              <a:solidFill>
                <a:schemeClr val="tx1"/>
              </a:solidFill>
              <a:latin typeface="ArhialkhanMJ" pitchFamily="2" charset="0"/>
              <a:cs typeface="ArhialkhanMJ" pitchFamily="2" charset="0"/>
            </a:endParaRPr>
          </a:p>
          <a:p>
            <a:pPr marL="0" lvl="3" algn="ctr"/>
            <a:r>
              <a:rPr lang="en-US" sz="3200" b="1" dirty="0" err="1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মোঃ</a:t>
            </a:r>
            <a:r>
              <a:rPr lang="en-US" sz="3200" b="1" dirty="0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bn-IN" sz="3200" b="1" dirty="0" smtClean="0">
                <a:solidFill>
                  <a:schemeClr val="tx1"/>
                </a:solidFill>
                <a:latin typeface="ArhialkhanMJ" pitchFamily="2" charset="0"/>
                <a:cs typeface="NikoshBAN" panose="02000000000000000000" pitchFamily="2" charset="0"/>
              </a:rPr>
              <a:t>রেজাউল করিম</a:t>
            </a:r>
          </a:p>
          <a:p>
            <a:pPr marL="0" lvl="3" algn="ctr"/>
            <a:r>
              <a:rPr lang="en-US" sz="3600" b="1" dirty="0" err="1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wefvMxq</a:t>
            </a:r>
            <a:r>
              <a:rPr lang="en-US" sz="3600" b="1" dirty="0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cÖavb</a:t>
            </a:r>
            <a:r>
              <a:rPr lang="en-US" sz="3600" b="1" dirty="0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 I </a:t>
            </a:r>
            <a:r>
              <a:rPr lang="en-US" sz="3600" b="1" dirty="0" err="1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mnKvix</a:t>
            </a:r>
            <a:r>
              <a:rPr lang="en-US" sz="3600" b="1" dirty="0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Aa¨vcK</a:t>
            </a:r>
            <a:r>
              <a:rPr lang="en-US" sz="3600" b="1" dirty="0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 (</a:t>
            </a:r>
            <a:r>
              <a:rPr lang="en-US" sz="3600" b="1" dirty="0" err="1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g‡bvweÁvb</a:t>
            </a:r>
            <a:r>
              <a:rPr lang="en-US" sz="3600" b="1" dirty="0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), </a:t>
            </a:r>
            <a:r>
              <a:rPr lang="en-US" sz="3600" b="1" dirty="0" err="1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BDmydcyi</a:t>
            </a:r>
            <a:r>
              <a:rPr lang="en-US" sz="3600" b="1" dirty="0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gnvwe`¨vjq</a:t>
            </a:r>
            <a:r>
              <a:rPr lang="en-US" sz="3600" b="1" dirty="0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PviNvU</a:t>
            </a:r>
            <a:r>
              <a:rPr lang="en-US" sz="3600" b="1" dirty="0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ivRkvnx</a:t>
            </a:r>
            <a:endParaRPr lang="bn-IN" sz="3600" b="1" dirty="0" smtClean="0">
              <a:solidFill>
                <a:schemeClr val="tx1"/>
              </a:solidFill>
              <a:latin typeface="ArhialkhanMJ" pitchFamily="2" charset="0"/>
              <a:cs typeface="ArhialkhanMJ" pitchFamily="2" charset="0"/>
            </a:endParaRPr>
          </a:p>
          <a:p>
            <a:pPr marL="0" lvl="3"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</a:t>
            </a: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০১৭১২-৫১৭৩২১</a:t>
            </a:r>
            <a:endParaRPr lang="en-US" sz="3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3" algn="ctr"/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3" algn="ctr"/>
            <a:endParaRPr lang="en-US" sz="3600" b="1" dirty="0">
              <a:solidFill>
                <a:schemeClr val="tx1"/>
              </a:solidFill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1219200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endParaRPr lang="en-US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r>
              <a:rPr lang="bn-IN" sz="135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13500" dirty="0" smtClean="0">
              <a:latin typeface="ArhialkhanMJ" pitchFamily="2" charset="0"/>
              <a:cs typeface="ArhialkhanMJ" pitchFamily="2" charset="0"/>
            </a:endParaRPr>
          </a:p>
          <a:p>
            <a:pPr>
              <a:buNone/>
            </a:pPr>
            <a:r>
              <a:rPr lang="en-US" dirty="0" smtClean="0">
                <a:latin typeface="DhakarchithiMJ" pitchFamily="2" charset="0"/>
                <a:cs typeface="DhakarchithiMJ" pitchFamily="2" charset="0"/>
              </a:rPr>
              <a:t>    </a:t>
            </a:r>
            <a:endParaRPr lang="en-US" dirty="0">
              <a:latin typeface="DhakarchithiMJ" pitchFamily="2" charset="0"/>
              <a:cs typeface="DhakarchithiMJ" pitchFamily="2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5767465" y="1949970"/>
            <a:ext cx="2338466" cy="3810000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20170828_135940.jpg"/>
          <p:cNvPicPr>
            <a:picLocks noChangeAspect="1"/>
          </p:cNvPicPr>
          <p:nvPr/>
        </p:nvPicPr>
        <p:blipFill>
          <a:blip r:embed="rId2" cstate="print">
            <a:lum bright="-10000" contrast="-10000"/>
          </a:blip>
          <a:stretch>
            <a:fillRect/>
          </a:stretch>
        </p:blipFill>
        <p:spPr>
          <a:xfrm>
            <a:off x="5786204" y="1929985"/>
            <a:ext cx="2976796" cy="3867461"/>
          </a:xfrm>
          <a:prstGeom prst="roundRect">
            <a:avLst/>
          </a:prstGeom>
          <a:ln>
            <a:solidFill>
              <a:srgbClr val="7030A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and Round Single Corner Rectangle 3"/>
          <p:cNvSpPr/>
          <p:nvPr/>
        </p:nvSpPr>
        <p:spPr>
          <a:xfrm>
            <a:off x="1143000" y="152400"/>
            <a:ext cx="7315200" cy="1752600"/>
          </a:xfrm>
          <a:prstGeom prst="snip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086600" cy="1630362"/>
          </a:xfrm>
        </p:spPr>
        <p:txBody>
          <a:bodyPr>
            <a:normAutofit/>
          </a:bodyPr>
          <a:lstStyle/>
          <a:p>
            <a:r>
              <a:rPr lang="bn-IN" sz="8000" b="1" dirty="0" smtClean="0">
                <a:latin typeface="TonnyBanglaMJ" pitchFamily="2" charset="0"/>
              </a:rPr>
              <a:t>পাঠ পরিচিতি</a:t>
            </a:r>
            <a:endParaRPr lang="en-US" sz="8000" dirty="0"/>
          </a:p>
        </p:txBody>
      </p:sp>
      <p:sp>
        <p:nvSpPr>
          <p:cNvPr id="9" name="Snip and Round Single Corner Rectangle 8"/>
          <p:cNvSpPr/>
          <p:nvPr/>
        </p:nvSpPr>
        <p:spPr>
          <a:xfrm>
            <a:off x="381000" y="2057400"/>
            <a:ext cx="8382000" cy="4648200"/>
          </a:xfrm>
          <a:prstGeom prst="snip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শ্রেণিঃ একাদশ                                                                                                                     বিষয়ঃ মনোবিজ্ঞান ১ম পত্র,                                                                                 অধ্যায়ঃ ৫ শিক্ষণ ও 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</a:t>
            </a:r>
            <a:r>
              <a:rPr lang="bn-IN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স্মৃতি                                                                                                                সময়ঃ 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11.45</a:t>
            </a:r>
            <a:r>
              <a:rPr lang="bn-IN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                                                                                                                   তারিখঃ</a:t>
            </a:r>
            <a:endParaRPr lang="en-US" sz="4800" b="1" dirty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411987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133600" y="381000"/>
            <a:ext cx="4419600" cy="1371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চিত্র্রগুলি দেখি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xmlns="" id="{F3AB97EE-9BB3-A449-AE7A-A957F65DD4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2667000"/>
            <a:ext cx="2514600" cy="32766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7" name="Picture 6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2667000"/>
            <a:ext cx="2667000" cy="32766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8" name="Picture 7" descr="download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2667000"/>
            <a:ext cx="3200400" cy="32766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and Round Single Corner Rectangle 3"/>
          <p:cNvSpPr/>
          <p:nvPr/>
        </p:nvSpPr>
        <p:spPr>
          <a:xfrm>
            <a:off x="1447800" y="609600"/>
            <a:ext cx="5562600" cy="1371600"/>
          </a:xfrm>
          <a:prstGeom prst="snip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AvR†Ki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bn-IN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পাঠ</a:t>
            </a:r>
            <a:endParaRPr lang="en-US" sz="6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Snip and Round Single Corner Rectangle 4"/>
          <p:cNvSpPr/>
          <p:nvPr/>
        </p:nvSpPr>
        <p:spPr>
          <a:xfrm>
            <a:off x="228600" y="2743200"/>
            <a:ext cx="8686800" cy="2362200"/>
          </a:xfrm>
          <a:prstGeom prst="snip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পাঠ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wk‡ivbvg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:-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we¯§„</a:t>
            </a:r>
            <a:r>
              <a:rPr lang="en-US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(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Forgetting)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spli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and Round Single Corner Rectangle 3"/>
          <p:cNvSpPr/>
          <p:nvPr/>
        </p:nvSpPr>
        <p:spPr>
          <a:xfrm>
            <a:off x="2286000" y="304800"/>
            <a:ext cx="4572000" cy="1219200"/>
          </a:xfrm>
          <a:prstGeom prst="snip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শিখনফল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</p:txBody>
      </p:sp>
      <p:sp>
        <p:nvSpPr>
          <p:cNvPr id="5" name="Snip and Round Single Corner Rectangle 4"/>
          <p:cNvSpPr/>
          <p:nvPr/>
        </p:nvSpPr>
        <p:spPr>
          <a:xfrm>
            <a:off x="304800" y="1905000"/>
            <a:ext cx="8382000" cy="4191000"/>
          </a:xfrm>
          <a:prstGeom prst="snip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এই পাঠ শেষে শিক্ষার্থীরা ----------------</a:t>
            </a:r>
          </a:p>
          <a:p>
            <a:endParaRPr lang="bn-IN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১।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we¯§„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wZ</a:t>
            </a:r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alpurush ANSI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ধারণা ব্যাখ্যা করতে পারবে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।</a:t>
            </a:r>
            <a:endParaRPr lang="bn-IN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</a:endParaRPr>
          </a:p>
          <a:p>
            <a:endParaRPr lang="bn-IN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Kalpurush ANSI" panose="02000000000000000000" pitchFamily="2" charset="0"/>
            </a:endParaRPr>
          </a:p>
          <a:p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alpurush ANSI" panose="02000000000000000000" pitchFamily="2" charset="0"/>
              </a:rPr>
              <a:t>২।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we¯§„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KviY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সমূহের বিবরণ দিতে পারবে।</a:t>
            </a:r>
            <a:endParaRPr lang="bn-IN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</a:endParaRPr>
          </a:p>
          <a:p>
            <a:endParaRPr lang="bn-IN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Kalpurush ANSI" panose="02000000000000000000" pitchFamily="2" charset="0"/>
            </a:endParaRPr>
          </a:p>
          <a:p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alpurush ANSI" panose="02000000000000000000" pitchFamily="2" charset="0"/>
              </a:rPr>
              <a:t>৩।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¯§„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Dbœq‡bi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KŠkjmg~n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বর্ণনা করতে পারবে।</a:t>
            </a:r>
          </a:p>
          <a:p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Kalpurush ANSI" panose="02000000000000000000" pitchFamily="2" charset="0"/>
            </a:endParaRPr>
          </a:p>
        </p:txBody>
      </p:sp>
    </p:spTree>
  </p:cSld>
  <p:clrMapOvr>
    <a:masterClrMapping/>
  </p:clrMapOvr>
  <p:transition>
    <p:spli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mages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676400"/>
            <a:ext cx="3657600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2133600" y="304800"/>
            <a:ext cx="4724400" cy="1143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চিত্র্রগুলি দেখি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Picture 6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828800"/>
            <a:ext cx="3924300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images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4343400"/>
            <a:ext cx="3581400" cy="2209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2">
                <a:lumMod val="40000"/>
                <a:lumOff val="6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 descr="images (6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4343400"/>
            <a:ext cx="3810000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and Round Single Corner Rectangle 3"/>
          <p:cNvSpPr/>
          <p:nvPr/>
        </p:nvSpPr>
        <p:spPr>
          <a:xfrm>
            <a:off x="1676400" y="228600"/>
            <a:ext cx="5486400" cy="1295400"/>
          </a:xfrm>
          <a:prstGeom prst="snip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we¯§„</a:t>
            </a:r>
            <a:r>
              <a:rPr lang="en-US" sz="5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5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msÁv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</p:txBody>
      </p:sp>
      <p:sp>
        <p:nvSpPr>
          <p:cNvPr id="5" name="Snip and Round Single Corner Rectangle 4"/>
          <p:cNvSpPr/>
          <p:nvPr/>
        </p:nvSpPr>
        <p:spPr>
          <a:xfrm>
            <a:off x="381000" y="1981200"/>
            <a:ext cx="8382000" cy="4648200"/>
          </a:xfrm>
          <a:prstGeom prst="snip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onnyBanglaMJ" pitchFamily="2" charset="0"/>
                <a:ea typeface="Times New Roman" pitchFamily="18" charset="0"/>
                <a:cs typeface="TonnyBanglaMJ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wkÿvjä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mKj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welq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gw¯Í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®‹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a‡i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ivL‡Z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cv‡i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bv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G‡KB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e‡j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fz‡j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hvIqv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we¯§„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</a:p>
          <a:p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c~e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©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AwfÁZv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wkÿvjä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Kvb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welq‡K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cÖ‡qvR‡b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¯§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iY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Ki‡Z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bv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cviv‡K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we¯§„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e‡j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mnRfv‡e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ejv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hvq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 c~‡e©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wkÿv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Kiv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Kvb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welq‡K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mg‡qi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e¨eav‡b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¯§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iY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Ki‡Z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cviv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n‡jv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¯§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iY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Ki‡Z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bv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cvivUv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n‡jv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we¯§„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¯§„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I we¯§„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ci¯úi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wecixZfv‡e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G‡K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A‡b¨i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weiæ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‡×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Kvh©Ki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_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v‡K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cixÿ‡Yi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fvlvq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ejv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hvq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 we¯§„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n‡jv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wkÿY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I ¯§„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we‡qvMdj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| </a:t>
            </a:r>
          </a:p>
          <a:p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A_©vr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we¯§„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=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wkÿY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-¯§„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onnyBanglaMJ" pitchFamily="2" charset="0"/>
              <a:cs typeface="TonnyBanglaMJ" pitchFamily="2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and Round Single Corner Rectangle 3"/>
          <p:cNvSpPr/>
          <p:nvPr/>
        </p:nvSpPr>
        <p:spPr>
          <a:xfrm>
            <a:off x="1676400" y="152400"/>
            <a:ext cx="4953000" cy="1143000"/>
          </a:xfrm>
          <a:prstGeom prst="snip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we¯§„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KviY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endParaRPr lang="en-US" sz="5400" b="1" dirty="0">
              <a:latin typeface="TonnyBanglaMJ" pitchFamily="2" charset="0"/>
              <a:cs typeface="TonnyBanglaMJ" pitchFamily="2" charset="0"/>
            </a:endParaRPr>
          </a:p>
        </p:txBody>
      </p:sp>
      <p:sp>
        <p:nvSpPr>
          <p:cNvPr id="5" name="Round Single Corner Rectangle 4"/>
          <p:cNvSpPr/>
          <p:nvPr/>
        </p:nvSpPr>
        <p:spPr>
          <a:xfrm>
            <a:off x="228600" y="1447800"/>
            <a:ext cx="8763000" cy="5257800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we¯§„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ZvwË¡K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KviY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ev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gZev`mg~n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pPr marL="342900" indent="-342900">
              <a:buAutoNum type="arabicPeriod"/>
            </a:pP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Ae¨envi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RwbZ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Aeÿq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gZev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`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(Passive decay through disuse)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marL="342900" indent="-342900">
              <a:buAutoNum type="arabicPeriod" startAt="2"/>
            </a:pP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cÖwZeÜKZv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gZev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`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(Interference Theory)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marL="342900" indent="-342900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               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.	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c~e©wkÿY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cÖwZeÜKZv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pPr marL="342900" indent="-342900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               L.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AbywkÿY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cªwZeÜKZv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,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pPr marL="342900" indent="-342900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3.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B”QvK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…Z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we¯§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iY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gZev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`/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Ae`gb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gZev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`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(Motivated Forgetting/ Repression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Theory),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</a:p>
          <a:p>
            <a:pPr marL="342900" indent="-342900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4. ¯§„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wZwP‡ýi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avivevwnK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cwieZ©b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gZev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`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(Systematic Distortion of the Memory Trace)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marL="342900" indent="-342900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5. ¯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œvqweK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Qvc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gZev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`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(Neurological Trace Theory)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  <a:p>
            <a:pPr marL="342900" indent="-342900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6.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Av‡eMRwbZ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wem¥iY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gZev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`,</a:t>
            </a:r>
          </a:p>
          <a:p>
            <a:pPr marL="342900" indent="-342900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7.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RvBMviwbK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cÖfve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RwbZ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we¯§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iY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Zeigarnik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Effect of Forgetting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),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  <a:cs typeface="TonnyBanglaMJ" pitchFamily="2" charset="0"/>
              </a:rPr>
              <a:t>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527</Words>
  <Application>Microsoft Office PowerPoint</Application>
  <PresentationFormat>On-screen Show (4:3)</PresentationFormat>
  <Paragraphs>78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পাঠ পরিচিতি</vt:lpstr>
      <vt:lpstr>Slide 4</vt:lpstr>
      <vt:lpstr>Slide 5</vt:lpstr>
      <vt:lpstr>Slide 6</vt:lpstr>
      <vt:lpstr>চিত্র্রগুলি দেখি</vt:lpstr>
      <vt:lpstr>Slide 8</vt:lpstr>
      <vt:lpstr>Slide 9</vt:lpstr>
      <vt:lpstr>Slide 10</vt:lpstr>
      <vt:lpstr>Slide 11</vt:lpstr>
      <vt:lpstr>Slide 12</vt:lpstr>
      <vt:lpstr>Slide 13</vt:lpstr>
      <vt:lpstr>Slide 14</vt:lpstr>
      <vt:lpstr>মূল্যায়ন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tc</dc:creator>
  <cp:lastModifiedBy>tc</cp:lastModifiedBy>
  <cp:revision>45</cp:revision>
  <dcterms:created xsi:type="dcterms:W3CDTF">2019-10-08T04:45:00Z</dcterms:created>
  <dcterms:modified xsi:type="dcterms:W3CDTF">2019-10-08T12:05:23Z</dcterms:modified>
</cp:coreProperties>
</file>