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5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7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7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64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8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8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39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4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77CC5-1666-47F5-9E38-326F81FB53A2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38065-51CE-4BBE-B69C-1EC7F8E4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0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5027" y="682387"/>
            <a:ext cx="9062113" cy="120032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r>
              <a:rPr lang="en-US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7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027" y="2101755"/>
            <a:ext cx="9062113" cy="42109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072285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504" y="365126"/>
            <a:ext cx="9995296" cy="768216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ক্রমের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ম্যাজিক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990582"/>
              </p:ext>
            </p:extLst>
          </p:nvPr>
        </p:nvGraphicFramePr>
        <p:xfrm>
          <a:off x="4971245" y="3618963"/>
          <a:ext cx="4056846" cy="242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1911"/>
                <a:gridCol w="1406529"/>
                <a:gridCol w="1348406"/>
              </a:tblGrid>
              <a:tr h="772733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3527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8338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1358504" y="1236374"/>
            <a:ext cx="9995296" cy="60079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ক্রমের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ম্যাজিক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বর্গের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৯টি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358504" y="1940196"/>
            <a:ext cx="9995296" cy="472169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সাজানো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কৌশল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কেন্দ্রে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বসাতে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358504" y="2950160"/>
            <a:ext cx="9995296" cy="42015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পাশাপাশি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কোনাকোনি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গুলোর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যোগফল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3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১৫</a:t>
            </a:r>
            <a:endParaRPr lang="en-US" sz="3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58504" y="2472056"/>
            <a:ext cx="9995296" cy="41296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কর্ণ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বরাবর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জোড়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ঘরে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বিজোড়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বসাতে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যোগফল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১৫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3057" y="4540180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5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5074520" y="5334903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6</a:t>
            </a:r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6419995" y="5334903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7856911" y="5334903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8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74520" y="3745457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6380806" y="3745457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9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7791596" y="3745457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4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5074520" y="4540180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7</a:t>
            </a:r>
            <a:endParaRPr lang="en-US" sz="3200" dirty="0"/>
          </a:p>
        </p:txBody>
      </p:sp>
      <p:sp>
        <p:nvSpPr>
          <p:cNvPr id="24" name="TextBox 23"/>
          <p:cNvSpPr txBox="1"/>
          <p:nvPr/>
        </p:nvSpPr>
        <p:spPr>
          <a:xfrm>
            <a:off x="7791594" y="4459784"/>
            <a:ext cx="10258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099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4096"/>
            <a:ext cx="10515600" cy="833428"/>
          </a:xfrm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সংখ্যাকে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রুপে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1803041"/>
            <a:ext cx="10515600" cy="452048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বর্গের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রুপে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8800" dirty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lnSpc>
                <a:spcPct val="120000"/>
              </a:lnSpc>
            </a:pP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১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+ ১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</a:p>
          <a:p>
            <a:pPr algn="ctr">
              <a:lnSpc>
                <a:spcPct val="120000"/>
              </a:lnSpc>
            </a:pP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 =  ১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+ ২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</a:p>
          <a:p>
            <a:pPr algn="ctr">
              <a:lnSpc>
                <a:spcPct val="120000"/>
              </a:lnSpc>
            </a:pP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 =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+ ২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১০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= ১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+ ৩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</a:p>
          <a:p>
            <a:pPr algn="ctr">
              <a:lnSpc>
                <a:spcPct val="120000"/>
              </a:lnSpc>
            </a:pP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১৩ =  ২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8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+ ৩</a:t>
            </a:r>
            <a:r>
              <a:rPr lang="en-US" sz="84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5200" baseline="30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200" baseline="-25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200" baseline="30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556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68828" y="3735979"/>
            <a:ext cx="10515600" cy="132556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১, ৩, ৫, ৭ ……. </a:t>
            </a:r>
            <a:r>
              <a:rPr lang="en-US" sz="3600" b="1" dirty="0" err="1" smtClean="0"/>
              <a:t>তালিকাটির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মাঝে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পার্থক্য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বের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কর</a:t>
            </a:r>
            <a:r>
              <a:rPr lang="en-US" sz="3600" b="1" dirty="0"/>
              <a:t> </a:t>
            </a:r>
            <a:r>
              <a:rPr lang="en-US" sz="3600" b="1" dirty="0" err="1" smtClean="0"/>
              <a:t>এবং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পরবর্তী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দুইটি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সংখ্যা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বের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কর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8828" y="1384663"/>
            <a:ext cx="10515600" cy="1240972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err="1" smtClean="0"/>
              <a:t>একক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কাজ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277318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77389" y="1488531"/>
            <a:ext cx="10515600" cy="1325563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5400" b="1" dirty="0" err="1" smtClean="0"/>
              <a:t>দলগত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কাজ</a:t>
            </a:r>
            <a:endParaRPr lang="en-US" sz="5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77389" y="3428048"/>
            <a:ext cx="10515600" cy="1325563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/>
              <a:t>২, ৪, ৬, ৮, ১০ ………. </a:t>
            </a:r>
            <a:r>
              <a:rPr lang="en-US" sz="3600" b="1" dirty="0" err="1" smtClean="0"/>
              <a:t>তালিকাটির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বীজগনিতীয়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রাশি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নির্ণয়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কর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এবং</a:t>
            </a:r>
            <a:r>
              <a:rPr lang="en-US" sz="3600" b="1" dirty="0" smtClean="0"/>
              <a:t> ১০ম </a:t>
            </a:r>
            <a:r>
              <a:rPr lang="en-US" sz="3600" b="1" dirty="0" err="1" smtClean="0"/>
              <a:t>পদ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বের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কর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0017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765" y="430441"/>
            <a:ext cx="10515600" cy="875845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5400" b="1" dirty="0" err="1" smtClean="0"/>
              <a:t>মূল্যায়ন</a:t>
            </a:r>
            <a:endParaRPr lang="en-US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55765" y="1854925"/>
            <a:ext cx="10515600" cy="452431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১। ১, ৩, ৫, ৭, ……………….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পরবর্তী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কত</a:t>
            </a:r>
            <a:r>
              <a:rPr lang="en-US" sz="3600" dirty="0" smtClean="0"/>
              <a:t>?</a:t>
            </a:r>
          </a:p>
          <a:p>
            <a:r>
              <a:rPr lang="en-US" sz="3600" dirty="0" err="1" smtClean="0"/>
              <a:t>উত্তর</a:t>
            </a:r>
            <a:r>
              <a:rPr lang="en-US" sz="3600" dirty="0" smtClean="0"/>
              <a:t>: ৯</a:t>
            </a:r>
          </a:p>
          <a:p>
            <a:r>
              <a:rPr lang="en-US" sz="3600" dirty="0" smtClean="0"/>
              <a:t>২। ৫, ৮, ১১, ১৪, ১৭, ……………….. </a:t>
            </a:r>
            <a:r>
              <a:rPr lang="en-US" sz="3600" dirty="0" err="1" smtClean="0"/>
              <a:t>তালিকাটির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বীজগনিতীয়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রাশি</a:t>
            </a:r>
            <a:r>
              <a:rPr lang="en-US" sz="3600" dirty="0"/>
              <a:t> </a:t>
            </a:r>
            <a:r>
              <a:rPr lang="en-US" sz="3600" dirty="0" err="1" smtClean="0"/>
              <a:t>কী</a:t>
            </a:r>
            <a:r>
              <a:rPr lang="en-US" sz="3600" dirty="0" smtClean="0"/>
              <a:t> </a:t>
            </a:r>
            <a:r>
              <a:rPr lang="en-US" sz="3600" dirty="0" err="1" smtClean="0"/>
              <a:t>হবে</a:t>
            </a:r>
            <a:r>
              <a:rPr lang="en-US" sz="3600" dirty="0" smtClean="0"/>
              <a:t>?</a:t>
            </a:r>
          </a:p>
          <a:p>
            <a:r>
              <a:rPr lang="en-US" sz="3600" dirty="0" err="1" smtClean="0"/>
              <a:t>উত্তর</a:t>
            </a:r>
            <a:r>
              <a:rPr lang="en-US" sz="3600" dirty="0" smtClean="0"/>
              <a:t>: ৩ক + ২</a:t>
            </a:r>
          </a:p>
          <a:p>
            <a:r>
              <a:rPr lang="en-US" sz="3600" dirty="0" smtClean="0"/>
              <a:t>৩। ৪ </a:t>
            </a:r>
            <a:r>
              <a:rPr lang="en-US" sz="3600" dirty="0" err="1" smtClean="0"/>
              <a:t>ক্রমের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ম্যাজিক</a:t>
            </a:r>
            <a:r>
              <a:rPr lang="en-US" sz="3600" dirty="0" smtClean="0"/>
              <a:t> </a:t>
            </a:r>
            <a:r>
              <a:rPr lang="en-US" sz="3600" dirty="0" err="1" smtClean="0"/>
              <a:t>বর্গের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r>
              <a:rPr lang="en-US" sz="3600" dirty="0" smtClean="0"/>
              <a:t> </a:t>
            </a:r>
            <a:r>
              <a:rPr lang="en-US" sz="3600" dirty="0" err="1" smtClean="0"/>
              <a:t>যোগফল</a:t>
            </a:r>
            <a:r>
              <a:rPr lang="en-US" sz="3600" dirty="0" smtClean="0"/>
              <a:t> </a:t>
            </a:r>
            <a:r>
              <a:rPr lang="en-US" sz="3600" dirty="0" err="1" smtClean="0"/>
              <a:t>কত</a:t>
            </a:r>
            <a:r>
              <a:rPr lang="en-US" sz="3600" dirty="0" smtClean="0"/>
              <a:t> </a:t>
            </a:r>
            <a:r>
              <a:rPr lang="en-US" sz="3600" dirty="0" err="1" smtClean="0"/>
              <a:t>হবে</a:t>
            </a:r>
            <a:r>
              <a:rPr lang="en-US" sz="3600" dirty="0" smtClean="0"/>
              <a:t>?</a:t>
            </a:r>
          </a:p>
          <a:p>
            <a:r>
              <a:rPr lang="en-US" sz="3600" dirty="0" err="1" smtClean="0"/>
              <a:t>উত্তর</a:t>
            </a:r>
            <a:r>
              <a:rPr lang="en-US" sz="3600" dirty="0" smtClean="0"/>
              <a:t>: ৩৪</a:t>
            </a:r>
          </a:p>
          <a:p>
            <a:r>
              <a:rPr lang="en-US" sz="3600" dirty="0" smtClean="0"/>
              <a:t>৪। ৮৫ </a:t>
            </a:r>
            <a:r>
              <a:rPr lang="en-US" sz="3600" dirty="0" err="1" smtClean="0"/>
              <a:t>এর</a:t>
            </a:r>
            <a:r>
              <a:rPr lang="en-US" sz="3600" dirty="0" smtClean="0"/>
              <a:t> </a:t>
            </a:r>
            <a:r>
              <a:rPr lang="en-US" sz="3600" dirty="0" err="1" smtClean="0"/>
              <a:t>দুইটি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বর্গের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সমষ্টি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কত</a:t>
            </a:r>
            <a:r>
              <a:rPr lang="en-US" sz="3600" dirty="0" smtClean="0"/>
              <a:t> </a:t>
            </a:r>
            <a:r>
              <a:rPr lang="en-US" sz="3600" dirty="0" err="1" smtClean="0"/>
              <a:t>হবে</a:t>
            </a:r>
            <a:r>
              <a:rPr lang="en-US" sz="3600" dirty="0" smtClean="0"/>
              <a:t>?</a:t>
            </a:r>
          </a:p>
          <a:p>
            <a:r>
              <a:rPr lang="en-US" sz="3600" dirty="0" err="1" smtClean="0"/>
              <a:t>উত্তর</a:t>
            </a:r>
            <a:r>
              <a:rPr lang="en-US" sz="3600" dirty="0" smtClean="0"/>
              <a:t>: ২</a:t>
            </a:r>
            <a:r>
              <a:rPr lang="en-US" sz="3600" baseline="30000" dirty="0" smtClean="0"/>
              <a:t>২</a:t>
            </a:r>
            <a:r>
              <a:rPr lang="en-US" sz="3600" dirty="0" smtClean="0"/>
              <a:t> + ৯</a:t>
            </a:r>
            <a:r>
              <a:rPr lang="en-US" sz="3600" baseline="30000" dirty="0" smtClean="0"/>
              <a:t>২</a:t>
            </a:r>
          </a:p>
        </p:txBody>
      </p:sp>
    </p:spTree>
    <p:extLst>
      <p:ext uri="{BB962C8B-B14F-4D97-AF65-F5344CB8AC3E}">
        <p14:creationId xmlns:p14="http://schemas.microsoft.com/office/powerpoint/2010/main" val="16599844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52511"/>
            <a:ext cx="10515600" cy="1325563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5400" b="1" dirty="0" err="1" smtClean="0"/>
              <a:t>বাড়ির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কাজ</a:t>
            </a:r>
            <a:endParaRPr lang="en-US" sz="54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651120"/>
            <a:ext cx="10515600" cy="3161852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Wingdings 3" panose="05040102010807070707" pitchFamily="18" charset="2"/>
              <a:buChar char="]"/>
            </a:pPr>
            <a:r>
              <a:rPr lang="en-US" sz="3600" dirty="0" smtClean="0"/>
              <a:t>৭, ১২, ১৭, ২২, ২৭ ………… </a:t>
            </a:r>
            <a:r>
              <a:rPr lang="en-US" sz="3600" dirty="0" err="1" smtClean="0"/>
              <a:t>একটি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প্যাটার্ন</a:t>
            </a:r>
            <a:r>
              <a:rPr lang="en-US" sz="3600" dirty="0" smtClean="0"/>
              <a:t>।</a:t>
            </a:r>
            <a:endParaRPr lang="en-US" sz="3600" dirty="0" smtClean="0"/>
          </a:p>
          <a:p>
            <a:r>
              <a:rPr lang="en-US" sz="3600" dirty="0" smtClean="0"/>
              <a:t>ক) </a:t>
            </a:r>
            <a:r>
              <a:rPr lang="en-US" sz="3600" dirty="0" err="1" smtClean="0"/>
              <a:t>তালিকাটির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মাঝে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পার্থক্য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নির্ণয়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;</a:t>
            </a:r>
          </a:p>
          <a:p>
            <a:r>
              <a:rPr lang="en-US" sz="3600" dirty="0" smtClean="0"/>
              <a:t>খ) </a:t>
            </a:r>
            <a:r>
              <a:rPr lang="en-US" sz="3600" dirty="0" err="1" smtClean="0"/>
              <a:t>তালিাটির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পরবর্তী</a:t>
            </a:r>
            <a:r>
              <a:rPr lang="en-US" sz="3600" dirty="0" smtClean="0"/>
              <a:t> </a:t>
            </a:r>
            <a:r>
              <a:rPr lang="en-US" sz="3600" dirty="0" err="1" smtClean="0"/>
              <a:t>তিনটি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r>
              <a:rPr lang="en-US" sz="3600" dirty="0" smtClean="0"/>
              <a:t> </a:t>
            </a:r>
            <a:r>
              <a:rPr lang="en-US" sz="3600" dirty="0" err="1" smtClean="0"/>
              <a:t>বের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 </a:t>
            </a:r>
            <a:r>
              <a:rPr lang="en-US" sz="3600" dirty="0" err="1" smtClean="0"/>
              <a:t>এবং</a:t>
            </a:r>
            <a:r>
              <a:rPr lang="en-US" sz="3600" dirty="0" smtClean="0"/>
              <a:t> </a:t>
            </a:r>
            <a:r>
              <a:rPr lang="en-US" sz="3600" dirty="0" err="1" smtClean="0"/>
              <a:t>বীজগনিতীয়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রাশি</a:t>
            </a:r>
            <a:r>
              <a:rPr lang="en-US" sz="3600" dirty="0" smtClean="0"/>
              <a:t> </a:t>
            </a:r>
            <a:r>
              <a:rPr lang="en-US" sz="3600" dirty="0" err="1" smtClean="0"/>
              <a:t>তৈরি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;</a:t>
            </a:r>
          </a:p>
          <a:p>
            <a:r>
              <a:rPr lang="en-US" sz="3600" dirty="0" smtClean="0"/>
              <a:t>গ) </a:t>
            </a:r>
            <a:r>
              <a:rPr lang="en-US" sz="3600" dirty="0" err="1" smtClean="0"/>
              <a:t>তালিকার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প্রথম</a:t>
            </a:r>
            <a:r>
              <a:rPr lang="en-US" sz="3600" dirty="0" smtClean="0"/>
              <a:t> ২০টি </a:t>
            </a:r>
            <a:r>
              <a:rPr lang="en-US" sz="3600" dirty="0" err="1" smtClean="0"/>
              <a:t>সংখ্যার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সমষ্টি</a:t>
            </a:r>
            <a:r>
              <a:rPr lang="en-US" sz="3600" dirty="0" smtClean="0"/>
              <a:t> </a:t>
            </a:r>
            <a:r>
              <a:rPr lang="en-US" sz="3600" dirty="0" err="1" smtClean="0"/>
              <a:t>নির্ণয়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কর</a:t>
            </a:r>
            <a:r>
              <a:rPr lang="en-US" sz="3600" dirty="0" smtClean="0"/>
              <a:t>;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70780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451" y="717817"/>
            <a:ext cx="10515600" cy="1973127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8000" b="1" dirty="0" err="1" smtClean="0"/>
              <a:t>সবাইকে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ধন্যবাদ</a:t>
            </a:r>
            <a:endParaRPr lang="en-US" sz="80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51" y="3676104"/>
            <a:ext cx="3055484" cy="2019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406" y="3709849"/>
            <a:ext cx="3043645" cy="198555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826" y="3676104"/>
            <a:ext cx="3057664" cy="1985555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233428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22089" y="346638"/>
            <a:ext cx="4584063" cy="892012"/>
          </a:xfrm>
          <a:ln w="5715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bn-IN" sz="3600" dirty="0" smtClean="0"/>
              <a:t> </a:t>
            </a:r>
            <a:endParaRPr lang="en-US" sz="36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214034" y="1776707"/>
            <a:ext cx="6912600" cy="4837690"/>
            <a:chOff x="3214034" y="1425007"/>
            <a:chExt cx="6912600" cy="4837690"/>
          </a:xfrm>
        </p:grpSpPr>
        <p:grpSp>
          <p:nvGrpSpPr>
            <p:cNvPr id="15" name="Group 14"/>
            <p:cNvGrpSpPr/>
            <p:nvPr/>
          </p:nvGrpSpPr>
          <p:grpSpPr>
            <a:xfrm>
              <a:off x="3214035" y="1425007"/>
              <a:ext cx="6912599" cy="4228913"/>
              <a:chOff x="3214035" y="1396859"/>
              <a:chExt cx="6912599" cy="422891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3234515" y="1396859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সহিদুল ইসলাম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3234515" y="1995185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সহকারী শিক্ষক(গনিত)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234515" y="2621647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বুড়িচং হাজী ফজর আলী মাধ্যমিক বিদ্যালয়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214036" y="3249707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বুড়িচং, কুমিল্লা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234515" y="3863695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শ্রেণিঃ অষ্টম 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214035" y="4486551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বিষয়ঃ গনিত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34515" y="5102552"/>
                <a:ext cx="6892119" cy="523220"/>
              </a:xfrm>
              <a:prstGeom prst="rect">
                <a:avLst/>
              </a:prstGeom>
              <a:ln w="57150"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অধ্যায়ঃ </a:t>
                </a:r>
                <a:r>
                  <a:rPr lang="en-US" sz="2800" dirty="0" err="1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প্রথ</a:t>
                </a:r>
                <a:r>
                  <a:rPr lang="bn-IN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ম </a:t>
                </a:r>
                <a:endPara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3214034" y="5739477"/>
              <a:ext cx="6892119" cy="523220"/>
            </a:xfrm>
            <a:prstGeom prst="rect">
              <a:avLst/>
            </a:prstGeom>
            <a:ln w="571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IN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সময়ঃ ৫০ মিনিট </a:t>
              </a:r>
            </a:p>
          </p:txBody>
        </p:sp>
      </p:grpSp>
      <p:sp>
        <p:nvSpPr>
          <p:cNvPr id="17" name="Oval 16"/>
          <p:cNvSpPr/>
          <p:nvPr/>
        </p:nvSpPr>
        <p:spPr>
          <a:xfrm>
            <a:off x="3214034" y="126609"/>
            <a:ext cx="2047283" cy="1546866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95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41" y="411846"/>
            <a:ext cx="4834964" cy="29221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951" y="411847"/>
            <a:ext cx="4809097" cy="29221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084" y="4023359"/>
            <a:ext cx="4834964" cy="23805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09" y="4023360"/>
            <a:ext cx="4809096" cy="23805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53551" y="3545058"/>
            <a:ext cx="3868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লগ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7741" y="3432520"/>
            <a:ext cx="3868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জ্যামিতিক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97258" y="6260095"/>
            <a:ext cx="3868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যোগফল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নির্ণয়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সূত্র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2749" y="6260095"/>
            <a:ext cx="38686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ম্যাজিক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বর্গ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6488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933204" y="733258"/>
            <a:ext cx="6008915" cy="931770"/>
          </a:xfrm>
          <a:ln w="571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ctr"/>
            <a:r>
              <a:rPr lang="bn-IN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শিরোনাম</a:t>
            </a:r>
            <a:endParaRPr lang="en-US" sz="7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933204" y="2755075"/>
            <a:ext cx="6008915" cy="2417426"/>
          </a:xfrm>
          <a:prstGeom prst="roundRect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38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প্যাটার্</a:t>
            </a:r>
            <a:r>
              <a:rPr lang="en-US" sz="138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1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001364" y="762847"/>
            <a:ext cx="8514237" cy="1261794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/>
            <a:r>
              <a:rPr lang="bn-IN" sz="7200" b="1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b="1" dirty="0"/>
          </a:p>
        </p:txBody>
      </p:sp>
      <p:sp>
        <p:nvSpPr>
          <p:cNvPr id="5" name="Rectangle 4"/>
          <p:cNvSpPr/>
          <p:nvPr/>
        </p:nvSpPr>
        <p:spPr>
          <a:xfrm>
            <a:off x="2001364" y="2388004"/>
            <a:ext cx="8514237" cy="2862322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এই পাঠ শেষে শিক্ষার্থীরা----------</a:t>
            </a:r>
          </a:p>
          <a:p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প্যাটার্ন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;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lvl="0"/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b="1" cap="none" spc="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r>
              <a:rPr lang="en-US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 ধরন ব্যাখ্যা করতে</a:t>
            </a:r>
            <a:r>
              <a:rPr lang="en-US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3600" b="1" dirty="0" smtClean="0"/>
          </a:p>
          <a:p>
            <a:pPr lvl="0"/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সংখ্যা প্যাটার্নের পরবর্তী সংখ্যা নির্ণয় করতে পারবে</a:t>
            </a:r>
            <a:r>
              <a:rPr lang="en-US" sz="3600" b="1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3600" b="1" dirty="0" smtClean="0"/>
          </a:p>
          <a:p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ম্যাজিক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করতে পারবে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;</a:t>
            </a:r>
            <a:endParaRPr lang="bn-IN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2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15373" y="2193927"/>
            <a:ext cx="10515600" cy="198228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u="sng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endParaRPr lang="en-US" sz="5400" b="1" u="sng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1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নির্দিষ্ট পন্থা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কোনো কিছু (সংখ্যা, নকশা বা যেকোনো গাণিতিক বিষ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সাজানোকে প্যাটার্ন বলা হ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যেমন: আকৃতি (জ্যামিতিক চিত্র) বিন্যাস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রং এবং ঘুর্ণন বিন্যাস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381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387" y="786166"/>
            <a:ext cx="7014923" cy="4290403"/>
          </a:xfrm>
          <a:prstGeom prst="rect">
            <a:avLst/>
          </a:prstGeom>
        </p:spPr>
      </p:pic>
      <p:sp>
        <p:nvSpPr>
          <p:cNvPr id="5" name="Line Callout 2 4"/>
          <p:cNvSpPr/>
          <p:nvPr/>
        </p:nvSpPr>
        <p:spPr>
          <a:xfrm flipH="1">
            <a:off x="1841644" y="938313"/>
            <a:ext cx="2553283" cy="612379"/>
          </a:xfrm>
          <a:prstGeom prst="borderCallout2">
            <a:avLst>
              <a:gd name="adj1" fmla="val 18750"/>
              <a:gd name="adj2" fmla="val -459"/>
              <a:gd name="adj3" fmla="val 18750"/>
              <a:gd name="adj4" fmla="val -16667"/>
              <a:gd name="adj5" fmla="val 132085"/>
              <a:gd name="adj6" fmla="val -38232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প্যাটার্নটি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6105" y="2779644"/>
            <a:ext cx="2493821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প্যাটার্ন ।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980" y="1842002"/>
            <a:ext cx="2576946" cy="646331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১,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২,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৩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৪, ৫...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Process 1"/>
          <p:cNvSpPr/>
          <p:nvPr/>
        </p:nvSpPr>
        <p:spPr>
          <a:xfrm rot="2901206">
            <a:off x="4623031" y="3008256"/>
            <a:ext cx="4238610" cy="83568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0 h 10000"/>
              <a:gd name="connsiteX0" fmla="*/ 0 w 10288"/>
              <a:gd name="connsiteY0" fmla="*/ 299 h 10000"/>
              <a:gd name="connsiteX1" fmla="*/ 10288 w 10288"/>
              <a:gd name="connsiteY1" fmla="*/ 0 h 10000"/>
              <a:gd name="connsiteX2" fmla="*/ 10288 w 10288"/>
              <a:gd name="connsiteY2" fmla="*/ 10000 h 10000"/>
              <a:gd name="connsiteX3" fmla="*/ 288 w 10288"/>
              <a:gd name="connsiteY3" fmla="*/ 10000 h 10000"/>
              <a:gd name="connsiteX4" fmla="*/ 0 w 10288"/>
              <a:gd name="connsiteY4" fmla="*/ 299 h 10000"/>
              <a:gd name="connsiteX0" fmla="*/ 0 w 12230"/>
              <a:gd name="connsiteY0" fmla="*/ 0 h 9701"/>
              <a:gd name="connsiteX1" fmla="*/ 12230 w 12230"/>
              <a:gd name="connsiteY1" fmla="*/ 410 h 9701"/>
              <a:gd name="connsiteX2" fmla="*/ 10288 w 12230"/>
              <a:gd name="connsiteY2" fmla="*/ 9701 h 9701"/>
              <a:gd name="connsiteX3" fmla="*/ 288 w 12230"/>
              <a:gd name="connsiteY3" fmla="*/ 9701 h 9701"/>
              <a:gd name="connsiteX4" fmla="*/ 0 w 12230"/>
              <a:gd name="connsiteY4" fmla="*/ 0 h 9701"/>
              <a:gd name="connsiteX0" fmla="*/ 0 w 10022"/>
              <a:gd name="connsiteY0" fmla="*/ 0 h 9874"/>
              <a:gd name="connsiteX1" fmla="*/ 10022 w 10022"/>
              <a:gd name="connsiteY1" fmla="*/ 297 h 9874"/>
              <a:gd name="connsiteX2" fmla="*/ 8434 w 10022"/>
              <a:gd name="connsiteY2" fmla="*/ 9874 h 9874"/>
              <a:gd name="connsiteX3" fmla="*/ 257 w 10022"/>
              <a:gd name="connsiteY3" fmla="*/ 9874 h 9874"/>
              <a:gd name="connsiteX4" fmla="*/ 0 w 10022"/>
              <a:gd name="connsiteY4" fmla="*/ 0 h 9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2" h="9874">
                <a:moveTo>
                  <a:pt x="0" y="0"/>
                </a:moveTo>
                <a:lnTo>
                  <a:pt x="10022" y="297"/>
                </a:lnTo>
                <a:lnTo>
                  <a:pt x="8434" y="9874"/>
                </a:lnTo>
                <a:lnTo>
                  <a:pt x="257" y="9874"/>
                </a:lnTo>
                <a:cubicBezTo>
                  <a:pt x="171" y="6583"/>
                  <a:pt x="86" y="3291"/>
                  <a:pt x="0" y="0"/>
                </a:cubicBezTo>
                <a:close/>
              </a:path>
            </a:pathLst>
          </a:custGeom>
          <a:solidFill>
            <a:srgbClr val="FF00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286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নিয়ম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690688"/>
            <a:ext cx="10515600" cy="3222506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১, ৩, ৫, ৭, ৯………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নিয়ম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প্রদত্ত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পাশাপাশি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মধ্যে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২য়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১ম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বিয়োগ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যেমনঃ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প্রদত্ত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১ম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= ১, ২য়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পদ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= ৩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= ৩ - ১ = ২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অনুরুপভাবে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৫ – ৩ = ২ ,    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		      ৭ – ৫ = ২</a:t>
            </a:r>
          </a:p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সুতরাং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প্যাটার্নটি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মাঝে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5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6566"/>
            <a:ext cx="10515600" cy="966587"/>
          </a:xfrm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২, ৫, ৮, ১১, ১৪ …………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তালিকাটি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পরবর্তী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তিনটি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নিয়ম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1742097"/>
            <a:ext cx="10515600" cy="499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  <a:sym typeface="Wingdings 3" panose="05040102010807070707" pitchFamily="18" charset="2"/>
              </a:rPr>
              <a:t>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:  ২,  ৫,  ৮,  ১১,  ১৪ …………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2673014"/>
            <a:ext cx="10515600" cy="561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পার্থক্য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341508" y="2124387"/>
            <a:ext cx="381901" cy="562922"/>
            <a:chOff x="3574410" y="3419679"/>
            <a:chExt cx="381901" cy="562922"/>
          </a:xfrm>
        </p:grpSpPr>
        <p:cxnSp>
          <p:nvCxnSpPr>
            <p:cNvPr id="34" name="Straight Connector 33"/>
            <p:cNvCxnSpPr/>
            <p:nvPr/>
          </p:nvCxnSpPr>
          <p:spPr>
            <a:xfrm flipH="1">
              <a:off x="3736642" y="3481740"/>
              <a:ext cx="219669" cy="5008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574410" y="3419679"/>
              <a:ext cx="162232" cy="5629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288131" y="2685580"/>
            <a:ext cx="435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৩</a:t>
            </a:r>
            <a:endParaRPr lang="en-US" sz="32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3811970" y="2136306"/>
            <a:ext cx="381901" cy="562922"/>
            <a:chOff x="3574410" y="3419679"/>
            <a:chExt cx="381901" cy="562922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3736642" y="3481740"/>
              <a:ext cx="219669" cy="5008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574410" y="3419679"/>
              <a:ext cx="162232" cy="5629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3750477" y="2684139"/>
            <a:ext cx="435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৩</a:t>
            </a:r>
            <a:endParaRPr lang="en-US" sz="32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4262347" y="2141769"/>
            <a:ext cx="381901" cy="562922"/>
            <a:chOff x="3574410" y="3419679"/>
            <a:chExt cx="381901" cy="562922"/>
          </a:xfrm>
        </p:grpSpPr>
        <p:cxnSp>
          <p:nvCxnSpPr>
            <p:cNvPr id="47" name="Straight Connector 46"/>
            <p:cNvCxnSpPr/>
            <p:nvPr/>
          </p:nvCxnSpPr>
          <p:spPr>
            <a:xfrm flipH="1">
              <a:off x="3736642" y="3481740"/>
              <a:ext cx="219669" cy="5008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574410" y="3419679"/>
              <a:ext cx="162232" cy="5629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4185755" y="2644510"/>
            <a:ext cx="435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৩</a:t>
            </a:r>
            <a:endParaRPr lang="en-US" sz="32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4919831" y="2122658"/>
            <a:ext cx="381901" cy="562922"/>
            <a:chOff x="3574410" y="3419679"/>
            <a:chExt cx="381901" cy="562922"/>
          </a:xfrm>
        </p:grpSpPr>
        <p:cxnSp>
          <p:nvCxnSpPr>
            <p:cNvPr id="51" name="Straight Connector 50"/>
            <p:cNvCxnSpPr/>
            <p:nvPr/>
          </p:nvCxnSpPr>
          <p:spPr>
            <a:xfrm flipH="1">
              <a:off x="3736642" y="3481740"/>
              <a:ext cx="219669" cy="5008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574410" y="3419679"/>
              <a:ext cx="162232" cy="56292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/>
          <p:cNvSpPr txBox="1"/>
          <p:nvPr/>
        </p:nvSpPr>
        <p:spPr>
          <a:xfrm>
            <a:off x="4812529" y="2684139"/>
            <a:ext cx="4352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৩</a:t>
            </a:r>
            <a:endParaRPr lang="en-US" sz="3200" dirty="0"/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838200" y="3505528"/>
            <a:ext cx="10515600" cy="2130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পরবর্তী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তিনটি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  ১৪ + ৩ = ১৭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	১৭ + ৩ = ২০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২০ + ৩ = ২৩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947382" y="5431805"/>
            <a:ext cx="10515600" cy="6277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অতএব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পরবর্তী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তিনটি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:  ১৭, ২০, ২৩</a:t>
            </a:r>
          </a:p>
        </p:txBody>
      </p:sp>
    </p:spTree>
    <p:extLst>
      <p:ext uri="{BB962C8B-B14F-4D97-AF65-F5344CB8AC3E}">
        <p14:creationId xmlns:p14="http://schemas.microsoft.com/office/powerpoint/2010/main" val="3938242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75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75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75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75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41" grpId="0"/>
      <p:bldP spid="45" grpId="0"/>
      <p:bldP spid="49" grpId="0"/>
      <p:bldP spid="5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541</Words>
  <Application>Microsoft Office PowerPoint</Application>
  <PresentationFormat>Widescreen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NikoshBAN</vt:lpstr>
      <vt:lpstr>Vrinda</vt:lpstr>
      <vt:lpstr>Wingdings 3</vt:lpstr>
      <vt:lpstr>Office Theme</vt:lpstr>
      <vt:lpstr>PowerPoint Presentation</vt:lpstr>
      <vt:lpstr>পরিচিতি </vt:lpstr>
      <vt:lpstr>PowerPoint Presentation</vt:lpstr>
      <vt:lpstr>পাঠ শিরোনাম</vt:lpstr>
      <vt:lpstr>শিখনফল</vt:lpstr>
      <vt:lpstr>PowerPoint Presentation</vt:lpstr>
      <vt:lpstr>PowerPoint Presentation</vt:lpstr>
      <vt:lpstr>প্যাটার্নে পার্থক্য বের করার নিয়ম</vt:lpstr>
      <vt:lpstr>২, ৫, ৮, ১১, ১৪ …………তালিকাটি পরবর্তী তিনটি সংখ্যা বের করার নিয়ম</vt:lpstr>
      <vt:lpstr>৩ ক্রমের ম্যাজিক বর্গ গঠন</vt:lpstr>
      <vt:lpstr>সংখ্যাকে দুইটি বর্গের সমষ্টি রুপে প্রকাশ </vt:lpstr>
      <vt:lpstr>PowerPoint Presentation</vt:lpstr>
      <vt:lpstr>দলগত কাজ</vt:lpstr>
      <vt:lpstr>মূল্যায়ন</vt:lpstr>
      <vt:lpstr>বাড়ির কাজ</vt:lpstr>
      <vt:lpstr>সবাইকে 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84</cp:revision>
  <dcterms:created xsi:type="dcterms:W3CDTF">2019-09-14T06:39:47Z</dcterms:created>
  <dcterms:modified xsi:type="dcterms:W3CDTF">2019-09-20T12:25:50Z</dcterms:modified>
</cp:coreProperties>
</file>