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86" r:id="rId3"/>
    <p:sldId id="289" r:id="rId4"/>
    <p:sldId id="277" r:id="rId5"/>
    <p:sldId id="262" r:id="rId6"/>
    <p:sldId id="263" r:id="rId7"/>
    <p:sldId id="264" r:id="rId8"/>
    <p:sldId id="267" r:id="rId9"/>
    <p:sldId id="288" r:id="rId10"/>
    <p:sldId id="280" r:id="rId11"/>
    <p:sldId id="268" r:id="rId12"/>
    <p:sldId id="269" r:id="rId13"/>
    <p:sldId id="270" r:id="rId14"/>
    <p:sldId id="271" r:id="rId15"/>
    <p:sldId id="273" r:id="rId16"/>
    <p:sldId id="282" r:id="rId17"/>
    <p:sldId id="281" r:id="rId18"/>
    <p:sldId id="287" r:id="rId19"/>
    <p:sldId id="274" r:id="rId20"/>
    <p:sldId id="272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28" autoAdjust="0"/>
  </p:normalViewPr>
  <p:slideViewPr>
    <p:cSldViewPr>
      <p:cViewPr varScale="1">
        <p:scale>
          <a:sx n="80" d="100"/>
          <a:sy n="80" d="100"/>
        </p:scale>
        <p:origin x="1116" y="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8" d="100"/>
        <a:sy n="68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12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8266CD-EBC4-4B19-B297-AA1A8995AF93}" type="doc">
      <dgm:prSet loTypeId="urn:microsoft.com/office/officeart/2005/8/layout/vList4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9CD1F00-74F9-4409-A41C-2C63F5EE153F}">
      <dgm:prSet phldrT="[Text]"/>
      <dgm:spPr>
        <a:solidFill>
          <a:schemeClr val="accent6">
            <a:lumMod val="20000"/>
            <a:lumOff val="80000"/>
          </a:schemeClr>
        </a:solidFill>
      </dgm:spPr>
      <dgm:t>
        <a:bodyPr/>
        <a:lstStyle/>
        <a:p>
          <a:r>
            <a:rPr lang="bn-BD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en-US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1</a:t>
          </a:r>
          <a:r>
            <a:rPr lang="bn-BD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) </a:t>
          </a:r>
          <a:r>
            <a:rPr lang="en-US" dirty="0" err="1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ভাইরাস</a:t>
          </a:r>
          <a:r>
            <a:rPr lang="en-US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ও </a:t>
          </a:r>
          <a:r>
            <a:rPr lang="en-US" dirty="0" err="1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এন্টিভাইরাস</a:t>
          </a:r>
          <a:r>
            <a:rPr lang="en-US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কি</a:t>
          </a:r>
          <a:r>
            <a:rPr lang="en-US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তা</a:t>
          </a:r>
          <a:r>
            <a:rPr lang="en-US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BD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ব্যাখ্যা</a:t>
          </a:r>
          <a:endParaRPr lang="en-US" dirty="0" smtClean="0">
            <a:solidFill>
              <a:srgbClr val="D75B0F"/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bn-BD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   </a:t>
          </a:r>
          <a:r>
            <a:rPr lang="bn-BD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করতে পারবে;</a:t>
          </a:r>
          <a:endParaRPr lang="en-US" dirty="0"/>
        </a:p>
      </dgm:t>
    </dgm:pt>
    <dgm:pt modelId="{89A4850D-C4B3-430E-A3DC-40D975B09A80}" type="parTrans" cxnId="{DF0F2100-B472-4A66-AEF6-BCDFAC6D9911}">
      <dgm:prSet/>
      <dgm:spPr/>
      <dgm:t>
        <a:bodyPr/>
        <a:lstStyle/>
        <a:p>
          <a:endParaRPr lang="en-US"/>
        </a:p>
      </dgm:t>
    </dgm:pt>
    <dgm:pt modelId="{2B12CE5C-3EFF-4CFA-AF83-B20D9DDD297D}" type="sibTrans" cxnId="{DF0F2100-B472-4A66-AEF6-BCDFAC6D9911}">
      <dgm:prSet/>
      <dgm:spPr/>
      <dgm:t>
        <a:bodyPr/>
        <a:lstStyle/>
        <a:p>
          <a:endParaRPr lang="en-US"/>
        </a:p>
      </dgm:t>
    </dgm:pt>
    <dgm:pt modelId="{A2B76FE5-0C6F-4F24-868F-570109E6EDD5}">
      <dgm:prSet phldrT="[Text]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/>
            <a:t> </a:t>
          </a:r>
          <a:r>
            <a:rPr lang="bn-BD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en-US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2</a:t>
          </a:r>
          <a:r>
            <a:rPr lang="bn-BD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) </a:t>
          </a:r>
          <a:r>
            <a:rPr lang="en-US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কম্পিউটার</a:t>
          </a:r>
          <a:r>
            <a:rPr lang="en-US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বা</a:t>
          </a:r>
          <a:r>
            <a:rPr lang="en-US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আইসিটি</a:t>
          </a:r>
          <a:r>
            <a:rPr lang="en-US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পণ্যে</a:t>
          </a:r>
          <a:r>
            <a:rPr lang="en-US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ভাইরাস</a:t>
          </a:r>
          <a:endParaRPr lang="en-US" dirty="0" smtClean="0">
            <a:solidFill>
              <a:srgbClr val="BE12AA"/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r>
            <a:rPr lang="en-US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   </a:t>
          </a:r>
          <a:r>
            <a:rPr lang="en-US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সনাক্ত</a:t>
          </a:r>
          <a:r>
            <a:rPr lang="en-US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করতে</a:t>
          </a:r>
          <a:r>
            <a:rPr lang="en-US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পারবে</a:t>
          </a:r>
          <a:r>
            <a:rPr lang="en-US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;</a:t>
          </a:r>
          <a:endParaRPr lang="en-US" dirty="0"/>
        </a:p>
      </dgm:t>
    </dgm:pt>
    <dgm:pt modelId="{E0F52689-6294-4013-9403-698D891AF621}" type="parTrans" cxnId="{B0D2CF61-770A-4930-9D5D-2C29B976616D}">
      <dgm:prSet/>
      <dgm:spPr/>
      <dgm:t>
        <a:bodyPr/>
        <a:lstStyle/>
        <a:p>
          <a:endParaRPr lang="en-US"/>
        </a:p>
      </dgm:t>
    </dgm:pt>
    <dgm:pt modelId="{99D4585C-7184-4AFC-8DD4-CE2E735EA7C5}" type="sibTrans" cxnId="{B0D2CF61-770A-4930-9D5D-2C29B976616D}">
      <dgm:prSet/>
      <dgm:spPr/>
      <dgm:t>
        <a:bodyPr/>
        <a:lstStyle/>
        <a:p>
          <a:endParaRPr lang="en-US"/>
        </a:p>
      </dgm:t>
    </dgm:pt>
    <dgm:pt modelId="{D0A46FD5-2730-4F63-BD2B-2B997E7DB82B}">
      <dgm:prSet phldrT="[Text]"/>
      <dgm:spPr>
        <a:solidFill>
          <a:schemeClr val="tx1">
            <a:lumMod val="50000"/>
            <a:lumOff val="50000"/>
          </a:schemeClr>
        </a:solidFill>
      </dgm:spPr>
      <dgm:t>
        <a:bodyPr/>
        <a:lstStyle/>
        <a:p>
          <a:r>
            <a:rPr lang="bn-BD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en-US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3</a:t>
          </a:r>
          <a:r>
            <a:rPr lang="bn-BD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)</a:t>
          </a:r>
          <a:r>
            <a:rPr lang="en-US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এন্টিভাইরাসের</a:t>
          </a:r>
          <a:r>
            <a:rPr lang="en-US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ব্যবহার</a:t>
          </a:r>
          <a:r>
            <a:rPr lang="en-US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জানতে</a:t>
          </a:r>
          <a:r>
            <a:rPr lang="en-US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dirty="0" err="1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পারবে</a:t>
          </a:r>
          <a:r>
            <a:rPr lang="en-US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।</a:t>
          </a:r>
          <a:endParaRPr lang="en-US" dirty="0">
            <a:solidFill>
              <a:schemeClr val="bg1"/>
            </a:solidFill>
          </a:endParaRPr>
        </a:p>
      </dgm:t>
    </dgm:pt>
    <dgm:pt modelId="{7C672C59-F0DE-47D8-B4B1-06EC959BEE26}" type="parTrans" cxnId="{22C6461B-BBBD-41EE-8373-9D1DB1162EAD}">
      <dgm:prSet/>
      <dgm:spPr/>
      <dgm:t>
        <a:bodyPr/>
        <a:lstStyle/>
        <a:p>
          <a:endParaRPr lang="en-US"/>
        </a:p>
      </dgm:t>
    </dgm:pt>
    <dgm:pt modelId="{B4A1FBD8-6C39-4016-9F60-2B3390C4E785}" type="sibTrans" cxnId="{22C6461B-BBBD-41EE-8373-9D1DB1162EAD}">
      <dgm:prSet/>
      <dgm:spPr/>
      <dgm:t>
        <a:bodyPr/>
        <a:lstStyle/>
        <a:p>
          <a:endParaRPr lang="en-US"/>
        </a:p>
      </dgm:t>
    </dgm:pt>
    <dgm:pt modelId="{0CFEB31A-7941-42C2-8CC3-39C3B407F254}" type="pres">
      <dgm:prSet presAssocID="{AC8266CD-EBC4-4B19-B297-AA1A8995AF93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8A64034-99CE-4025-A6A0-1A388CB11A32}" type="pres">
      <dgm:prSet presAssocID="{A9CD1F00-74F9-4409-A41C-2C63F5EE153F}" presName="comp" presStyleCnt="0"/>
      <dgm:spPr/>
    </dgm:pt>
    <dgm:pt modelId="{9354F8CF-B626-4ACF-B392-07E2193FDA06}" type="pres">
      <dgm:prSet presAssocID="{A9CD1F00-74F9-4409-A41C-2C63F5EE153F}" presName="box" presStyleLbl="node1" presStyleIdx="0" presStyleCnt="3" custLinFactNeighborX="1980" custLinFactNeighborY="5303"/>
      <dgm:spPr/>
      <dgm:t>
        <a:bodyPr/>
        <a:lstStyle/>
        <a:p>
          <a:endParaRPr lang="en-US"/>
        </a:p>
      </dgm:t>
    </dgm:pt>
    <dgm:pt modelId="{F7F8A218-8775-49FF-AFDC-70D47035E4D1}" type="pres">
      <dgm:prSet presAssocID="{A9CD1F00-74F9-4409-A41C-2C63F5EE153F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8000" b="-18000"/>
          </a:stretch>
        </a:blipFill>
      </dgm:spPr>
    </dgm:pt>
    <dgm:pt modelId="{81F17480-227D-4B7B-BE8A-6D0A249353C5}" type="pres">
      <dgm:prSet presAssocID="{A9CD1F00-74F9-4409-A41C-2C63F5EE153F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48BADA-4017-40DE-9131-78D24E977A4A}" type="pres">
      <dgm:prSet presAssocID="{2B12CE5C-3EFF-4CFA-AF83-B20D9DDD297D}" presName="spacer" presStyleCnt="0"/>
      <dgm:spPr/>
    </dgm:pt>
    <dgm:pt modelId="{A37422C6-265E-4FD7-87D0-6A4E35DE1E58}" type="pres">
      <dgm:prSet presAssocID="{A2B76FE5-0C6F-4F24-868F-570109E6EDD5}" presName="comp" presStyleCnt="0"/>
      <dgm:spPr/>
    </dgm:pt>
    <dgm:pt modelId="{FA86D5C2-A3E2-41D0-A51B-985F3A5E8E0A}" type="pres">
      <dgm:prSet presAssocID="{A2B76FE5-0C6F-4F24-868F-570109E6EDD5}" presName="box" presStyleLbl="node1" presStyleIdx="1" presStyleCnt="3"/>
      <dgm:spPr/>
      <dgm:t>
        <a:bodyPr/>
        <a:lstStyle/>
        <a:p>
          <a:endParaRPr lang="en-US"/>
        </a:p>
      </dgm:t>
    </dgm:pt>
    <dgm:pt modelId="{19FAA3A6-3190-4424-A1BB-A1C50DABFF15}" type="pres">
      <dgm:prSet presAssocID="{A2B76FE5-0C6F-4F24-868F-570109E6EDD5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</dgm:pt>
    <dgm:pt modelId="{CE9BB69E-7C9E-499B-A73F-81B233D3A6F2}" type="pres">
      <dgm:prSet presAssocID="{A2B76FE5-0C6F-4F24-868F-570109E6EDD5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495B4F-D8B6-41C0-9E03-73B00BA69FD4}" type="pres">
      <dgm:prSet presAssocID="{99D4585C-7184-4AFC-8DD4-CE2E735EA7C5}" presName="spacer" presStyleCnt="0"/>
      <dgm:spPr/>
    </dgm:pt>
    <dgm:pt modelId="{874ADCF9-3112-4E19-A604-4B10241B7838}" type="pres">
      <dgm:prSet presAssocID="{D0A46FD5-2730-4F63-BD2B-2B997E7DB82B}" presName="comp" presStyleCnt="0"/>
      <dgm:spPr/>
    </dgm:pt>
    <dgm:pt modelId="{CDEA8678-426A-461E-8E40-66D52BFE0DB1}" type="pres">
      <dgm:prSet presAssocID="{D0A46FD5-2730-4F63-BD2B-2B997E7DB82B}" presName="box" presStyleLbl="node1" presStyleIdx="2" presStyleCnt="3"/>
      <dgm:spPr/>
      <dgm:t>
        <a:bodyPr/>
        <a:lstStyle/>
        <a:p>
          <a:endParaRPr lang="en-US"/>
        </a:p>
      </dgm:t>
    </dgm:pt>
    <dgm:pt modelId="{E2A12DFE-BAC8-4217-AEE6-278A93F23135}" type="pres">
      <dgm:prSet presAssocID="{D0A46FD5-2730-4F63-BD2B-2B997E7DB82B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</dgm:spPr>
    </dgm:pt>
    <dgm:pt modelId="{5068DA74-1B63-44F0-A17A-72ABAECE4DF5}" type="pres">
      <dgm:prSet presAssocID="{D0A46FD5-2730-4F63-BD2B-2B997E7DB82B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3AB2C7-D753-4E85-95B2-E243777C9558}" type="presOf" srcId="{A9CD1F00-74F9-4409-A41C-2C63F5EE153F}" destId="{9354F8CF-B626-4ACF-B392-07E2193FDA06}" srcOrd="0" destOrd="0" presId="urn:microsoft.com/office/officeart/2005/8/layout/vList4#1"/>
    <dgm:cxn modelId="{20847590-F811-4224-882C-FB59BCE563C1}" type="presOf" srcId="{D0A46FD5-2730-4F63-BD2B-2B997E7DB82B}" destId="{5068DA74-1B63-44F0-A17A-72ABAECE4DF5}" srcOrd="1" destOrd="0" presId="urn:microsoft.com/office/officeart/2005/8/layout/vList4#1"/>
    <dgm:cxn modelId="{DF0F2100-B472-4A66-AEF6-BCDFAC6D9911}" srcId="{AC8266CD-EBC4-4B19-B297-AA1A8995AF93}" destId="{A9CD1F00-74F9-4409-A41C-2C63F5EE153F}" srcOrd="0" destOrd="0" parTransId="{89A4850D-C4B3-430E-A3DC-40D975B09A80}" sibTransId="{2B12CE5C-3EFF-4CFA-AF83-B20D9DDD297D}"/>
    <dgm:cxn modelId="{6C1CC9E0-2A7E-458A-8BD7-261F6DABFF66}" type="presOf" srcId="{AC8266CD-EBC4-4B19-B297-AA1A8995AF93}" destId="{0CFEB31A-7941-42C2-8CC3-39C3B407F254}" srcOrd="0" destOrd="0" presId="urn:microsoft.com/office/officeart/2005/8/layout/vList4#1"/>
    <dgm:cxn modelId="{97E2F525-33D3-4ED2-ABC5-627F815ECCD5}" type="presOf" srcId="{D0A46FD5-2730-4F63-BD2B-2B997E7DB82B}" destId="{CDEA8678-426A-461E-8E40-66D52BFE0DB1}" srcOrd="0" destOrd="0" presId="urn:microsoft.com/office/officeart/2005/8/layout/vList4#1"/>
    <dgm:cxn modelId="{B0D2CF61-770A-4930-9D5D-2C29B976616D}" srcId="{AC8266CD-EBC4-4B19-B297-AA1A8995AF93}" destId="{A2B76FE5-0C6F-4F24-868F-570109E6EDD5}" srcOrd="1" destOrd="0" parTransId="{E0F52689-6294-4013-9403-698D891AF621}" sibTransId="{99D4585C-7184-4AFC-8DD4-CE2E735EA7C5}"/>
    <dgm:cxn modelId="{019C72E9-5A08-4336-BAF1-E3C65CE56F44}" type="presOf" srcId="{A2B76FE5-0C6F-4F24-868F-570109E6EDD5}" destId="{CE9BB69E-7C9E-499B-A73F-81B233D3A6F2}" srcOrd="1" destOrd="0" presId="urn:microsoft.com/office/officeart/2005/8/layout/vList4#1"/>
    <dgm:cxn modelId="{22C6461B-BBBD-41EE-8373-9D1DB1162EAD}" srcId="{AC8266CD-EBC4-4B19-B297-AA1A8995AF93}" destId="{D0A46FD5-2730-4F63-BD2B-2B997E7DB82B}" srcOrd="2" destOrd="0" parTransId="{7C672C59-F0DE-47D8-B4B1-06EC959BEE26}" sibTransId="{B4A1FBD8-6C39-4016-9F60-2B3390C4E785}"/>
    <dgm:cxn modelId="{F04E52F6-C7E8-4C62-B885-0429372AA010}" type="presOf" srcId="{A2B76FE5-0C6F-4F24-868F-570109E6EDD5}" destId="{FA86D5C2-A3E2-41D0-A51B-985F3A5E8E0A}" srcOrd="0" destOrd="0" presId="urn:microsoft.com/office/officeart/2005/8/layout/vList4#1"/>
    <dgm:cxn modelId="{19C49A09-24B9-4C9F-A9B0-273E213BACE5}" type="presOf" srcId="{A9CD1F00-74F9-4409-A41C-2C63F5EE153F}" destId="{81F17480-227D-4B7B-BE8A-6D0A249353C5}" srcOrd="1" destOrd="0" presId="urn:microsoft.com/office/officeart/2005/8/layout/vList4#1"/>
    <dgm:cxn modelId="{7B21292D-7EFD-4F61-AC42-7AE21871616A}" type="presParOf" srcId="{0CFEB31A-7941-42C2-8CC3-39C3B407F254}" destId="{68A64034-99CE-4025-A6A0-1A388CB11A32}" srcOrd="0" destOrd="0" presId="urn:microsoft.com/office/officeart/2005/8/layout/vList4#1"/>
    <dgm:cxn modelId="{85600B3E-C343-452C-A2A9-77B4A3D6AC88}" type="presParOf" srcId="{68A64034-99CE-4025-A6A0-1A388CB11A32}" destId="{9354F8CF-B626-4ACF-B392-07E2193FDA06}" srcOrd="0" destOrd="0" presId="urn:microsoft.com/office/officeart/2005/8/layout/vList4#1"/>
    <dgm:cxn modelId="{3C851F5F-6069-4C75-8410-4BC5243F11A0}" type="presParOf" srcId="{68A64034-99CE-4025-A6A0-1A388CB11A32}" destId="{F7F8A218-8775-49FF-AFDC-70D47035E4D1}" srcOrd="1" destOrd="0" presId="urn:microsoft.com/office/officeart/2005/8/layout/vList4#1"/>
    <dgm:cxn modelId="{6231A2AB-AC62-47C6-B845-06A750F22755}" type="presParOf" srcId="{68A64034-99CE-4025-A6A0-1A388CB11A32}" destId="{81F17480-227D-4B7B-BE8A-6D0A249353C5}" srcOrd="2" destOrd="0" presId="urn:microsoft.com/office/officeart/2005/8/layout/vList4#1"/>
    <dgm:cxn modelId="{3EFC4827-4AEF-4AAF-B638-4FD34D9EAC10}" type="presParOf" srcId="{0CFEB31A-7941-42C2-8CC3-39C3B407F254}" destId="{6B48BADA-4017-40DE-9131-78D24E977A4A}" srcOrd="1" destOrd="0" presId="urn:microsoft.com/office/officeart/2005/8/layout/vList4#1"/>
    <dgm:cxn modelId="{F4712785-22A4-45A0-B1A1-4A8C057D6C86}" type="presParOf" srcId="{0CFEB31A-7941-42C2-8CC3-39C3B407F254}" destId="{A37422C6-265E-4FD7-87D0-6A4E35DE1E58}" srcOrd="2" destOrd="0" presId="urn:microsoft.com/office/officeart/2005/8/layout/vList4#1"/>
    <dgm:cxn modelId="{1F491C31-FC5C-45EA-83AB-8358745F21B2}" type="presParOf" srcId="{A37422C6-265E-4FD7-87D0-6A4E35DE1E58}" destId="{FA86D5C2-A3E2-41D0-A51B-985F3A5E8E0A}" srcOrd="0" destOrd="0" presId="urn:microsoft.com/office/officeart/2005/8/layout/vList4#1"/>
    <dgm:cxn modelId="{A1A954F5-4191-4E33-A719-D9273B715C26}" type="presParOf" srcId="{A37422C6-265E-4FD7-87D0-6A4E35DE1E58}" destId="{19FAA3A6-3190-4424-A1BB-A1C50DABFF15}" srcOrd="1" destOrd="0" presId="urn:microsoft.com/office/officeart/2005/8/layout/vList4#1"/>
    <dgm:cxn modelId="{1E13DCB9-8D1B-4BEB-BF49-E792D1DEF11A}" type="presParOf" srcId="{A37422C6-265E-4FD7-87D0-6A4E35DE1E58}" destId="{CE9BB69E-7C9E-499B-A73F-81B233D3A6F2}" srcOrd="2" destOrd="0" presId="urn:microsoft.com/office/officeart/2005/8/layout/vList4#1"/>
    <dgm:cxn modelId="{12F39089-7B22-4727-BB3D-C0B1407C40DA}" type="presParOf" srcId="{0CFEB31A-7941-42C2-8CC3-39C3B407F254}" destId="{97495B4F-D8B6-41C0-9E03-73B00BA69FD4}" srcOrd="3" destOrd="0" presId="urn:microsoft.com/office/officeart/2005/8/layout/vList4#1"/>
    <dgm:cxn modelId="{16E8F18D-F97F-4E1B-8987-C12DC73074A4}" type="presParOf" srcId="{0CFEB31A-7941-42C2-8CC3-39C3B407F254}" destId="{874ADCF9-3112-4E19-A604-4B10241B7838}" srcOrd="4" destOrd="0" presId="urn:microsoft.com/office/officeart/2005/8/layout/vList4#1"/>
    <dgm:cxn modelId="{128D8C4E-555C-47C0-B8D1-E25BB5FB04B4}" type="presParOf" srcId="{874ADCF9-3112-4E19-A604-4B10241B7838}" destId="{CDEA8678-426A-461E-8E40-66D52BFE0DB1}" srcOrd="0" destOrd="0" presId="urn:microsoft.com/office/officeart/2005/8/layout/vList4#1"/>
    <dgm:cxn modelId="{7B8ADD37-6817-4E1F-B2F0-C22A25FBE1AC}" type="presParOf" srcId="{874ADCF9-3112-4E19-A604-4B10241B7838}" destId="{E2A12DFE-BAC8-4217-AEE6-278A93F23135}" srcOrd="1" destOrd="0" presId="urn:microsoft.com/office/officeart/2005/8/layout/vList4#1"/>
    <dgm:cxn modelId="{574D7C95-C2CA-4D74-9CCD-591AA1E8FA9B}" type="presParOf" srcId="{874ADCF9-3112-4E19-A604-4B10241B7838}" destId="{5068DA74-1B63-44F0-A17A-72ABAECE4DF5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9117C1-B580-41E6-840B-C5FEAA073A06}" type="doc">
      <dgm:prSet loTypeId="urn:microsoft.com/office/officeart/2005/8/layout/target3" loCatId="relationship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FC3E2E3D-071B-4B39-AE6D-00EB19DFB87F}">
      <dgm:prSet/>
      <dgm:spPr/>
      <dgm:t>
        <a:bodyPr/>
        <a:lstStyle/>
        <a:p>
          <a:pPr rtl="0"/>
          <a:r>
            <a:rPr lang="en-US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এন্টিভাইরাস</a:t>
          </a:r>
          <a:r>
            <a: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Update  </a:t>
          </a:r>
          <a:r>
            <a:rPr lang="en-US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কিভাবে</a:t>
          </a:r>
          <a:r>
            <a: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হয়</a:t>
          </a:r>
          <a:r>
            <a: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লেখ</a:t>
          </a:r>
          <a:r>
            <a:rPr lang="en-US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। </a:t>
          </a:r>
          <a:endParaRPr lang="en-US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gm:t>
    </dgm:pt>
    <dgm:pt modelId="{8552F583-31B1-4188-8A13-7573386CBB90}" type="parTrans" cxnId="{61D08CC2-AC92-446F-A3AB-8732FCF47A35}">
      <dgm:prSet/>
      <dgm:spPr/>
      <dgm:t>
        <a:bodyPr/>
        <a:lstStyle/>
        <a:p>
          <a:endParaRPr lang="en-US"/>
        </a:p>
      </dgm:t>
    </dgm:pt>
    <dgm:pt modelId="{FDA63C9D-2FF7-4355-8809-3223FCB63FCD}" type="sibTrans" cxnId="{61D08CC2-AC92-446F-A3AB-8732FCF47A35}">
      <dgm:prSet/>
      <dgm:spPr/>
      <dgm:t>
        <a:bodyPr/>
        <a:lstStyle/>
        <a:p>
          <a:endParaRPr lang="en-US"/>
        </a:p>
      </dgm:t>
    </dgm:pt>
    <dgm:pt modelId="{8B53BA0F-C44D-4BA7-88ED-32E48943BD84}" type="pres">
      <dgm:prSet presAssocID="{C09117C1-B580-41E6-840B-C5FEAA073A0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E6295C0-19FE-409E-AB93-C7B8671925B2}" type="pres">
      <dgm:prSet presAssocID="{FC3E2E3D-071B-4B39-AE6D-00EB19DFB87F}" presName="circle1" presStyleLbl="node1" presStyleIdx="0" presStyleCnt="1" custLinFactNeighborX="-54026"/>
      <dgm:spPr/>
      <dgm:t>
        <a:bodyPr/>
        <a:lstStyle/>
        <a:p>
          <a:endParaRPr lang="en-US"/>
        </a:p>
      </dgm:t>
    </dgm:pt>
    <dgm:pt modelId="{5A36AB23-35DC-4DDE-85E6-BA24B51CDC53}" type="pres">
      <dgm:prSet presAssocID="{FC3E2E3D-071B-4B39-AE6D-00EB19DFB87F}" presName="space" presStyleCnt="0"/>
      <dgm:spPr/>
      <dgm:t>
        <a:bodyPr/>
        <a:lstStyle/>
        <a:p>
          <a:endParaRPr lang="en-US"/>
        </a:p>
      </dgm:t>
    </dgm:pt>
    <dgm:pt modelId="{121B6730-BAEB-4A78-B62C-AECAE68D02C9}" type="pres">
      <dgm:prSet presAssocID="{FC3E2E3D-071B-4B39-AE6D-00EB19DFB87F}" presName="rect1" presStyleLbl="alignAcc1" presStyleIdx="0" presStyleCnt="1" custLinFactNeighborX="-1638" custLinFactNeighborY="96763"/>
      <dgm:spPr/>
      <dgm:t>
        <a:bodyPr/>
        <a:lstStyle/>
        <a:p>
          <a:endParaRPr lang="en-US"/>
        </a:p>
      </dgm:t>
    </dgm:pt>
    <dgm:pt modelId="{277D039C-DEA8-42D7-80D0-61DCA44D9936}" type="pres">
      <dgm:prSet presAssocID="{FC3E2E3D-071B-4B39-AE6D-00EB19DFB87F}" presName="rect1ParTxNoCh" presStyleLbl="alignAcc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1D08CC2-AC92-446F-A3AB-8732FCF47A35}" srcId="{C09117C1-B580-41E6-840B-C5FEAA073A06}" destId="{FC3E2E3D-071B-4B39-AE6D-00EB19DFB87F}" srcOrd="0" destOrd="0" parTransId="{8552F583-31B1-4188-8A13-7573386CBB90}" sibTransId="{FDA63C9D-2FF7-4355-8809-3223FCB63FCD}"/>
    <dgm:cxn modelId="{B2CC6765-DDFA-4649-9444-E39C246932E8}" type="presOf" srcId="{FC3E2E3D-071B-4B39-AE6D-00EB19DFB87F}" destId="{121B6730-BAEB-4A78-B62C-AECAE68D02C9}" srcOrd="0" destOrd="0" presId="urn:microsoft.com/office/officeart/2005/8/layout/target3"/>
    <dgm:cxn modelId="{6DC1B35E-F75A-44E9-B8B5-82791FD2F40D}" type="presOf" srcId="{FC3E2E3D-071B-4B39-AE6D-00EB19DFB87F}" destId="{277D039C-DEA8-42D7-80D0-61DCA44D9936}" srcOrd="1" destOrd="0" presId="urn:microsoft.com/office/officeart/2005/8/layout/target3"/>
    <dgm:cxn modelId="{510A422F-F3AC-4474-8C1F-1FFDDF1EC06E}" type="presOf" srcId="{C09117C1-B580-41E6-840B-C5FEAA073A06}" destId="{8B53BA0F-C44D-4BA7-88ED-32E48943BD84}" srcOrd="0" destOrd="0" presId="urn:microsoft.com/office/officeart/2005/8/layout/target3"/>
    <dgm:cxn modelId="{B72FB9CD-3DBE-409F-A88B-3F916AD03DA7}" type="presParOf" srcId="{8B53BA0F-C44D-4BA7-88ED-32E48943BD84}" destId="{2E6295C0-19FE-409E-AB93-C7B8671925B2}" srcOrd="0" destOrd="0" presId="urn:microsoft.com/office/officeart/2005/8/layout/target3"/>
    <dgm:cxn modelId="{BFEA1723-5C45-4237-9507-8B38E21403DA}" type="presParOf" srcId="{8B53BA0F-C44D-4BA7-88ED-32E48943BD84}" destId="{5A36AB23-35DC-4DDE-85E6-BA24B51CDC53}" srcOrd="1" destOrd="0" presId="urn:microsoft.com/office/officeart/2005/8/layout/target3"/>
    <dgm:cxn modelId="{BBF3489F-424A-46C5-A5D6-0E595FEE9658}" type="presParOf" srcId="{8B53BA0F-C44D-4BA7-88ED-32E48943BD84}" destId="{121B6730-BAEB-4A78-B62C-AECAE68D02C9}" srcOrd="2" destOrd="0" presId="urn:microsoft.com/office/officeart/2005/8/layout/target3"/>
    <dgm:cxn modelId="{B0D7D53E-BB41-4087-83FA-57AEFBE7C70B}" type="presParOf" srcId="{8B53BA0F-C44D-4BA7-88ED-32E48943BD84}" destId="{277D039C-DEA8-42D7-80D0-61DCA44D9936}" srcOrd="3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AF5294B-B7AC-416A-B2D3-396B47E324B4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922EB6D-9BE5-4B07-96E1-6750B13A244D}">
      <dgm:prSet custT="1"/>
      <dgm:spPr/>
      <dgm:t>
        <a:bodyPr/>
        <a:lstStyle/>
        <a:p>
          <a:pPr rtl="0"/>
          <a:r>
            <a:rPr lang="en-US" sz="24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4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কম্পিউটারের</a:t>
          </a:r>
          <a:r>
            <a:rPr lang="en-US" sz="2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4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তথ্য-উপাত্ত</a:t>
          </a:r>
          <a:r>
            <a:rPr lang="en-US" sz="2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ও   Software </a:t>
          </a:r>
          <a:r>
            <a:rPr lang="en-US" sz="24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এর</a:t>
          </a:r>
          <a:r>
            <a:rPr lang="en-US" sz="2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 </a:t>
          </a:r>
          <a:r>
            <a:rPr lang="en-US" sz="24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গুরুত্ব</a:t>
          </a:r>
          <a:r>
            <a:rPr lang="en-US" sz="2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4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2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4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কর</a:t>
          </a:r>
          <a:r>
            <a:rPr lang="en-US" sz="2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। </a:t>
          </a:r>
          <a:endParaRPr lang="en-US" sz="2400" dirty="0">
            <a:solidFill>
              <a:srgbClr val="00B050"/>
            </a:solidFill>
            <a:latin typeface="NikoshBAN" pitchFamily="2" charset="0"/>
            <a:cs typeface="NikoshBAN" pitchFamily="2" charset="0"/>
          </a:endParaRPr>
        </a:p>
      </dgm:t>
    </dgm:pt>
    <dgm:pt modelId="{D5C745B1-BBD4-4592-B69D-AD668EE57E6D}" type="parTrans" cxnId="{729D504B-895C-44E5-A54A-7EF2B7931FCB}">
      <dgm:prSet/>
      <dgm:spPr/>
      <dgm:t>
        <a:bodyPr/>
        <a:lstStyle/>
        <a:p>
          <a:endParaRPr lang="en-US"/>
        </a:p>
      </dgm:t>
    </dgm:pt>
    <dgm:pt modelId="{852A791A-F31A-495B-9643-04D17C3ADF3A}" type="sibTrans" cxnId="{729D504B-895C-44E5-A54A-7EF2B7931FCB}">
      <dgm:prSet/>
      <dgm:spPr/>
      <dgm:t>
        <a:bodyPr/>
        <a:lstStyle/>
        <a:p>
          <a:endParaRPr lang="en-US"/>
        </a:p>
      </dgm:t>
    </dgm:pt>
    <dgm:pt modelId="{A9BB5106-4215-4AEA-B938-07C2AF7677EA}" type="pres">
      <dgm:prSet presAssocID="{5AF5294B-B7AC-416A-B2D3-396B47E324B4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4D0F773F-9F22-4D1D-ABD9-03E160D2A66E}" type="pres">
      <dgm:prSet presAssocID="{D922EB6D-9BE5-4B07-96E1-6750B13A244D}" presName="thickLine" presStyleLbl="alignNode1" presStyleIdx="0" presStyleCnt="1"/>
      <dgm:spPr/>
    </dgm:pt>
    <dgm:pt modelId="{9EA46B46-D1AC-454E-B95C-151C050E8711}" type="pres">
      <dgm:prSet presAssocID="{D922EB6D-9BE5-4B07-96E1-6750B13A244D}" presName="horz1" presStyleCnt="0"/>
      <dgm:spPr/>
    </dgm:pt>
    <dgm:pt modelId="{922C740E-9E22-4F8E-A9AE-3D938B3F06BB}" type="pres">
      <dgm:prSet presAssocID="{D922EB6D-9BE5-4B07-96E1-6750B13A244D}" presName="tx1" presStyleLbl="revTx" presStyleIdx="0" presStyleCnt="1"/>
      <dgm:spPr/>
      <dgm:t>
        <a:bodyPr/>
        <a:lstStyle/>
        <a:p>
          <a:endParaRPr lang="en-US"/>
        </a:p>
      </dgm:t>
    </dgm:pt>
    <dgm:pt modelId="{1F14E809-98F4-4C6F-A71B-EF1F57D4EAE9}" type="pres">
      <dgm:prSet presAssocID="{D922EB6D-9BE5-4B07-96E1-6750B13A244D}" presName="vert1" presStyleCnt="0"/>
      <dgm:spPr/>
    </dgm:pt>
  </dgm:ptLst>
  <dgm:cxnLst>
    <dgm:cxn modelId="{729D504B-895C-44E5-A54A-7EF2B7931FCB}" srcId="{5AF5294B-B7AC-416A-B2D3-396B47E324B4}" destId="{D922EB6D-9BE5-4B07-96E1-6750B13A244D}" srcOrd="0" destOrd="0" parTransId="{D5C745B1-BBD4-4592-B69D-AD668EE57E6D}" sibTransId="{852A791A-F31A-495B-9643-04D17C3ADF3A}"/>
    <dgm:cxn modelId="{AE033877-8E36-4253-8D12-C8E9F22842CC}" type="presOf" srcId="{5AF5294B-B7AC-416A-B2D3-396B47E324B4}" destId="{A9BB5106-4215-4AEA-B938-07C2AF7677EA}" srcOrd="0" destOrd="0" presId="urn:microsoft.com/office/officeart/2008/layout/LinedList"/>
    <dgm:cxn modelId="{D09D408A-5768-4351-9005-E27FE880FC97}" type="presOf" srcId="{D922EB6D-9BE5-4B07-96E1-6750B13A244D}" destId="{922C740E-9E22-4F8E-A9AE-3D938B3F06BB}" srcOrd="0" destOrd="0" presId="urn:microsoft.com/office/officeart/2008/layout/LinedList"/>
    <dgm:cxn modelId="{63F08EEC-9DD9-4A94-AFD0-2FBA881575BB}" type="presParOf" srcId="{A9BB5106-4215-4AEA-B938-07C2AF7677EA}" destId="{4D0F773F-9F22-4D1D-ABD9-03E160D2A66E}" srcOrd="0" destOrd="0" presId="urn:microsoft.com/office/officeart/2008/layout/LinedList"/>
    <dgm:cxn modelId="{28EB905D-4EBA-4F1E-8013-D850C73250E4}" type="presParOf" srcId="{A9BB5106-4215-4AEA-B938-07C2AF7677EA}" destId="{9EA46B46-D1AC-454E-B95C-151C050E8711}" srcOrd="1" destOrd="0" presId="urn:microsoft.com/office/officeart/2008/layout/LinedList"/>
    <dgm:cxn modelId="{DF393B25-CBB3-4B8E-958C-229B0AE5342A}" type="presParOf" srcId="{9EA46B46-D1AC-454E-B95C-151C050E8711}" destId="{922C740E-9E22-4F8E-A9AE-3D938B3F06BB}" srcOrd="0" destOrd="0" presId="urn:microsoft.com/office/officeart/2008/layout/LinedList"/>
    <dgm:cxn modelId="{603EA731-C436-43BD-8ED3-48C23B81C159}" type="presParOf" srcId="{9EA46B46-D1AC-454E-B95C-151C050E8711}" destId="{1F14E809-98F4-4C6F-A71B-EF1F57D4EAE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54F8CF-B626-4ACF-B392-07E2193FDA06}">
      <dsp:nvSpPr>
        <dsp:cNvPr id="0" name=""/>
        <dsp:cNvSpPr/>
      </dsp:nvSpPr>
      <dsp:spPr>
        <a:xfrm>
          <a:off x="0" y="65243"/>
          <a:ext cx="7620000" cy="1230312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en-US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1</a:t>
          </a:r>
          <a:r>
            <a:rPr lang="bn-BD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) </a:t>
          </a:r>
          <a:r>
            <a:rPr lang="en-US" sz="2900" kern="1200" dirty="0" err="1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ভাইরাস</a:t>
          </a:r>
          <a:r>
            <a:rPr lang="en-US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ও </a:t>
          </a:r>
          <a:r>
            <a:rPr lang="en-US" sz="2900" kern="1200" dirty="0" err="1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এন্টিভাইরাস</a:t>
          </a:r>
          <a:r>
            <a:rPr lang="en-US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কি</a:t>
          </a:r>
          <a:r>
            <a:rPr lang="en-US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তা</a:t>
          </a:r>
          <a:r>
            <a:rPr lang="en-US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bn-BD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ব্যাখ্যা</a:t>
          </a:r>
          <a:endParaRPr lang="en-US" sz="2900" kern="1200" dirty="0" smtClean="0">
            <a:solidFill>
              <a:srgbClr val="D75B0F"/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    </a:t>
          </a:r>
          <a:r>
            <a:rPr lang="bn-BD" sz="2900" kern="1200" dirty="0" smtClean="0">
              <a:solidFill>
                <a:srgbClr val="D75B0F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করতে পারবে;</a:t>
          </a:r>
          <a:endParaRPr lang="en-US" sz="2900" kern="1200" dirty="0"/>
        </a:p>
      </dsp:txBody>
      <dsp:txXfrm>
        <a:off x="1647031" y="65243"/>
        <a:ext cx="5972968" cy="1230312"/>
      </dsp:txXfrm>
    </dsp:sp>
    <dsp:sp modelId="{F7F8A218-8775-49FF-AFDC-70D47035E4D1}">
      <dsp:nvSpPr>
        <dsp:cNvPr id="0" name=""/>
        <dsp:cNvSpPr/>
      </dsp:nvSpPr>
      <dsp:spPr>
        <a:xfrm>
          <a:off x="123031" y="123031"/>
          <a:ext cx="1524000" cy="98424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8000" b="-1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86D5C2-A3E2-41D0-A51B-985F3A5E8E0A}">
      <dsp:nvSpPr>
        <dsp:cNvPr id="0" name=""/>
        <dsp:cNvSpPr/>
      </dsp:nvSpPr>
      <dsp:spPr>
        <a:xfrm>
          <a:off x="0" y="1353343"/>
          <a:ext cx="7620000" cy="1230312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 </a:t>
          </a:r>
          <a:r>
            <a:rPr lang="bn-BD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en-US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2</a:t>
          </a:r>
          <a:r>
            <a:rPr lang="bn-BD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) </a:t>
          </a:r>
          <a:r>
            <a:rPr lang="en-US" sz="2900" kern="1200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কম্পিউটার</a:t>
          </a:r>
          <a:r>
            <a:rPr lang="en-US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বা</a:t>
          </a:r>
          <a:r>
            <a:rPr lang="en-US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আইসিটি</a:t>
          </a:r>
          <a:r>
            <a:rPr lang="en-US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পণ্যে</a:t>
          </a:r>
          <a:r>
            <a:rPr lang="en-US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ভাইরাস</a:t>
          </a:r>
          <a:endParaRPr lang="en-US" sz="2900" kern="1200" dirty="0" smtClean="0">
            <a:solidFill>
              <a:srgbClr val="BE12AA"/>
            </a:solidFill>
            <a:latin typeface="NikoshBAN" panose="02000000000000000000" pitchFamily="2" charset="0"/>
            <a:cs typeface="NikoshBAN" panose="02000000000000000000" pitchFamily="2" charset="0"/>
          </a:endParaRP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   </a:t>
          </a:r>
          <a:r>
            <a:rPr lang="en-US" sz="2900" kern="1200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সনাক্ত</a:t>
          </a:r>
          <a:r>
            <a:rPr lang="en-US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করতে</a:t>
          </a:r>
          <a:r>
            <a:rPr lang="en-US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পারবে</a:t>
          </a:r>
          <a:r>
            <a:rPr lang="en-US" sz="2900" kern="12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rPr>
            <a:t>;</a:t>
          </a:r>
          <a:endParaRPr lang="en-US" sz="2900" kern="1200" dirty="0"/>
        </a:p>
      </dsp:txBody>
      <dsp:txXfrm>
        <a:off x="1647031" y="1353343"/>
        <a:ext cx="5972968" cy="1230312"/>
      </dsp:txXfrm>
    </dsp:sp>
    <dsp:sp modelId="{19FAA3A6-3190-4424-A1BB-A1C50DABFF15}">
      <dsp:nvSpPr>
        <dsp:cNvPr id="0" name=""/>
        <dsp:cNvSpPr/>
      </dsp:nvSpPr>
      <dsp:spPr>
        <a:xfrm>
          <a:off x="123031" y="1476374"/>
          <a:ext cx="1524000" cy="98424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EA8678-426A-461E-8E40-66D52BFE0DB1}">
      <dsp:nvSpPr>
        <dsp:cNvPr id="0" name=""/>
        <dsp:cNvSpPr/>
      </dsp:nvSpPr>
      <dsp:spPr>
        <a:xfrm>
          <a:off x="0" y="2706687"/>
          <a:ext cx="7620000" cy="1230312"/>
        </a:xfrm>
        <a:prstGeom prst="roundRect">
          <a:avLst>
            <a:gd name="adj" fmla="val 10000"/>
          </a:avLst>
        </a:prstGeom>
        <a:solidFill>
          <a:schemeClr val="tx1">
            <a:lumMod val="50000"/>
            <a:lumOff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2900" kern="1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(</a:t>
          </a:r>
          <a:r>
            <a:rPr lang="en-US" sz="2900" kern="1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3</a:t>
          </a:r>
          <a:r>
            <a:rPr lang="bn-BD" sz="2900" kern="1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)</a:t>
          </a:r>
          <a:r>
            <a:rPr lang="en-US" sz="2900" kern="1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এন্টিভাইরাসের</a:t>
          </a:r>
          <a:r>
            <a:rPr lang="en-US" sz="2900" kern="1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ব্যবহার</a:t>
          </a:r>
          <a:r>
            <a:rPr lang="en-US" sz="2900" kern="1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জানতে</a:t>
          </a:r>
          <a:r>
            <a:rPr lang="en-US" sz="2900" kern="1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 </a:t>
          </a:r>
          <a:r>
            <a:rPr lang="en-US" sz="2900" kern="1200" dirty="0" err="1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পারবে</a:t>
          </a:r>
          <a:r>
            <a:rPr lang="en-US" sz="2900" kern="1200" dirty="0" smtClean="0">
              <a:solidFill>
                <a:schemeClr val="bg1"/>
              </a:solidFill>
              <a:latin typeface="NikoshBAN" panose="02000000000000000000" pitchFamily="2" charset="0"/>
              <a:cs typeface="NikoshBAN" panose="02000000000000000000" pitchFamily="2" charset="0"/>
            </a:rPr>
            <a:t>।</a:t>
          </a:r>
          <a:endParaRPr lang="en-US" sz="2900" kern="1200" dirty="0">
            <a:solidFill>
              <a:schemeClr val="bg1"/>
            </a:solidFill>
          </a:endParaRPr>
        </a:p>
      </dsp:txBody>
      <dsp:txXfrm>
        <a:off x="1647031" y="2706687"/>
        <a:ext cx="5972968" cy="1230312"/>
      </dsp:txXfrm>
    </dsp:sp>
    <dsp:sp modelId="{E2A12DFE-BAC8-4217-AEE6-278A93F23135}">
      <dsp:nvSpPr>
        <dsp:cNvPr id="0" name=""/>
        <dsp:cNvSpPr/>
      </dsp:nvSpPr>
      <dsp:spPr>
        <a:xfrm>
          <a:off x="123031" y="2829718"/>
          <a:ext cx="1524000" cy="98424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2000" b="-1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E6295C0-19FE-409E-AB93-C7B8671925B2}">
      <dsp:nvSpPr>
        <dsp:cNvPr id="0" name=""/>
        <dsp:cNvSpPr/>
      </dsp:nvSpPr>
      <dsp:spPr>
        <a:xfrm>
          <a:off x="-292387" y="0"/>
          <a:ext cx="584774" cy="584774"/>
        </a:xfrm>
        <a:prstGeom prst="pie">
          <a:avLst>
            <a:gd name="adj1" fmla="val 5400000"/>
            <a:gd name="adj2" fmla="val 162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B6730-BAEB-4A78-B62C-AECAE68D02C9}">
      <dsp:nvSpPr>
        <dsp:cNvPr id="0" name=""/>
        <dsp:cNvSpPr/>
      </dsp:nvSpPr>
      <dsp:spPr>
        <a:xfrm>
          <a:off x="187757" y="0"/>
          <a:ext cx="6387646" cy="58477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এন্টিভাইরাস</a:t>
          </a:r>
          <a:r>
            <a:rPr lang="en-US" sz="27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Update  </a:t>
          </a:r>
          <a:r>
            <a:rPr lang="en-US" sz="2700" kern="12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কিভাবে</a:t>
          </a:r>
          <a:r>
            <a:rPr lang="en-US" sz="27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700" kern="12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করতে</a:t>
          </a:r>
          <a:r>
            <a:rPr lang="en-US" sz="27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700" kern="12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হয়</a:t>
          </a:r>
          <a:r>
            <a:rPr lang="en-US" sz="27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700" kern="1200" dirty="0" err="1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লেখ</a:t>
          </a:r>
          <a:r>
            <a:rPr lang="en-US" sz="2700" kern="1200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rPr>
            <a:t>। </a:t>
          </a:r>
          <a:endParaRPr lang="en-US" sz="2700" kern="1200" dirty="0">
            <a:solidFill>
              <a:srgbClr val="FF0000"/>
            </a:solidFill>
            <a:latin typeface="NikoshBAN" pitchFamily="2" charset="0"/>
            <a:cs typeface="NikoshBAN" pitchFamily="2" charset="0"/>
          </a:endParaRPr>
        </a:p>
      </dsp:txBody>
      <dsp:txXfrm>
        <a:off x="187757" y="0"/>
        <a:ext cx="6387646" cy="5847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0F773F-9F22-4D1D-ABD9-03E160D2A66E}">
      <dsp:nvSpPr>
        <dsp:cNvPr id="0" name=""/>
        <dsp:cNvSpPr/>
      </dsp:nvSpPr>
      <dsp:spPr>
        <a:xfrm>
          <a:off x="0" y="225"/>
          <a:ext cx="7488251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5000"/>
                <a:shade val="85000"/>
                <a:satMod val="230000"/>
              </a:schemeClr>
            </a:gs>
            <a:gs pos="25000">
              <a:schemeClr val="accent1">
                <a:hueOff val="0"/>
                <a:satOff val="0"/>
                <a:lumOff val="0"/>
                <a:alphaOff val="0"/>
                <a:tint val="90000"/>
                <a:shade val="70000"/>
                <a:satMod val="22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90000"/>
                <a:shade val="58000"/>
                <a:satMod val="225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tint val="90000"/>
                <a:shade val="69000"/>
                <a:satMod val="22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7000"/>
                <a:shade val="80000"/>
                <a:satMod val="230000"/>
              </a:schemeClr>
            </a:gs>
          </a:gsLst>
          <a:lin ang="5400000" scaled="1"/>
        </a:gradFill>
        <a:ln w="1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0"/>
          </a:lightRig>
        </a:scene3d>
        <a:sp3d prstMaterial="metal">
          <a:bevelT w="10000" h="10000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22C740E-9E22-4F8E-A9AE-3D938B3F06BB}">
      <dsp:nvSpPr>
        <dsp:cNvPr id="0" name=""/>
        <dsp:cNvSpPr/>
      </dsp:nvSpPr>
      <dsp:spPr>
        <a:xfrm>
          <a:off x="0" y="225"/>
          <a:ext cx="7488251" cy="461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>
              <a:latin typeface="NikoshBAN" pitchFamily="2" charset="0"/>
              <a:cs typeface="NikoshBAN" pitchFamily="2" charset="0"/>
            </a:rPr>
            <a:t> </a:t>
          </a:r>
          <a:r>
            <a:rPr lang="en-US" sz="2400" kern="12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কম্পিউটারের</a:t>
          </a:r>
          <a:r>
            <a:rPr lang="en-US" sz="24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400" kern="12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তথ্য-উপাত্ত</a:t>
          </a:r>
          <a:r>
            <a:rPr lang="en-US" sz="24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ও   Software </a:t>
          </a:r>
          <a:r>
            <a:rPr lang="en-US" sz="2400" kern="12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এর</a:t>
          </a:r>
          <a:r>
            <a:rPr lang="en-US" sz="24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 </a:t>
          </a:r>
          <a:r>
            <a:rPr lang="en-US" sz="2400" kern="12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গুরুত্ব</a:t>
          </a:r>
          <a:r>
            <a:rPr lang="en-US" sz="24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400" kern="12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ব্যাখ্যা</a:t>
          </a:r>
          <a:r>
            <a:rPr lang="en-US" sz="24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</a:t>
          </a:r>
          <a:r>
            <a:rPr lang="en-US" sz="2400" kern="1200" dirty="0" err="1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কর</a:t>
          </a:r>
          <a:r>
            <a:rPr lang="en-US" sz="2400" kern="12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rPr>
            <a:t> । </a:t>
          </a:r>
          <a:endParaRPr lang="en-US" sz="2400" kern="1200" dirty="0">
            <a:solidFill>
              <a:srgbClr val="00B050"/>
            </a:solidFill>
            <a:latin typeface="NikoshBAN" pitchFamily="2" charset="0"/>
            <a:cs typeface="NikoshBAN" pitchFamily="2" charset="0"/>
          </a:endParaRPr>
        </a:p>
      </dsp:txBody>
      <dsp:txXfrm>
        <a:off x="0" y="225"/>
        <a:ext cx="7488251" cy="46121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6DCEE-9474-4DA1-B3EB-840F345D0B5F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65F9D-7AE3-4F0F-8F4F-6F4A9AEA2E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847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65F9D-7AE3-4F0F-8F4F-6F4A9AEA2E7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6216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65F9D-7AE3-4F0F-8F4F-6F4A9AEA2E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25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65F9D-7AE3-4F0F-8F4F-6F4A9AEA2E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2379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65F9D-7AE3-4F0F-8F4F-6F4A9AEA2E70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7993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165F9D-7AE3-4F0F-8F4F-6F4A9AEA2E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200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460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17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934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585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3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98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34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60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49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53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8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97136-F70F-49D4-A1F6-98B64E0C64C8}" type="datetimeFigureOut">
              <a:rPr lang="en-US" smtClean="0"/>
              <a:pPr/>
              <a:t>9/18/2019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59FDB9-A16C-42C3-AA4C-086F600735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028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3.jpeg"/><Relationship Id="rId4" Type="http://schemas.openxmlformats.org/officeDocument/2006/relationships/image" Target="../media/image2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gi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jpeg"/><Relationship Id="rId5" Type="http://schemas.openxmlformats.org/officeDocument/2006/relationships/image" Target="../media/image33.jpeg"/><Relationship Id="rId4" Type="http://schemas.openxmlformats.org/officeDocument/2006/relationships/image" Target="../media/image32.jpe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6.jpeg"/><Relationship Id="rId7" Type="http://schemas.openxmlformats.org/officeDocument/2006/relationships/diagramColors" Target="../diagrams/colors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14.jpeg"/><Relationship Id="rId9" Type="http://schemas.microsoft.com/office/2007/relationships/diagramDrawing" Target="../diagrams/drawin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5513"/>
            <a:ext cx="9220201" cy="687324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250450" y="1447800"/>
            <a:ext cx="6629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 err="1" smtClean="0">
                <a:solidFill>
                  <a:srgbClr val="FF000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আজকের</a:t>
            </a:r>
            <a:r>
              <a:rPr lang="en-US" sz="5400" dirty="0" smtClean="0">
                <a:solidFill>
                  <a:srgbClr val="FF000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FF000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ক্লাসের</a:t>
            </a:r>
            <a:r>
              <a:rPr lang="en-US" sz="5400" dirty="0" smtClean="0">
                <a:solidFill>
                  <a:srgbClr val="FF000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সবাইকে </a:t>
            </a:r>
            <a:endParaRPr lang="bn-IN" sz="5400" dirty="0" smtClean="0">
              <a:solidFill>
                <a:srgbClr val="FF0000"/>
              </a:solidFill>
              <a:effectLst>
                <a:outerShdw blurRad="76200" dist="63500" dir="5400000" algn="ctr" rotWithShape="0">
                  <a:srgbClr val="000000">
                    <a:alpha val="99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rgbClr val="7030A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</a:t>
            </a:r>
            <a:r>
              <a:rPr lang="bn-BD" sz="5400" dirty="0" smtClean="0">
                <a:solidFill>
                  <a:srgbClr val="00B05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ভে</a:t>
            </a:r>
            <a:r>
              <a:rPr lang="bn-BD" sz="5400" dirty="0" smtClean="0">
                <a:solidFill>
                  <a:srgbClr val="FF0000"/>
                </a:solidFill>
                <a:effectLst>
                  <a:outerShdw blurRad="76200" dist="63500" dir="5400000" algn="ctr" rotWithShape="0">
                    <a:srgbClr val="000000">
                      <a:alpha val="99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চ্ছা</a:t>
            </a:r>
            <a:endParaRPr lang="en-US" sz="5400" dirty="0">
              <a:solidFill>
                <a:srgbClr val="FF0000"/>
              </a:solidFill>
              <a:effectLst>
                <a:outerShdw blurRad="76200" dist="63500" dir="5400000" algn="ctr" rotWithShape="0">
                  <a:srgbClr val="000000">
                    <a:alpha val="99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9" name="Picture 2" descr="D:\Flower\hjhjhjhj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6621" y="2463421"/>
            <a:ext cx="1956179" cy="195617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:\Flower\hjhjhjhjh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2362200"/>
            <a:ext cx="1956179" cy="1956179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181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 pattern="recta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1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31" presetClass="entr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5241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3429000" y="457200"/>
            <a:ext cx="4156907" cy="584775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কিভাবে</a:t>
            </a:r>
            <a:r>
              <a:rPr lang="en-US" sz="32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sz="32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dirty="0">
                <a:solidFill>
                  <a:schemeClr val="bg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pic>
        <p:nvPicPr>
          <p:cNvPr id="3074" name="Picture 2" descr="D:\New folder (2)\drrrrrrrrrrrr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590800"/>
            <a:ext cx="2175681" cy="1139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D:\New folder (2)\hffghfhg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0"/>
            <a:ext cx="2024619" cy="199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762000" y="1905000"/>
            <a:ext cx="1604927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সিডি</a:t>
            </a:r>
            <a:r>
              <a:rPr lang="en-US" sz="2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/</a:t>
            </a:r>
            <a:r>
              <a:rPr lang="en-US" sz="2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ডিভিডি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990600" y="3886200"/>
            <a:ext cx="1324402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err="1" smtClean="0">
                <a:solidFill>
                  <a:schemeClr val="tx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পেন</a:t>
            </a:r>
            <a:r>
              <a:rPr lang="en-US" sz="2800" dirty="0" smtClean="0">
                <a:solidFill>
                  <a:schemeClr val="tx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ড্রাইভ</a:t>
            </a:r>
            <a:endParaRPr lang="en-US" sz="2800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62212" y="6015335"/>
            <a:ext cx="142378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মেমোরি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কার্ড</a:t>
            </a:r>
            <a:endParaRPr lang="en-US" sz="2400" dirty="0"/>
          </a:p>
        </p:txBody>
      </p:sp>
      <p:pic>
        <p:nvPicPr>
          <p:cNvPr id="3077" name="Picture 5" descr="D:\New folder (2)\kgjgjjghjg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4648200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124200" y="1620607"/>
            <a:ext cx="52578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সিডি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পেন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ড্রাইভ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কিংবা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যেকোনভাবে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ভাইরাসযুক্ত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ভাইরাসমুক্ত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যন্ত্রে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চালালে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ফাইলের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যন্ত্রটির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মেমোরিতে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অবস্থান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শেষ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বন্ধ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করলেও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ভাইরাসটি</a:t>
            </a:r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মেমোরিতে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রয়েই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ফলে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ভাইরাসমুক্ত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যন্ত্রে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পড়ে</a:t>
            </a:r>
            <a:r>
              <a:rPr lang="en-US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b="1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>
              <a:lnSpc>
                <a:spcPct val="150000"/>
              </a:lnSpc>
            </a:pP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একই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অবস্থা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ঘটে</a:t>
            </a:r>
            <a:r>
              <a:rPr 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কোনো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চালালেও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তাৎক্ষণিকভাবে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সকল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প্রোগ্রম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ফাইলকে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গ্রাস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আবার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শুধু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নতুন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ফাইলগুলিকে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38295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3" grpId="0" build="allAtOnce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" y="1365171"/>
            <a:ext cx="8686800" cy="3816429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square">
            <a:spAutoFit/>
          </a:bodyPr>
          <a:lstStyle/>
          <a:p>
            <a:endParaRPr lang="en-US" sz="20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প্রোগাম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Open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স্বাভাবিক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সময়ের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চেয়ে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বেশি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লাগছে</a:t>
            </a:r>
            <a:endParaRPr lang="en-US" sz="2000" b="1" dirty="0" smtClean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মেমোরি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কম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দেখাচ্ছে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ফলে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গতি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কমে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গেছে</a:t>
            </a:r>
            <a:r>
              <a:rPr lang="en-US" sz="20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endParaRPr lang="en-US" sz="1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চালু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অবস্থায়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চলমান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কাজের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সংশ্লিষ্ট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নয়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অপ্রত্যাশিত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বার্তা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প্রদশিত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হচ্ছে</a:t>
            </a:r>
            <a:endParaRPr lang="en-US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Courier New" pitchFamily="49" charset="0"/>
              <a:buChar char="o"/>
            </a:pP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নতুন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ইনস্টলের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ক্ষেত্রে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বেশি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লাগছে</a:t>
            </a:r>
            <a:endParaRPr lang="en-US" sz="20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itchFamily="2" charset="2"/>
              <a:buChar char="q"/>
            </a:pPr>
            <a:r>
              <a:rPr lang="en-US" sz="2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চলমান</a:t>
            </a:r>
            <a:r>
              <a:rPr lang="en-US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কাজের</a:t>
            </a:r>
            <a:r>
              <a:rPr lang="en-US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ফাইলগুলো</a:t>
            </a:r>
            <a:r>
              <a:rPr lang="en-US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বেশি</a:t>
            </a:r>
            <a:r>
              <a:rPr lang="en-US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জায়গা</a:t>
            </a:r>
            <a:r>
              <a:rPr lang="en-US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দখল</a:t>
            </a:r>
            <a:r>
              <a:rPr lang="en-US" sz="20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করছে</a:t>
            </a:r>
            <a:endParaRPr lang="en-US" sz="20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Blip>
                <a:blip r:embed="rId4"/>
              </a:buBlip>
            </a:pP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যন্ত্র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চালু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চালু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বন্ধ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শাট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ডাউন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যাচ্ছে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কিংবা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হঠা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ৎ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বন্ধ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যাচ্ছে</a:t>
            </a:r>
            <a:endParaRPr lang="en-US" sz="2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endParaRPr lang="en-US" sz="16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buFont typeface="Wingdings" pitchFamily="2" charset="2"/>
              <a:buChar char="v"/>
            </a:pP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ফোল্ডারে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বিদ্যমান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ফাইলগুলো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পরিবর্তন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হয়ে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পড়া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এমন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ধারণ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করছে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20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0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421621"/>
            <a:ext cx="7343677" cy="584775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যন্ত্রের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লক্ষণসমুহ</a:t>
            </a:r>
            <a:r>
              <a:rPr lang="en-US" sz="32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53126420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92" y="0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219200" y="3157006"/>
            <a:ext cx="6173485" cy="2400657"/>
          </a:xfrm>
          <a:prstGeom prst="rect">
            <a:avLst/>
          </a:prstGeom>
          <a:solidFill>
            <a:schemeClr val="accent6"/>
          </a:solidFill>
        </p:spPr>
        <p:txBody>
          <a:bodyPr wrap="none">
            <a:spAutoFit/>
          </a:bodyPr>
          <a:lstStyle/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সংরক্ষিত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মুছে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দিতে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endParaRPr lang="en-US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ডেটা</a:t>
            </a:r>
            <a:r>
              <a:rPr lang="en-US" sz="20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‍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বিকৃত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Corrupt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দিতে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endParaRPr lang="en-US" sz="2000" dirty="0" smtClean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আচমকা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অবাঞ্ছিত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বার্তা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প্রদর্শন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endParaRPr lang="en-US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সিস্টেমের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কাজকে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ধীরগতি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সম্পন্ন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দিতে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>
              <a:lnSpc>
                <a:spcPct val="150000"/>
              </a:lnSpc>
            </a:pPr>
            <a:endParaRPr lang="en-US" sz="2000" dirty="0"/>
          </a:p>
        </p:txBody>
      </p:sp>
      <p:sp>
        <p:nvSpPr>
          <p:cNvPr id="2" name="Rectangle 1"/>
          <p:cNvSpPr/>
          <p:nvPr/>
        </p:nvSpPr>
        <p:spPr>
          <a:xfrm>
            <a:off x="1439929" y="2286000"/>
            <a:ext cx="4884671" cy="52322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2800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8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সাধারণত</a:t>
            </a:r>
            <a:r>
              <a:rPr lang="en-US" sz="28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28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28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ক্ষতি</a:t>
            </a:r>
            <a:r>
              <a:rPr lang="en-US" sz="28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28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পারে</a:t>
            </a:r>
            <a:r>
              <a:rPr lang="en-US" sz="2800" dirty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</a:p>
        </p:txBody>
      </p:sp>
      <p:pic>
        <p:nvPicPr>
          <p:cNvPr id="1027" name="Picture 3" descr="D:\New folder (2)\bnnnnnnnnnnnnnnn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131" y="221196"/>
            <a:ext cx="1279881" cy="1841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99119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92" y="0"/>
            <a:ext cx="9143999" cy="6873241"/>
          </a:xfrm>
          <a:prstGeom prst="rect">
            <a:avLst/>
          </a:prstGeom>
          <a:noFill/>
          <a:ln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568458" y="1118949"/>
            <a:ext cx="6203942" cy="406265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সিস্টেম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দ্বারা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হলে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এটি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নির্মুল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en-US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ভাইরাসের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আক্রমন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রক্ষা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পেতে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ইউটিলিটি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নতুন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আবিস্কৃক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হওয়ার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সাথে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Update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endParaRPr lang="en-US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ব্যবহারকারী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সতর্ক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থাকা</a:t>
            </a:r>
            <a:endParaRPr lang="en-US" sz="2000" dirty="0" smtClean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কম্পিউটারকে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নিয়মিত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স্ক্যান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2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marL="285750" indent="-285750">
              <a:lnSpc>
                <a:spcPct val="150000"/>
              </a:lnSpc>
              <a:buBlip>
                <a:blip r:embed="rId3"/>
              </a:buBlip>
            </a:pP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হালনাগাদ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(Update) </a:t>
            </a:r>
            <a:r>
              <a:rPr lang="en-US" sz="2000" dirty="0" err="1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করা,ইত্যাদি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2000" dirty="0">
              <a:solidFill>
                <a:schemeClr val="accent6">
                  <a:lumMod val="7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50000"/>
              </a:lnSpc>
            </a:pPr>
            <a:endParaRPr lang="en-US" sz="2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18174" y="381000"/>
            <a:ext cx="4224233" cy="646331"/>
          </a:xfrm>
          <a:prstGeom prst="rect">
            <a:avLst/>
          </a:prstGeom>
        </p:spPr>
        <p:style>
          <a:lnRef idx="2">
            <a:schemeClr val="dk1"/>
          </a:lnRef>
          <a:fillRef idx="1001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অবস্থা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মুক্তির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উপায়</a:t>
            </a:r>
            <a:r>
              <a:rPr lang="en-US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5297269"/>
            <a:ext cx="800100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ভাইরাসের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হাত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রক্ষা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পাওয়ার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আজকাল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বিন্যমূল্যে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ডাউনলোড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ইনস্টল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যন্ত্রপাতির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নিরাপত্তা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অনেকাংশ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নিশ্চিত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88944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4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4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92" y="0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123307" y="1960261"/>
            <a:ext cx="5429893" cy="2308324"/>
          </a:xfrm>
          <a:prstGeom prst="rect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 w="381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200000"/>
              </a:lnSpc>
              <a:buBlip>
                <a:blip r:embed="rId3"/>
              </a:buBlip>
            </a:pPr>
            <a:r>
              <a:rPr lang="en-US" b="1" i="1" dirty="0" err="1" smtClean="0">
                <a:solidFill>
                  <a:srgbClr val="BE12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এভিজি</a:t>
            </a:r>
            <a:r>
              <a:rPr lang="en-US" b="1" i="1" dirty="0" smtClean="0">
                <a:solidFill>
                  <a:srgbClr val="BE12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 smtClean="0">
                <a:solidFill>
                  <a:srgbClr val="BE12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b="1" i="1" dirty="0" smtClean="0">
                <a:solidFill>
                  <a:srgbClr val="BE12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 smtClean="0">
                <a:solidFill>
                  <a:srgbClr val="BE12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b="1" i="1" dirty="0" smtClean="0">
                <a:solidFill>
                  <a:srgbClr val="BE12A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 www.avg.com)</a:t>
            </a:r>
          </a:p>
          <a:p>
            <a:pPr marL="285750" indent="-285750">
              <a:lnSpc>
                <a:spcPct val="200000"/>
              </a:lnSpc>
              <a:buBlip>
                <a:blip r:embed="rId3"/>
              </a:buBlip>
            </a:pPr>
            <a:r>
              <a:rPr lang="en-US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এভিরা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(www.avira.com)</a:t>
            </a:r>
          </a:p>
          <a:p>
            <a:pPr marL="285750" indent="-285750">
              <a:lnSpc>
                <a:spcPct val="200000"/>
              </a:lnSpc>
              <a:buBlip>
                <a:blip r:embed="rId3"/>
              </a:buBlip>
            </a:pPr>
            <a:r>
              <a:rPr lang="en-US" b="1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এভাস্ট</a:t>
            </a:r>
            <a:r>
              <a:rPr 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b="1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b="1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(www.avast.com),  </a:t>
            </a:r>
          </a:p>
          <a:p>
            <a:pPr>
              <a:lnSpc>
                <a:spcPct val="200000"/>
              </a:lnSpc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838200" y="801469"/>
            <a:ext cx="7391400" cy="4616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উল্লেখযোগ্য</a:t>
            </a:r>
            <a:r>
              <a:rPr lang="en-US" sz="24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24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sz="24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প্রোগ্রামের</a:t>
            </a:r>
            <a:r>
              <a:rPr lang="en-US" sz="24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24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4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ডাউনলোড</a:t>
            </a:r>
            <a:r>
              <a:rPr lang="en-US" sz="24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sz="24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ঠিকানা</a:t>
            </a:r>
            <a:r>
              <a:rPr lang="en-US" sz="2400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82059161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241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990600" y="2506682"/>
            <a:ext cx="75438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যন্ত্রে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ব্যবহৃত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সিডি,ডিক্স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পূর্বে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অন্য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কপিকৃত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পূর্বে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নেওয়া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ইন্টারনেট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থেকে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কোনো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ডাউনলোড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করার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সময়ে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সতর্ক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থাকা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অন্যান্য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যন্ত্রে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ব্যবহৃত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কপি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এন্টিভাইরাস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সর্বদা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আপডেট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রাখা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প্রতিদিনের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ব্যবহৃত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ফাইলগুলো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ডিক্স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পেন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ড্রাইভে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ব্যাকআপ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রাখা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ই-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মেইল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আদান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–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প্রদানে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সতর্কতা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অবলম্বন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সন্দেহভাজন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কোন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খোলা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গেম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ব্যবহারে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অতিরিক্ত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সতর্ক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থাকা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গেম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ফাইল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ব্যবহারের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আগে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অবশ্যই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চেক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dirty="0">
              <a:solidFill>
                <a:srgbClr val="BE12AA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200000"/>
              </a:lnSpc>
            </a:pP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5549" y="1639669"/>
            <a:ext cx="8534400" cy="64633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যন্ত্রগুলোকে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মুক্ত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রাখতে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নিচের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পদ্ধতিগুলো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অনুসরণ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করব</a:t>
            </a:r>
            <a:r>
              <a:rPr lang="en-US" sz="2000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2000" dirty="0"/>
          </a:p>
        </p:txBody>
      </p:sp>
      <p:pic>
        <p:nvPicPr>
          <p:cNvPr id="1026" name="Picture 2" descr="D:\New folder (2)\vxcvxvxvxv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027" y="82517"/>
            <a:ext cx="1535373" cy="1535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073692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92" y="0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133600" y="2057400"/>
            <a:ext cx="2273379" cy="584775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1.ভাইরাস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</a:t>
            </a:r>
            <a:endParaRPr lang="en-US" sz="3200" dirty="0"/>
          </a:p>
        </p:txBody>
      </p:sp>
      <p:sp>
        <p:nvSpPr>
          <p:cNvPr id="6" name="Rectangle 5"/>
          <p:cNvSpPr/>
          <p:nvPr/>
        </p:nvSpPr>
        <p:spPr>
          <a:xfrm>
            <a:off x="2133600" y="2961526"/>
            <a:ext cx="2866490" cy="584775"/>
          </a:xfrm>
          <a:prstGeom prst="rect">
            <a:avLst/>
          </a:prstGeom>
          <a:blipFill>
            <a:blip r:embed="rId4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2.এন্টিভাইরাস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</a:t>
            </a:r>
            <a:endParaRPr lang="en-US" sz="3200" dirty="0"/>
          </a:p>
        </p:txBody>
      </p:sp>
      <p:sp>
        <p:nvSpPr>
          <p:cNvPr id="7" name="Rectangle 6"/>
          <p:cNvSpPr/>
          <p:nvPr/>
        </p:nvSpPr>
        <p:spPr>
          <a:xfrm>
            <a:off x="2133600" y="3886200"/>
            <a:ext cx="5537093" cy="584775"/>
          </a:xfrm>
          <a:prstGeom prst="rect">
            <a:avLst/>
          </a:prstGeom>
          <a:blipFill>
            <a:blip r:embed="rId5" cstate="print"/>
            <a:tile tx="0" ty="0" sx="100000" sy="100000" flip="none" algn="tl"/>
          </a:blipFill>
        </p:spPr>
        <p:txBody>
          <a:bodyPr wrap="none">
            <a:spAutoFit/>
          </a:bodyPr>
          <a:lstStyle/>
          <a:p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2.ডেটা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বিকৃত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Corrupt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  </a:t>
            </a:r>
            <a:endParaRPr lang="en-US" sz="3200" dirty="0"/>
          </a:p>
        </p:txBody>
      </p:sp>
      <p:sp>
        <p:nvSpPr>
          <p:cNvPr id="3" name="Rectangle 2"/>
          <p:cNvSpPr/>
          <p:nvPr/>
        </p:nvSpPr>
        <p:spPr>
          <a:xfrm>
            <a:off x="3270289" y="533400"/>
            <a:ext cx="2866490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Wave2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cap="all" spc="0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6146" name="Picture 2" descr="C:\Users\B.C.C-1\Desktop\wrrwwr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85180"/>
            <a:ext cx="1076325" cy="97155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B.C.C-1\Desktop\wrrwwr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4052" y="485180"/>
            <a:ext cx="1076325" cy="97155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8941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92" y="0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363522142"/>
              </p:ext>
            </p:extLst>
          </p:nvPr>
        </p:nvGraphicFramePr>
        <p:xfrm>
          <a:off x="1371600" y="2286000"/>
          <a:ext cx="6680034" cy="5847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ectangle 2"/>
          <p:cNvSpPr/>
          <p:nvPr/>
        </p:nvSpPr>
        <p:spPr>
          <a:xfrm rot="523565">
            <a:off x="2906347" y="228600"/>
            <a:ext cx="3693640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isometricOffAxis1Righ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pPr algn="ctr"/>
            <a:r>
              <a:rPr lang="en-US" sz="7200" b="1" cap="none" spc="0" dirty="0" err="1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7200" b="1" cap="none" spc="0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7200" b="1" cap="none" spc="0" dirty="0" err="1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7200" b="1" cap="none" spc="0" dirty="0" smtClean="0">
                <a:ln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7200" b="1" cap="none" spc="0" dirty="0">
              <a:ln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3" name="Picture 3" descr="C:\Users\B.C.C-1\Desktop\yryrtyryrty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002" y="381000"/>
            <a:ext cx="1731038" cy="8929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B.C.C-1\Desktop\yryrtyryrty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9193" y="381000"/>
            <a:ext cx="1731038" cy="8929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89418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0814" y="-47090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97950" y="304800"/>
            <a:ext cx="7860250" cy="1015663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81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 smtClean="0">
                <a:ln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মূল্যায়ণ</a:t>
            </a:r>
            <a:r>
              <a:rPr lang="en-US" sz="6000" b="1" dirty="0" smtClean="0">
                <a:ln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b="1" dirty="0">
              <a:ln/>
              <a:solidFill>
                <a:srgbClr val="FF000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7950" y="1524000"/>
            <a:ext cx="3550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(1) </a:t>
            </a:r>
            <a:r>
              <a:rPr lang="en-US" sz="24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2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কোনটি</a:t>
            </a:r>
            <a:r>
              <a:rPr lang="en-US" sz="2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ভাইরাসে</a:t>
            </a:r>
            <a:r>
              <a:rPr lang="en-US" sz="2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লক্ষণ</a:t>
            </a:r>
            <a:r>
              <a:rPr lang="en-US" sz="2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2400" b="1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99703" y="2209800"/>
            <a:ext cx="22012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(ক)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ভেঙে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গেছে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711887" y="1985665"/>
            <a:ext cx="19175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dirty="0">
                <a:latin typeface="NikoshBAN" pitchFamily="2" charset="0"/>
                <a:cs typeface="NikoshBAN" pitchFamily="2" charset="0"/>
              </a:rPr>
              <a:t>(খ) 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পুরাতন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23587" y="2976265"/>
            <a:ext cx="2709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(গ)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কম্পিউটারে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কাজের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গতি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748931" y="2743200"/>
            <a:ext cx="317586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dirty="0">
                <a:latin typeface="NikoshBAN" pitchFamily="2" charset="0"/>
                <a:cs typeface="NikoshBAN" pitchFamily="2" charset="0"/>
              </a:rPr>
              <a:t>(ঘ)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চালু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লাগে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বেশি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97950" y="3816824"/>
            <a:ext cx="344065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(2) Update </a:t>
            </a:r>
            <a:r>
              <a:rPr lang="en-US" sz="24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2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2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400" b="1" dirty="0" err="1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বোঝ</a:t>
            </a:r>
            <a:r>
              <a:rPr lang="en-US" sz="2400" b="1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2400" b="1" dirty="0">
              <a:solidFill>
                <a:srgbClr val="92D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371600" y="4495800"/>
            <a:ext cx="2401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(ক) Software 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মুছে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ফেলা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4788087" y="4476298"/>
            <a:ext cx="23759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US" dirty="0">
                <a:latin typeface="NikoshBAN" pitchFamily="2" charset="0"/>
                <a:cs typeface="NikoshBAN" pitchFamily="2" charset="0"/>
              </a:rPr>
              <a:t>(খ) Software 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ইন্টল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করা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371600" y="5334000"/>
            <a:ext cx="2893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(গ) Software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কে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হালনাগদ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3886200" y="5345668"/>
            <a:ext cx="38747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NikoshBAN" pitchFamily="2" charset="0"/>
                <a:cs typeface="NikoshBAN" pitchFamily="2" charset="0"/>
              </a:rPr>
              <a:t>	(ঘ) Software remove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।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 rot="232985">
            <a:off x="4528075" y="2667000"/>
            <a:ext cx="3549125" cy="914400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 rot="232985">
            <a:off x="941289" y="5096302"/>
            <a:ext cx="3549125" cy="914400"/>
          </a:xfrm>
          <a:prstGeom prst="ellipse">
            <a:avLst/>
          </a:prstGeom>
          <a:noFill/>
          <a:ln w="3810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29070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4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1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15241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D:\New folder (2)\dssfgsdfsf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678" y="95265"/>
            <a:ext cx="2720322" cy="2266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808453147"/>
              </p:ext>
            </p:extLst>
          </p:nvPr>
        </p:nvGraphicFramePr>
        <p:xfrm>
          <a:off x="1350949" y="4267200"/>
          <a:ext cx="7488251" cy="461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Rectangle 2"/>
          <p:cNvSpPr/>
          <p:nvPr/>
        </p:nvSpPr>
        <p:spPr>
          <a:xfrm>
            <a:off x="3048000" y="2895600"/>
            <a:ext cx="264367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800" b="1" dirty="0" err="1" smtClean="0">
                <a:ln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</a:t>
            </a:r>
            <a:r>
              <a:rPr lang="en-US" sz="4800" b="1" dirty="0" smtClean="0">
                <a:ln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>
                <a:ln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r>
              <a:rPr lang="en-US" sz="4800" b="1" dirty="0">
                <a:ln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endParaRPr lang="en-US" sz="4800" b="1" dirty="0">
              <a:ln/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0765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996440" y="2103120"/>
            <a:ext cx="3116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848186" y="2641023"/>
            <a:ext cx="637201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altLang="en-US" sz="3200" b="1" dirty="0">
                <a:solidFill>
                  <a:srgbClr val="0070C0"/>
                </a:solidFill>
                <a:latin typeface="AnandapatraCMJ" pitchFamily="2" charset="0"/>
              </a:rPr>
              <a:t>কামরুজ্জামান সরদার</a:t>
            </a:r>
            <a:r>
              <a:rPr lang="bn-BD" altLang="en-US" sz="3200" b="1" dirty="0">
                <a:solidFill>
                  <a:srgbClr val="0070C0"/>
                </a:solidFill>
                <a:latin typeface="AnandapatraCMJ" pitchFamily="2" charset="0"/>
              </a:rPr>
              <a:t> </a:t>
            </a:r>
            <a:r>
              <a:rPr lang="bn-IN" altLang="en-US" sz="3200" b="1" dirty="0">
                <a:solidFill>
                  <a:srgbClr val="0070C0"/>
                </a:solidFill>
                <a:latin typeface="AnandapatraCMJ" pitchFamily="2" charset="0"/>
              </a:rPr>
              <a:t>( কামরুল)</a:t>
            </a:r>
            <a:endParaRPr lang="bn-BD" sz="3200" dirty="0">
              <a:solidFill>
                <a:srgbClr val="0070C0"/>
              </a:solidFill>
            </a:endParaRPr>
          </a:p>
          <a:p>
            <a:r>
              <a:rPr lang="en-US" altLang="en-US" sz="28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      </a:t>
            </a:r>
            <a:r>
              <a:rPr lang="bn-BD" altLang="en-US" sz="28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</a:t>
            </a:r>
            <a:r>
              <a:rPr lang="en-US" altLang="en-US" sz="2800" b="1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 ICT )</a:t>
            </a:r>
            <a:endParaRPr lang="bn-IN" altLang="en-US" sz="2800" b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2800" dirty="0" smtClean="0">
                <a:solidFill>
                  <a:srgbClr val="0070C0"/>
                </a:solidFill>
                <a:latin typeface="Nikosh" pitchFamily="2" charset="0"/>
                <a:cs typeface="Nikosh" pitchFamily="2" charset="0"/>
              </a:rPr>
              <a:t> </a:t>
            </a:r>
            <a:r>
              <a:rPr lang="bn-IN" altLang="en-US" sz="2400" b="1" dirty="0">
                <a:solidFill>
                  <a:srgbClr val="0070C0"/>
                </a:solidFill>
                <a:latin typeface="AnandapatraCMJ" pitchFamily="2" charset="0"/>
              </a:rPr>
              <a:t>নিশ্চিন্তপুর</a:t>
            </a:r>
            <a:r>
              <a:rPr lang="bn-BD" altLang="en-US" sz="2400" b="1" dirty="0">
                <a:solidFill>
                  <a:srgbClr val="0070C0"/>
                </a:solidFill>
                <a:latin typeface="AnandapatraCMJ" pitchFamily="2" charset="0"/>
              </a:rPr>
              <a:t> </a:t>
            </a:r>
            <a:r>
              <a:rPr lang="bn-IN" altLang="en-US" sz="2400" b="1" dirty="0" smtClean="0">
                <a:solidFill>
                  <a:srgbClr val="0070C0"/>
                </a:solidFill>
                <a:latin typeface="AnandapatraCMJ" pitchFamily="2" charset="0"/>
              </a:rPr>
              <a:t>মাধ্যমিক</a:t>
            </a:r>
            <a:r>
              <a:rPr lang="bn-BD" altLang="en-US" sz="2400" b="1" dirty="0" smtClean="0">
                <a:solidFill>
                  <a:srgbClr val="0070C0"/>
                </a:solidFill>
                <a:latin typeface="NikoshBAN" panose="02000000000000000000" pitchFamily="2" charset="0"/>
              </a:rPr>
              <a:t>বিদ্যালয়</a:t>
            </a:r>
            <a:r>
              <a:rPr lang="bn-BD" altLang="en-US" sz="2400" b="1" dirty="0" smtClean="0">
                <a:solidFill>
                  <a:srgbClr val="0070C0"/>
                </a:solidFill>
                <a:latin typeface="ShurmaMJ" pitchFamily="2" charset="0"/>
              </a:rPr>
              <a:t>,</a:t>
            </a:r>
            <a:endParaRPr lang="en-US" altLang="en-US" sz="2400" b="1" dirty="0" smtClean="0">
              <a:solidFill>
                <a:srgbClr val="0070C0"/>
              </a:solidFill>
              <a:latin typeface="ShurmaMJ" pitchFamily="2" charset="0"/>
            </a:endParaRPr>
          </a:p>
          <a:p>
            <a:r>
              <a:rPr lang="bn-IN" altLang="en-US" sz="3200" b="1" dirty="0" smtClean="0">
                <a:solidFill>
                  <a:srgbClr val="0070C0"/>
                </a:solidFill>
                <a:latin typeface="ShurmaMJ" pitchFamily="2" charset="0"/>
              </a:rPr>
              <a:t>বাবুপাড়া,পাংশা,</a:t>
            </a:r>
            <a:r>
              <a:rPr lang="bn-BD" altLang="en-US" sz="3200" b="1" dirty="0" smtClean="0">
                <a:solidFill>
                  <a:srgbClr val="0070C0"/>
                </a:solidFill>
                <a:latin typeface="ShurmaMJ" pitchFamily="2" charset="0"/>
              </a:rPr>
              <a:t>রাজবাড়ী।</a:t>
            </a:r>
            <a:endParaRPr lang="en-US" sz="3200" dirty="0" smtClean="0">
              <a:solidFill>
                <a:srgbClr val="0070C0"/>
              </a:solidFill>
              <a:latin typeface="Nikosh" pitchFamily="2" charset="0"/>
              <a:cs typeface="Nikosh" pitchFamily="2" charset="0"/>
            </a:endParaRPr>
          </a:p>
          <a:p>
            <a:r>
              <a:rPr lang="en-US" sz="2800" dirty="0" smtClean="0">
                <a:solidFill>
                  <a:srgbClr val="0070C0"/>
                </a:solidFill>
                <a:latin typeface="Nikosh" pitchFamily="2" charset="0"/>
              </a:rPr>
              <a:t>        </a:t>
            </a:r>
            <a:endParaRPr lang="en-US" sz="2800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44443" y="650531"/>
            <a:ext cx="2719930" cy="268755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Rectangle 2"/>
          <p:cNvSpPr/>
          <p:nvPr/>
        </p:nvSpPr>
        <p:spPr>
          <a:xfrm>
            <a:off x="2804766" y="685167"/>
            <a:ext cx="48914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</a:t>
            </a:r>
            <a:r>
              <a:rPr lang="bn-BD"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চিতি</a:t>
            </a:r>
            <a:endParaRPr lang="en-US" sz="6000" b="1" dirty="0">
              <a:ln w="22225">
                <a:solidFill>
                  <a:schemeClr val="accent2"/>
                </a:solidFill>
                <a:prstDash val="solid"/>
              </a:ln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1" y="4326687"/>
            <a:ext cx="2687555" cy="235480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290185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692" y="0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457200" y="685801"/>
            <a:ext cx="8001000" cy="2800767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তোমাদের</a:t>
            </a:r>
            <a:r>
              <a:rPr lang="en-US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endParaRPr lang="en-US" sz="8800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8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</p:txBody>
      </p:sp>
      <p:pic>
        <p:nvPicPr>
          <p:cNvPr id="7171" name="Picture 3" descr="K:\Flower\tretwetert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886200"/>
            <a:ext cx="2438400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 prst="softRound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6002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584537"/>
            <a:ext cx="3810000" cy="10156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6000" b="1" dirty="0" err="1" smtClean="0">
                <a:ln w="11430"/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6000" b="1" dirty="0" smtClean="0">
                <a:ln w="11430"/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b="1" dirty="0" smtClean="0">
                <a:ln w="11430"/>
                <a:solidFill>
                  <a:srgbClr val="660033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 </a:t>
            </a:r>
            <a:endParaRPr lang="en-US" sz="6000" b="1" dirty="0">
              <a:ln w="11430"/>
              <a:solidFill>
                <a:srgbClr val="660033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6000" y="2967335"/>
            <a:ext cx="4038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 smtClean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bn-IN" sz="3200" b="1" dirty="0" smtClean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ঃ </a:t>
            </a:r>
            <a:r>
              <a:rPr lang="en-US" sz="3200" b="1" dirty="0" err="1" smtClean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3200" b="1" dirty="0" smtClean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IN" sz="3200" b="1" dirty="0" smtClean="0">
              <a:ln w="11430"/>
              <a:solidFill>
                <a:srgbClr val="99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b="1" dirty="0" smtClean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অধ্যায়ঃ দ্বিতীয়</a:t>
            </a:r>
          </a:p>
          <a:p>
            <a:pPr algn="ctr"/>
            <a:r>
              <a:rPr lang="bn-BD" sz="3200" b="1" dirty="0" smtClean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3200" b="1" dirty="0" err="1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তথ্যও</a:t>
            </a:r>
            <a:r>
              <a:rPr lang="en-US" sz="3200" b="1" dirty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যোগাযোগ</a:t>
            </a:r>
            <a:r>
              <a:rPr lang="en-US" sz="3200" b="1" dirty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প্রযুক্তি</a:t>
            </a:r>
            <a:endParaRPr lang="bn-BD" sz="3200" b="1" dirty="0">
              <a:ln w="11430"/>
              <a:solidFill>
                <a:srgbClr val="99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200" b="1" dirty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সময়ঃ</a:t>
            </a:r>
            <a:r>
              <a:rPr lang="en-US" sz="3200" b="1" dirty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>
                <a:ln w="11430"/>
                <a:solidFill>
                  <a:srgbClr val="99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৪০মিঃ </a:t>
            </a:r>
            <a:endParaRPr lang="en-US" sz="3200" b="1" dirty="0">
              <a:ln w="11430"/>
              <a:solidFill>
                <a:srgbClr val="99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B.C.C-1\Desktop\power\8676465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49" y="-15511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600200" y="162580"/>
            <a:ext cx="5646097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noFill/>
          </a:ln>
        </p:spPr>
        <p:txBody>
          <a:bodyPr wrap="none">
            <a:spAutoFit/>
          </a:bodyPr>
          <a:lstStyle/>
          <a:p>
            <a:r>
              <a:rPr lang="bn-BD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চিত্র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গুলি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ভালভাবে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লক্ষ্য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2800" dirty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চেষ্ঠা</a:t>
            </a:r>
            <a:r>
              <a:rPr lang="en-US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dirty="0" err="1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bn-BD" sz="2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sz="2800" dirty="0">
              <a:solidFill>
                <a:srgbClr val="7030A0"/>
              </a:solidFill>
            </a:endParaRPr>
          </a:p>
        </p:txBody>
      </p:sp>
      <p:pic>
        <p:nvPicPr>
          <p:cNvPr id="8" name="Picture 2" descr="D:\New folder (2)\indexবাবাব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476" y="688755"/>
            <a:ext cx="3240924" cy="289264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D:\New folder (2)\ও্ররর্র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90" y="3630304"/>
            <a:ext cx="3068110" cy="246569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D:\New folder (2)\ওর্রওর্র্র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879143"/>
            <a:ext cx="4137485" cy="277845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 descr="C:\Documents and Settings\Administrator.PATHOLOGY-XP\Desktop\জটচজটজট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46" y="3810000"/>
            <a:ext cx="3381054" cy="237926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2667000" y="6134639"/>
            <a:ext cx="3733800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r="100000" b="100000"/>
            </a:path>
            <a:tileRect l="-100000" t="-100000"/>
          </a:gradFill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এরা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কিসে</a:t>
            </a:r>
            <a:r>
              <a:rPr lang="en-US" sz="2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সংক্রমিত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latin typeface="NikoshBAN" pitchFamily="2" charset="0"/>
                <a:cs typeface="NikoshBAN" pitchFamily="2" charset="0"/>
              </a:rPr>
              <a:t>হয়েছে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392926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Picture 33" descr="C:\Users\B.C.C-1\Desktop\power\8676465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49" y="-15511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3594535" y="162580"/>
            <a:ext cx="1891865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none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আরও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লক্ষ্য</a:t>
            </a:r>
            <a:r>
              <a:rPr lang="en-US" sz="2800" dirty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কর</a:t>
            </a:r>
            <a:endParaRPr lang="en-US" sz="48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6" name="Picture 2" descr="C:\Recycled\Dc5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05" y="685800"/>
            <a:ext cx="2893243" cy="22098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" descr="D:\New folder (2)\বাবা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469" y="3313634"/>
            <a:ext cx="3276600" cy="2173548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4" descr="D:\New folder (2)\রিওেরওরেওরওরওরও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5205" y="678123"/>
            <a:ext cx="4166864" cy="244607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5" descr="D:\New folder (2)\্রর্রর্রর্র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405" y="3276600"/>
            <a:ext cx="3810000" cy="22860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Rectangle 39"/>
          <p:cNvSpPr/>
          <p:nvPr/>
        </p:nvSpPr>
        <p:spPr>
          <a:xfrm>
            <a:off x="3357145" y="5720687"/>
            <a:ext cx="2486579" cy="52322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t="100000" r="100000"/>
            </a:path>
            <a:tileRect l="-100000" b="-100000"/>
          </a:gradFill>
        </p:spPr>
        <p:txBody>
          <a:bodyPr wrap="none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এরা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প্রতিষেধক</a:t>
            </a:r>
            <a:r>
              <a:rPr lang="en-US" sz="2800" dirty="0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chemeClr val="accent2"/>
                </a:solidFill>
                <a:latin typeface="NikoshBAN" pitchFamily="2" charset="0"/>
                <a:cs typeface="NikoshBAN" pitchFamily="2" charset="0"/>
              </a:rPr>
              <a:t>নিচ্ছে</a:t>
            </a:r>
            <a:endParaRPr lang="en-US" sz="4800" dirty="0">
              <a:solidFill>
                <a:schemeClr val="accent2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4355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4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New folder (2)\ertttttttttttttttt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06" y="173929"/>
            <a:ext cx="7551602" cy="6074471"/>
          </a:xfrm>
          <a:prstGeom prst="roundRect">
            <a:avLst>
              <a:gd name="adj" fmla="val 16667"/>
            </a:avLst>
          </a:prstGeom>
          <a:ln>
            <a:solidFill>
              <a:srgbClr val="FF0000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</p:pic>
      <p:sp>
        <p:nvSpPr>
          <p:cNvPr id="4" name="Rectangle 3"/>
          <p:cNvSpPr/>
          <p:nvPr/>
        </p:nvSpPr>
        <p:spPr>
          <a:xfrm rot="2958877">
            <a:off x="3656931" y="2001362"/>
            <a:ext cx="22025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600" dirty="0"/>
          </a:p>
        </p:txBody>
      </p:sp>
      <p:sp>
        <p:nvSpPr>
          <p:cNvPr id="19" name="Rectangle 18"/>
          <p:cNvSpPr/>
          <p:nvPr/>
        </p:nvSpPr>
        <p:spPr>
          <a:xfrm rot="20139381">
            <a:off x="4067967" y="382381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b="1" dirty="0"/>
          </a:p>
        </p:txBody>
      </p:sp>
      <p:sp>
        <p:nvSpPr>
          <p:cNvPr id="20" name="Rectangle 19"/>
          <p:cNvSpPr/>
          <p:nvPr/>
        </p:nvSpPr>
        <p:spPr>
          <a:xfrm rot="20345500">
            <a:off x="3304870" y="4900886"/>
            <a:ext cx="3048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endParaRPr lang="bn-BD" sz="48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Cloud Callout 20"/>
          <p:cNvSpPr/>
          <p:nvPr/>
        </p:nvSpPr>
        <p:spPr>
          <a:xfrm rot="1287137">
            <a:off x="6038802" y="378189"/>
            <a:ext cx="2561758" cy="2753953"/>
          </a:xfrm>
          <a:prstGeom prst="cloudCallou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r>
              <a:rPr lang="en-US" sz="4000" b="1" dirty="0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শিরোনাম</a:t>
            </a:r>
            <a:endParaRPr lang="en-US" b="1" dirty="0"/>
          </a:p>
        </p:txBody>
      </p:sp>
      <p:sp>
        <p:nvSpPr>
          <p:cNvPr id="10" name="Rectangle 9"/>
          <p:cNvSpPr/>
          <p:nvPr/>
        </p:nvSpPr>
        <p:spPr>
          <a:xfrm>
            <a:off x="544806" y="5206441"/>
            <a:ext cx="75905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5400" b="1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ভাইরাস</a:t>
            </a:r>
            <a:r>
              <a:rPr lang="bn-IN" sz="5400" b="1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ও </a:t>
            </a:r>
            <a:r>
              <a:rPr lang="en-US" sz="5400" b="1" dirty="0" err="1" smtClean="0">
                <a:ln w="11430"/>
                <a:solidFill>
                  <a:srgbClr val="00B05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এন্টিভাইরাস</a:t>
            </a:r>
            <a:endParaRPr lang="en-US" sz="5400" b="1" dirty="0">
              <a:ln w="11430"/>
              <a:solidFill>
                <a:srgbClr val="00B050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96957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49" y="-15511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Recycled\Dc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128" y="228600"/>
            <a:ext cx="1456394" cy="10908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Recycled\Dc6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6006" y="228600"/>
            <a:ext cx="1456394" cy="109089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83113051"/>
              </p:ext>
            </p:extLst>
          </p:nvPr>
        </p:nvGraphicFramePr>
        <p:xfrm>
          <a:off x="533400" y="1600200"/>
          <a:ext cx="7620000" cy="393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8" name="Rectangle 7"/>
          <p:cNvSpPr/>
          <p:nvPr/>
        </p:nvSpPr>
        <p:spPr>
          <a:xfrm>
            <a:off x="2590800" y="381000"/>
            <a:ext cx="3655167" cy="646331"/>
          </a:xfrm>
          <a:prstGeom prst="rect">
            <a:avLst/>
          </a:prstGeom>
          <a:solidFill>
            <a:srgbClr val="7030A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 smtClean="0">
                <a:ln/>
                <a:solidFill>
                  <a:schemeClr val="accent3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এই</a:t>
            </a:r>
            <a:r>
              <a:rPr lang="en-US" sz="3600" b="1" cap="none" spc="0" dirty="0" smtClean="0">
                <a:ln/>
                <a:solidFill>
                  <a:schemeClr val="accent3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none" spc="0" dirty="0" err="1" smtClean="0">
                <a:ln/>
                <a:solidFill>
                  <a:schemeClr val="accent3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পাঠশেষে</a:t>
            </a:r>
            <a:r>
              <a:rPr lang="en-US" sz="3600" b="1" cap="none" spc="0" dirty="0" smtClean="0">
                <a:ln/>
                <a:solidFill>
                  <a:schemeClr val="accent3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cap="none" spc="0" dirty="0" err="1" smtClean="0">
                <a:ln/>
                <a:solidFill>
                  <a:schemeClr val="accent3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শিক্ষার্থীরা</a:t>
            </a:r>
            <a:r>
              <a:rPr lang="en-US" sz="3600" b="1" cap="none" spc="0" dirty="0" smtClean="0">
                <a:ln/>
                <a:solidFill>
                  <a:schemeClr val="accent3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-</a:t>
            </a:r>
            <a:endParaRPr lang="en-US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09963488"/>
      </p:ext>
    </p:extLst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849" y="-15511"/>
            <a:ext cx="9143999" cy="6873241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B.C.C-1\Desktop\power\8676465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455" y="-15241"/>
            <a:ext cx="9143999" cy="687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0" y="1524000"/>
            <a:ext cx="8839200" cy="304698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ধরনের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সফটওয়্যার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উপাত্তকে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আক্রমন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যার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নিজের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just"/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বৃদ্ধির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ক্ষমতা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রয়েছে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প্রবেশ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করলে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সাধরণত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সংখ্যা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বৃদ্ধি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হতে</a:t>
            </a:r>
            <a:endParaRPr lang="en-US" sz="24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তথ্য-উপাত্তকে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আক্রমন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4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পর্যায়ে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গোটা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endParaRPr lang="en-US" sz="2400" dirty="0" smtClean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যন্ত্রকে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সংক্রমিত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অচল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করে।</a:t>
            </a:r>
            <a:r>
              <a:rPr lang="en-US" sz="24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Virus</a:t>
            </a:r>
            <a:r>
              <a:rPr lang="en-US" sz="24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24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শব্দের</a:t>
            </a:r>
            <a:r>
              <a:rPr lang="en-US" sz="24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পূর্ণ</a:t>
            </a:r>
            <a:r>
              <a:rPr lang="en-US" sz="24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অর্থ</a:t>
            </a:r>
            <a:r>
              <a:rPr lang="en-US" sz="24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হলো</a:t>
            </a:r>
            <a:r>
              <a:rPr lang="en-US" sz="24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Vital </a:t>
            </a:r>
            <a:r>
              <a:rPr lang="en-US" sz="2400" dirty="0" smtClean="0">
                <a:solidFill>
                  <a:schemeClr val="accent2"/>
                </a:solidFill>
                <a:latin typeface="Times New Roman" pitchFamily="18" charset="0"/>
                <a:cs typeface="NikoshBAN" panose="02000000000000000000" pitchFamily="2" charset="0"/>
              </a:rPr>
              <a:t>I</a:t>
            </a:r>
            <a:r>
              <a:rPr lang="en-US" sz="2400" dirty="0" smtClean="0">
                <a:solidFill>
                  <a:schemeClr val="accent2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nformation and Resources Under Siege।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যার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অর্থ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দাঁড়ায়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গুরুত্বপূর্ণ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তথ্যসমুহ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দখলে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নেওয়া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ক্ষতি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সাধন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2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প্রাণীদেহে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আক্রমণের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মতোই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এ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ভাইরাসগুলো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যন্ত্রের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ক্ষতি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endParaRPr lang="en-US" sz="2400" dirty="0" smtClean="0">
              <a:solidFill>
                <a:srgbClr val="FF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যেমন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বুট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ডিস্কের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বুট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সেক্টরকে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আক্রমন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থাকে</a:t>
            </a:r>
            <a:r>
              <a:rPr lang="en-US" sz="2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2400" dirty="0">
              <a:solidFill>
                <a:srgbClr val="00B050"/>
              </a:solidFill>
            </a:endParaRPr>
          </a:p>
        </p:txBody>
      </p:sp>
      <p:pic>
        <p:nvPicPr>
          <p:cNvPr id="2054" name="Picture 6" descr="D:\New folder (2)\bcbcbcbc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146" y="-133982"/>
            <a:ext cx="1864427" cy="1597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505200" y="457200"/>
            <a:ext cx="1999266" cy="64633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>
            <a:spAutoFit/>
          </a:bodyPr>
          <a:lstStyle/>
          <a:p>
            <a:pPr algn="ctr"/>
            <a:r>
              <a:rPr lang="en-US" sz="3600" b="1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3600" b="1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3600" b="1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562600" y="685800"/>
            <a:ext cx="12954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057400" y="762000"/>
            <a:ext cx="1371600" cy="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76200" y="5029200"/>
            <a:ext cx="8985343" cy="969496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3500000" scaled="1"/>
            <a:tileRect/>
          </a:gradFill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</a:t>
            </a:r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2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ভাইরাস</a:t>
            </a:r>
            <a:r>
              <a:rPr lang="en-US" sz="2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:</a:t>
            </a:r>
            <a:endParaRPr lang="en-US" sz="2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>
              <a:lnSpc>
                <a:spcPct val="150000"/>
              </a:lnSpc>
            </a:pPr>
            <a:r>
              <a:rPr lang="en-US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স্টোন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(Stone),</a:t>
            </a:r>
            <a:r>
              <a:rPr lang="en-US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ভিয়েনা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Vienna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),</a:t>
            </a:r>
            <a:r>
              <a:rPr lang="en-US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সিআইএইচ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(CIH),</a:t>
            </a:r>
            <a:r>
              <a:rPr lang="en-US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ফোল্ডার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(Folder),</a:t>
            </a:r>
            <a:r>
              <a:rPr lang="en-US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টারজান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হর্স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Torjan</a:t>
            </a:r>
            <a:r>
              <a:rPr lang="en-US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Horse)</a:t>
            </a:r>
            <a:r>
              <a:rPr lang="en-US" dirty="0" err="1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dirty="0">
                <a:solidFill>
                  <a:srgbClr val="BE12AA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dirty="0"/>
          </a:p>
        </p:txBody>
      </p:sp>
      <p:pic>
        <p:nvPicPr>
          <p:cNvPr id="12" name="Picture 2" descr="D:\New folder (2)\indexইা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228600"/>
            <a:ext cx="1600200" cy="1193995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 descr="D:\New folder (2)\bbbbbbbbbbbbbbbbbbbbb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3746106"/>
            <a:ext cx="1840267" cy="176784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934962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81000" y="457200"/>
            <a:ext cx="8305800" cy="5867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  <a:outerShdw blurRad="76200" dist="50800" dir="5400000" rotWithShape="0">
              <a:srgbClr val="4E3B30">
                <a:alpha val="60000"/>
              </a:srgb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57400" y="609600"/>
            <a:ext cx="4343400" cy="70788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এ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ন্টি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ভাইরাস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4000" b="1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কি</a:t>
            </a:r>
            <a:r>
              <a:rPr lang="en-US" sz="4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:</a:t>
            </a:r>
            <a:endParaRPr lang="en-US" sz="4000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1295400"/>
            <a:ext cx="7086600" cy="3416320"/>
          </a:xfrm>
          <a:prstGeom prst="rect">
            <a:avLst/>
          </a:prstGeom>
          <a:solidFill>
            <a:srgbClr val="92D050"/>
          </a:solidFill>
          <a:ln w="38100"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 w="139700" h="139700" prst="divot"/>
          </a:sp3d>
        </p:spPr>
        <p:txBody>
          <a:bodyPr wrap="square" rtlCol="0">
            <a:spAutoFit/>
          </a:bodyPr>
          <a:lstStyle/>
          <a:p>
            <a:pPr algn="just"/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কম্পিউটার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বা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আইসিটি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যন্ত্রের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।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ভাইরাসের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প্রতিষেধক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হলো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এন্টি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ভাইরাস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।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সিস্টেম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ভাইরাস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দ্বার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আক্রান্ত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হলে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ভাইরাসের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আক্রমন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থেকে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 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রক্ষা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করতে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এন্টিভাইরাস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ইউটিলিটি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ব্যবহার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করা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হয়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।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এই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ইউটিলিটিগুলো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প্রথমে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আক্রান্ত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কম্পিউটারের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ভাইরাসের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চিহ্নের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সাথে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যেসব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ভাইরাস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পরিচিত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সেগুলোর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মিলকরণ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করে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।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এন্টিভাইরাস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সফটওয়্যার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তার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পূর্বজ্ঞান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ব্যবহার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করে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সংক্রমিত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অবস্থান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থেকে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প্রোগ্রামকে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মেরামত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করে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।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কয়েকটি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এন্টি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ভাইরাসের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নাম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: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এভাস্ট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,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এভিরা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.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এভিজি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,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নরটন,পান্ডা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 </a:t>
            </a:r>
            <a:r>
              <a:rPr lang="en-US" sz="24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ইত্যাদি</a:t>
            </a:r>
            <a:r>
              <a:rPr lang="en-US" sz="24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onnyBanglaMJ" pitchFamily="2" charset="0"/>
                <a:cs typeface="TonnyBanglaMJ" pitchFamily="2" charset="0"/>
              </a:rPr>
              <a:t>।</a:t>
            </a:r>
            <a:endParaRPr lang="en-US" sz="24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onnyBanglaMJ" pitchFamily="2" charset="0"/>
              <a:cs typeface="TonnyBanglaMJ" pitchFamily="2" charset="0"/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741</TotalTime>
  <Words>846</Words>
  <Application>Microsoft Office PowerPoint</Application>
  <PresentationFormat>On-screen Show (4:3)</PresentationFormat>
  <Paragraphs>111</Paragraphs>
  <Slides>20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2" baseType="lpstr">
      <vt:lpstr>AnandapatraCMJ</vt:lpstr>
      <vt:lpstr>Arial</vt:lpstr>
      <vt:lpstr>Calibri</vt:lpstr>
      <vt:lpstr>Courier New</vt:lpstr>
      <vt:lpstr>Nikosh</vt:lpstr>
      <vt:lpstr>NikoshBAN</vt:lpstr>
      <vt:lpstr>ShurmaMJ</vt:lpstr>
      <vt:lpstr>Times New Roman</vt:lpstr>
      <vt:lpstr>TonnyBanglaMJ</vt:lpstr>
      <vt:lpstr>Vrinda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B.C.C-1</dc:creator>
  <cp:lastModifiedBy>KAMRUL</cp:lastModifiedBy>
  <cp:revision>211</cp:revision>
  <dcterms:created xsi:type="dcterms:W3CDTF">2015-01-11T05:57:29Z</dcterms:created>
  <dcterms:modified xsi:type="dcterms:W3CDTF">2019-09-18T14:53:06Z</dcterms:modified>
</cp:coreProperties>
</file>