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1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FD4194-5E2C-4004-B729-D992400E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1A53279-BE76-4A74-890A-ABC6FED45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358396-F3F6-4D58-8621-DA1163F3A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66A516-A485-493C-8B5B-23B559A9E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47DC8C-AD43-49D8-BC94-068D28D13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59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8150D0-2088-4B9C-A0F0-E8B40CD4A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25BCDE7-5BBF-4AD1-B06A-3C430BD8F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26783A-FEA2-48B7-B5D8-77C06DD62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84E913-BB83-43FA-94F5-B8BA53753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FE689F9-A7A8-4521-89D6-B369CC9D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4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8EABD09-ED44-4E71-B11C-0390E8F583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F1A3B22-A04E-46AA-825F-FD3440438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AC382C-4100-4074-AE07-FA8F78821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362C82-31B2-4E36-9C88-6BDA27FA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BC12E6-3D3C-4CF9-94F5-1D9BCC19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2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193E66-15E8-4717-BE3F-93F6C6B5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FB3F24-7B81-49F2-AE93-E0160CEA5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7C830A-D8FC-4435-9905-3B09F49A3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DA294-F008-4336-8D52-7EF9BE2FF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4BDFA3-FA2E-470E-8A59-25B6EB51E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10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5AFEED-C766-4A67-AB04-0D5D80485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418E35-4760-466B-A485-196854699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2BBBC1C-43D3-40E6-81AD-CC28E6523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24EE8F-1FE3-4E67-8A1C-0EC6DD33F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A3A2BB-181F-445A-8107-D485515FA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1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127E42-EEBF-44D2-877D-DA2144B81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14402-81A5-4DCF-A223-4321A2C0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B52157A-C574-4C6C-AED9-E042A7A4E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B01D4B3-4D4B-4131-A67D-FC2F673E0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8C06A4E-234C-4DE6-B6D8-7F241CCFD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4F4A675-0123-41D2-829F-2A3CEEA29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52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5B30BE-F1AD-4CF9-A3EA-139397A15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4143A95-5531-46DB-9DF4-FD1A13A33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3C0716E-147D-47C6-92F1-5154653BEE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B66FFAA-4E1D-4359-91A6-75FFFCB772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07E249C-587A-4529-ADCB-027E05DB96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3D84A45-0950-4DD3-9436-6F599CCB4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927790C-3F12-40E0-A661-9B38AC031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067ED0C-09A4-4B26-9A80-C07142A3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3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DF41BE-D3B5-4A35-96C3-4CF59DD06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E17967D-6233-4538-B3F6-734E18A8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87FD719-59E9-47DE-A399-6B6F144BD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322FE70-4C82-49A4-810E-410CF0BD9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58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26248B0-47A9-4689-8B00-F6B9E10D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83F9715-7AA9-4762-A20A-292343020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E530D70-C173-42AC-811B-89D47A506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3B67B2-3DE0-4256-B25F-D1A5958EB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FB6232-FBB3-4C65-A59B-37DCA29A6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4AB4EC2-D427-463F-87B5-7959A9034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C1EF27C-30C2-4D72-8063-20356CBFE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25925CC-6E42-4F1A-91AD-9FAA19AEF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8068F3B-5837-4A93-89C9-55E3FC13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7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A17FDA-01C1-434C-AF57-D42C829A4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81F1466-3B45-457F-9247-B978BA22FA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56CE4D9-7432-4739-A235-2B846E6C9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8CAE810-9F41-46D7-8BC4-621803EF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B1F530-54E8-4EA6-A06A-0D18AD632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C94D7DC-C6E4-41CC-BCAC-96BB21184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7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C9F98AD-3CD0-4947-880C-66B1C5D89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701DC28-4592-4C7A-BD92-DE07403D0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3DEA6A-377F-4854-964D-7CA9FD641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31806-197F-49E3-87BF-6EC36287A49B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4E9BB8-8DE5-481C-BF79-C139E41339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40EDC5-076F-4120-8C7B-323E2D2F1B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F1FD3-B296-4B3B-9280-041392D8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0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xmlns="" id="{BF0E9CA4-3ECB-41D3-A2C6-2AFBD2531CC8}"/>
              </a:ext>
            </a:extLst>
          </p:cNvPr>
          <p:cNvSpPr/>
          <p:nvPr/>
        </p:nvSpPr>
        <p:spPr>
          <a:xfrm>
            <a:off x="4991723" y="299803"/>
            <a:ext cx="2953063" cy="1454046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as-IN" sz="40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40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40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0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as-IN" sz="40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40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C476FA0-401F-4984-B424-B5004E1A35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645" y="2005168"/>
            <a:ext cx="7285220" cy="434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72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7178CF6-24E9-403F-8F54-5D441E0E1B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60" y="378970"/>
            <a:ext cx="2971800" cy="154305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90829E70-5C19-4ED1-AA6C-19848507E82F}"/>
              </a:ext>
            </a:extLst>
          </p:cNvPr>
          <p:cNvSpPr/>
          <p:nvPr/>
        </p:nvSpPr>
        <p:spPr>
          <a:xfrm>
            <a:off x="4079198" y="378970"/>
            <a:ext cx="7867963" cy="610006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বিশ্বের ছয়টি অঞ্চলে কার্যক্রম পরিচালনা করে ।বাংলাদেশ সংস্থাটির দক্ষিণ-পূর্ব এশিয়া অঞ্চলের অন্তর্ভুক্ত।বিশ্বের বিভিন্ন দেশের মানুষকে স্বাস্থ্য রক্ষার প্রয়োজনীয়তা ও উপায় সম্পর্কে সচেতন করার জন্য প্রতিবছর ৭ই এপ্রিল তারিখে সংস্থাটির উদ্যোগে বিশ্ব স্বাস্থ্য দিবস পালিত হয়।মা ও শিশুর স্বাস্থ্য,পুষ্টি,পরিবার পরিকল্পনা ইত্যাদি ক্ষেত্রে বিশ্ব স্বাস্থ্য সংস্থা কাজ করে যাচ্ছে।</a:t>
            </a:r>
            <a:endParaRPr lang="en-US" sz="3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03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19FE26B-0649-44C6-A82B-1FE8A8665D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50" y="651602"/>
            <a:ext cx="3375052" cy="2316449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A708EBA9-C82A-4166-929E-2F3061EA5A16}"/>
              </a:ext>
            </a:extLst>
          </p:cNvPr>
          <p:cNvSpPr/>
          <p:nvPr/>
        </p:nvSpPr>
        <p:spPr>
          <a:xfrm>
            <a:off x="4527030" y="929391"/>
            <a:ext cx="6370819" cy="454202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ো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্থিত।খাদ্য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ক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ৃ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ষি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সংস্থা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সারা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খাদ্য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সমস্যা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মোকাবিলা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জনগ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্থ্য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পুষ্টির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উ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য়নে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করে।বিভিন্ন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প্রাক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ৃ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 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ুর্যোগ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াটতি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সংস্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 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as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খাদ্য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সরবরাহ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226860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Oval 1">
            <a:extLst>
              <a:ext uri="{FF2B5EF4-FFF2-40B4-BE49-F238E27FC236}">
                <a16:creationId xmlns:a16="http://schemas.microsoft.com/office/drawing/2014/main" xmlns="" id="{D0B7B33F-3B27-4715-B1F3-41195A25F135}"/>
              </a:ext>
            </a:extLst>
          </p:cNvPr>
          <p:cNvSpPr/>
          <p:nvPr/>
        </p:nvSpPr>
        <p:spPr>
          <a:xfrm>
            <a:off x="4282190" y="269823"/>
            <a:ext cx="3627620" cy="1633928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পাঠ্য বইয়ের সাথে সংযোগ পৃষ্ঠা-৯৪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47D119C-B4BE-421F-9726-DE5AACC110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475" y="2368446"/>
            <a:ext cx="7075358" cy="4219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98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: 14 Points 1">
            <a:extLst>
              <a:ext uri="{FF2B5EF4-FFF2-40B4-BE49-F238E27FC236}">
                <a16:creationId xmlns:a16="http://schemas.microsoft.com/office/drawing/2014/main" xmlns="" id="{DED54C39-A93D-4832-94D7-C628103894DF}"/>
              </a:ext>
            </a:extLst>
          </p:cNvPr>
          <p:cNvSpPr/>
          <p:nvPr/>
        </p:nvSpPr>
        <p:spPr>
          <a:xfrm>
            <a:off x="4384621" y="299804"/>
            <a:ext cx="4339653" cy="2038662"/>
          </a:xfrm>
          <a:prstGeom prst="irregularSeal2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 </a:t>
            </a:r>
            <a:endParaRPr lang="en-US" sz="3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lowchart: Stored Data 2">
            <a:extLst>
              <a:ext uri="{FF2B5EF4-FFF2-40B4-BE49-F238E27FC236}">
                <a16:creationId xmlns:a16="http://schemas.microsoft.com/office/drawing/2014/main" xmlns="" id="{3A4DB876-DB7C-4A25-9EC3-4361895B9302}"/>
              </a:ext>
            </a:extLst>
          </p:cNvPr>
          <p:cNvSpPr/>
          <p:nvPr/>
        </p:nvSpPr>
        <p:spPr>
          <a:xfrm>
            <a:off x="2803160" y="3327817"/>
            <a:ext cx="7180289" cy="2563318"/>
          </a:xfrm>
          <a:prstGeom prst="flowChartOnlineStorage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জাতিসংঘের সংস্থাগুলোর নাম লেখ।</a:t>
            </a:r>
            <a:endParaRPr lang="en-US" sz="3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4350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edefined Process 1">
            <a:extLst>
              <a:ext uri="{FF2B5EF4-FFF2-40B4-BE49-F238E27FC236}">
                <a16:creationId xmlns:a16="http://schemas.microsoft.com/office/drawing/2014/main" xmlns="" id="{5548FDE9-93C9-4EEA-9433-54D98F00914F}"/>
              </a:ext>
            </a:extLst>
          </p:cNvPr>
          <p:cNvSpPr/>
          <p:nvPr/>
        </p:nvSpPr>
        <p:spPr>
          <a:xfrm>
            <a:off x="2758190" y="1424066"/>
            <a:ext cx="6538210" cy="3252866"/>
          </a:xfrm>
          <a:prstGeom prst="flowChartPredefinedProcess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ইউনিসেফ,বিশ্বব্যাংক,ইউএনডিপি,খাদ্য ও কৃষি সংস্থা,বিশ্ব স্বাস্থ্য সংস্থা ও ইউনেস্কো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30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Sequential Access Storage 1">
            <a:extLst>
              <a:ext uri="{FF2B5EF4-FFF2-40B4-BE49-F238E27FC236}">
                <a16:creationId xmlns:a16="http://schemas.microsoft.com/office/drawing/2014/main" xmlns="" id="{F6A4027A-5656-48D4-A0CC-C7D790F74E2B}"/>
              </a:ext>
            </a:extLst>
          </p:cNvPr>
          <p:cNvSpPr/>
          <p:nvPr/>
        </p:nvSpPr>
        <p:spPr>
          <a:xfrm>
            <a:off x="4642338" y="449014"/>
            <a:ext cx="3165232" cy="1454045"/>
          </a:xfrm>
          <a:prstGeom prst="flowChartMagneticTape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</a:t>
            </a:r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rame 2">
            <a:extLst>
              <a:ext uri="{FF2B5EF4-FFF2-40B4-BE49-F238E27FC236}">
                <a16:creationId xmlns:a16="http://schemas.microsoft.com/office/drawing/2014/main" xmlns="" id="{A4FA9C94-332D-462C-B1FD-2C1024B797E4}"/>
              </a:ext>
            </a:extLst>
          </p:cNvPr>
          <p:cNvSpPr/>
          <p:nvPr/>
        </p:nvSpPr>
        <p:spPr>
          <a:xfrm>
            <a:off x="2878110" y="2713217"/>
            <a:ext cx="6865495" cy="3312827"/>
          </a:xfrm>
          <a:prstGeom prst="frame">
            <a:avLst/>
          </a:prstGeom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বিশ্ব স্বাস্থ্য দিবস উপলক্ষ্যে বিদ্যালয়ে কী করা যায় তা আলোচনা করে লেখ ।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43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xmlns="" id="{38D3534D-14C0-4AD1-A42B-84FA74215794}"/>
              </a:ext>
            </a:extLst>
          </p:cNvPr>
          <p:cNvSpPr/>
          <p:nvPr/>
        </p:nvSpPr>
        <p:spPr>
          <a:xfrm>
            <a:off x="4710332" y="492369"/>
            <a:ext cx="2771336" cy="1237957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xmlns="" id="{B9FA5346-705C-45C6-99E6-BE933F42320D}"/>
              </a:ext>
            </a:extLst>
          </p:cNvPr>
          <p:cNvSpPr/>
          <p:nvPr/>
        </p:nvSpPr>
        <p:spPr>
          <a:xfrm>
            <a:off x="529883" y="2602522"/>
            <a:ext cx="2264898" cy="1871003"/>
          </a:xfrm>
          <a:prstGeom prst="rightArrow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 নং-১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xmlns="" id="{075E7638-E0E3-41EE-BB0F-5462919B88F4}"/>
              </a:ext>
            </a:extLst>
          </p:cNvPr>
          <p:cNvSpPr/>
          <p:nvPr/>
        </p:nvSpPr>
        <p:spPr>
          <a:xfrm>
            <a:off x="3790666" y="2208627"/>
            <a:ext cx="5570807" cy="1350499"/>
          </a:xfrm>
          <a:prstGeom prst="flowChartProcess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ইউনিসেফ এর সদর দপ্তর.................।</a:t>
            </a:r>
            <a:endParaRPr lang="en-US" sz="3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xmlns="" id="{720FBA92-7B15-4CCE-A90D-056F368A8E08}"/>
              </a:ext>
            </a:extLst>
          </p:cNvPr>
          <p:cNvSpPr/>
          <p:nvPr/>
        </p:nvSpPr>
        <p:spPr>
          <a:xfrm>
            <a:off x="7249474" y="2321168"/>
            <a:ext cx="1561515" cy="562707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নিউইয়র্ক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1142D62-90F7-4F56-BE3C-FA3A5CEF3661}"/>
              </a:ext>
            </a:extLst>
          </p:cNvPr>
          <p:cNvSpPr/>
          <p:nvPr/>
        </p:nvSpPr>
        <p:spPr>
          <a:xfrm>
            <a:off x="3790665" y="4293642"/>
            <a:ext cx="5570806" cy="152254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বিশ্বব্যাংকের সদর দপ্তর..................।</a:t>
            </a:r>
            <a:endParaRPr lang="en-US" sz="3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320FECC7-ED1F-4BDE-BA7A-CA1CF874A874}"/>
              </a:ext>
            </a:extLst>
          </p:cNvPr>
          <p:cNvSpPr/>
          <p:nvPr/>
        </p:nvSpPr>
        <p:spPr>
          <a:xfrm>
            <a:off x="7142892" y="4473525"/>
            <a:ext cx="1729634" cy="58138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ওয়াশিংটন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47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extLst>
              <a:ext uri="{FF2B5EF4-FFF2-40B4-BE49-F238E27FC236}">
                <a16:creationId xmlns:a16="http://schemas.microsoft.com/office/drawing/2014/main" xmlns="" id="{616BC868-1031-4503-91C6-5612A4959355}"/>
              </a:ext>
            </a:extLst>
          </p:cNvPr>
          <p:cNvSpPr/>
          <p:nvPr/>
        </p:nvSpPr>
        <p:spPr>
          <a:xfrm>
            <a:off x="1111348" y="1997612"/>
            <a:ext cx="2588455" cy="2433711"/>
          </a:xfrm>
          <a:prstGeom prst="rightArrow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 নং-২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xmlns="" id="{EC336F19-42FA-4C23-8A00-B976961425AC}"/>
              </a:ext>
            </a:extLst>
          </p:cNvPr>
          <p:cNvSpPr/>
          <p:nvPr/>
        </p:nvSpPr>
        <p:spPr>
          <a:xfrm>
            <a:off x="4839286" y="1871004"/>
            <a:ext cx="6133514" cy="2433711"/>
          </a:xfrm>
          <a:prstGeom prst="flowChartProcess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ইউএনডিপি সংস্থার কাজ কী?</a:t>
            </a:r>
            <a:endParaRPr lang="en-US" sz="3200" dirty="0">
              <a:solidFill>
                <a:srgbClr val="F612CB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8552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69DE6845-9047-4F4B-BDA3-85B30E04FF2C}"/>
              </a:ext>
            </a:extLst>
          </p:cNvPr>
          <p:cNvSpPr/>
          <p:nvPr/>
        </p:nvSpPr>
        <p:spPr>
          <a:xfrm>
            <a:off x="2618282" y="1543987"/>
            <a:ext cx="6955436" cy="29080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 মূল কাজ বিভিন্ন দেশের উন্নয়নে কাজ করা এবং জাতিসংঘের কাজগুলোর সমন্বয় সাধন।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2027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xmlns="" id="{3DC5945D-1299-43A9-8BD6-076A1E06C733}"/>
              </a:ext>
            </a:extLst>
          </p:cNvPr>
          <p:cNvSpPr/>
          <p:nvPr/>
        </p:nvSpPr>
        <p:spPr>
          <a:xfrm>
            <a:off x="661182" y="1965957"/>
            <a:ext cx="2785404" cy="2419643"/>
          </a:xfrm>
          <a:prstGeom prst="rightArrow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 নং-৩</a:t>
            </a:r>
            <a:endParaRPr lang="en-US" sz="36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2AE0FE1E-1DD1-49BE-8DAD-65AC64C4DC43}"/>
              </a:ext>
            </a:extLst>
          </p:cNvPr>
          <p:cNvSpPr/>
          <p:nvPr/>
        </p:nvSpPr>
        <p:spPr>
          <a:xfrm>
            <a:off x="4362138" y="2128603"/>
            <a:ext cx="5936105" cy="24196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ইউনিসেফের কাজ উল্লেখ কর।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46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xmlns="" id="{2BC8C03C-9B82-4419-8DCA-48056A3B9F06}"/>
              </a:ext>
            </a:extLst>
          </p:cNvPr>
          <p:cNvSpPr/>
          <p:nvPr/>
        </p:nvSpPr>
        <p:spPr>
          <a:xfrm>
            <a:off x="314793" y="2199807"/>
            <a:ext cx="5781207" cy="4699416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সজিব</a:t>
            </a:r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শিকদার</a:t>
            </a:r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IN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bn-IN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কুষ্টিয়া</a:t>
            </a:r>
            <a:r>
              <a:rPr lang="bn-IN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 প্রাথমিক </a:t>
            </a:r>
            <a:r>
              <a:rPr lang="bn-IN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শিবালয়</a:t>
            </a:r>
            <a:r>
              <a:rPr lang="bn-IN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মানিকগঞ্জ</a:t>
            </a:r>
            <a:r>
              <a:rPr lang="bn-IN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xmlns="" id="{85682845-CDA8-40C1-B91A-C08C4BC505FC}"/>
              </a:ext>
            </a:extLst>
          </p:cNvPr>
          <p:cNvSpPr/>
          <p:nvPr/>
        </p:nvSpPr>
        <p:spPr>
          <a:xfrm>
            <a:off x="5141627" y="194872"/>
            <a:ext cx="2713220" cy="1319135"/>
          </a:xfrm>
          <a:prstGeom prst="cloudCallou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: Beveled 3">
            <a:extLst>
              <a:ext uri="{FF2B5EF4-FFF2-40B4-BE49-F238E27FC236}">
                <a16:creationId xmlns:a16="http://schemas.microsoft.com/office/drawing/2014/main" xmlns="" id="{77B61E33-0F48-4CB9-8439-8EF45189BA44}"/>
              </a:ext>
            </a:extLst>
          </p:cNvPr>
          <p:cNvSpPr/>
          <p:nvPr/>
        </p:nvSpPr>
        <p:spPr>
          <a:xfrm>
            <a:off x="6498237" y="2563317"/>
            <a:ext cx="5606320" cy="3717561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শ্রেণিঃ৫ম</a:t>
            </a:r>
          </a:p>
          <a:p>
            <a:pPr algn="ctr"/>
            <a:r>
              <a:rPr lang="en-US" sz="3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বাংলাদেশ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বিশ্ব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endParaRPr lang="en-US" sz="32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১২</a:t>
            </a:r>
          </a:p>
          <a:p>
            <a:pPr algn="ctr"/>
            <a:r>
              <a:rPr lang="en-US" sz="3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পাঠঃজাতিসংঘের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উন্নয়নমূলক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সংস্থা</a:t>
            </a:r>
            <a:endParaRPr lang="en-US" sz="32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সময়ঃ৪০ </a:t>
            </a:r>
            <a:r>
              <a:rPr lang="en-US" sz="3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32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787" y="194872"/>
            <a:ext cx="1933148" cy="257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1411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6A282D2D-6512-4924-85F6-199633532C93}"/>
              </a:ext>
            </a:extLst>
          </p:cNvPr>
          <p:cNvSpPr/>
          <p:nvPr/>
        </p:nvSpPr>
        <p:spPr>
          <a:xfrm>
            <a:off x="2413416" y="1903751"/>
            <a:ext cx="7480092" cy="290809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ইউনিসেফ শিশুদের প্রাথমিক শিক্ষা ,গ্রামে বিশুদ্ধ পানি সরবরাহ,স্বাস্থ্যস্মমত পায়খানা তৈরি,মা ও শিশুর স্বাস্থ্য রক্ষা,শিশুদের বিভিন্ন প্রতিষেধক টিকা দান ইত্যাদি কাজ করে।</a:t>
            </a:r>
            <a:endParaRPr lang="en-US" sz="3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61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r: 7 Points 1">
            <a:extLst>
              <a:ext uri="{FF2B5EF4-FFF2-40B4-BE49-F238E27FC236}">
                <a16:creationId xmlns:a16="http://schemas.microsoft.com/office/drawing/2014/main" xmlns="" id="{2B332C09-CC8C-4266-A131-3FE8C682711A}"/>
              </a:ext>
            </a:extLst>
          </p:cNvPr>
          <p:cNvSpPr/>
          <p:nvPr/>
        </p:nvSpPr>
        <p:spPr>
          <a:xfrm>
            <a:off x="4495800" y="398738"/>
            <a:ext cx="3200400" cy="1645920"/>
          </a:xfrm>
          <a:prstGeom prst="star7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AE1BDD99-BF96-4639-B4CF-FE4F401EAA12}"/>
              </a:ext>
            </a:extLst>
          </p:cNvPr>
          <p:cNvSpPr/>
          <p:nvPr/>
        </p:nvSpPr>
        <p:spPr>
          <a:xfrm>
            <a:off x="2023672" y="2878111"/>
            <a:ext cx="8634335" cy="275819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১।জাতিসংঘের সংস্থাগুলোর নাম ও কাজ উল্লেখ কর।</a:t>
            </a:r>
          </a:p>
          <a:p>
            <a:pPr algn="ctr"/>
            <a:r>
              <a:rPr lang="bn-IN" sz="36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২।শিশুদের স্বাস্থ্য ও শিক্ষার উন্নয়নে ইউনিসেফের কাজ উল্লেখ কর।</a:t>
            </a:r>
            <a:endParaRPr lang="en-US" sz="3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58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bbon: Tilted Down 1">
            <a:extLst>
              <a:ext uri="{FF2B5EF4-FFF2-40B4-BE49-F238E27FC236}">
                <a16:creationId xmlns:a16="http://schemas.microsoft.com/office/drawing/2014/main" xmlns="" id="{B5BE0153-5343-4D81-9E34-8BB9C4BD92F7}"/>
              </a:ext>
            </a:extLst>
          </p:cNvPr>
          <p:cNvSpPr/>
          <p:nvPr/>
        </p:nvSpPr>
        <p:spPr>
          <a:xfrm>
            <a:off x="1868773" y="2143595"/>
            <a:ext cx="8454453" cy="4009868"/>
          </a:xfrm>
          <a:prstGeom prst="ribbon">
            <a:avLst/>
          </a:prstGeom>
          <a:solidFill>
            <a:schemeClr val="accent1">
              <a:lumMod val="75000"/>
            </a:schemeClr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সংস্থাগুলো বাংলাদেশে কী কী কাজ করছে তা লিখে নিয়ে আসবে।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peech Bubble: Oval 2">
            <a:extLst>
              <a:ext uri="{FF2B5EF4-FFF2-40B4-BE49-F238E27FC236}">
                <a16:creationId xmlns:a16="http://schemas.microsoft.com/office/drawing/2014/main" xmlns="" id="{954FF41E-2765-4DC1-A1E8-604F269B326A}"/>
              </a:ext>
            </a:extLst>
          </p:cNvPr>
          <p:cNvSpPr/>
          <p:nvPr/>
        </p:nvSpPr>
        <p:spPr>
          <a:xfrm>
            <a:off x="4604479" y="329784"/>
            <a:ext cx="2983042" cy="1214202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32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4934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>
            <a:extLst>
              <a:ext uri="{FF2B5EF4-FFF2-40B4-BE49-F238E27FC236}">
                <a16:creationId xmlns:a16="http://schemas.microsoft.com/office/drawing/2014/main" xmlns="" id="{B55A1434-CD81-4157-9B50-88B0A305EDFB}"/>
              </a:ext>
            </a:extLst>
          </p:cNvPr>
          <p:cNvSpPr/>
          <p:nvPr/>
        </p:nvSpPr>
        <p:spPr>
          <a:xfrm>
            <a:off x="4312170" y="224852"/>
            <a:ext cx="3567659" cy="1573969"/>
          </a:xfrm>
          <a:prstGeom prst="cloud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</a:t>
            </a:r>
            <a:endParaRPr lang="en-US" sz="3200" dirty="0">
              <a:solidFill>
                <a:srgbClr val="F612CB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2095E97-D5E5-488A-AE05-F8BC8CE0C7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327" y="2143594"/>
            <a:ext cx="8619344" cy="4227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528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Oval 1">
            <a:extLst>
              <a:ext uri="{FF2B5EF4-FFF2-40B4-BE49-F238E27FC236}">
                <a16:creationId xmlns:a16="http://schemas.microsoft.com/office/drawing/2014/main" xmlns="" id="{42886F5A-45DA-4849-85FD-5F45A6F76F49}"/>
              </a:ext>
            </a:extLst>
          </p:cNvPr>
          <p:cNvSpPr/>
          <p:nvPr/>
        </p:nvSpPr>
        <p:spPr>
          <a:xfrm>
            <a:off x="4958861" y="498135"/>
            <a:ext cx="3137095" cy="1280160"/>
          </a:xfrm>
          <a:prstGeom prst="wedgeEllipseCallou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lowchart: Predefined Process 2">
            <a:extLst>
              <a:ext uri="{FF2B5EF4-FFF2-40B4-BE49-F238E27FC236}">
                <a16:creationId xmlns:a16="http://schemas.microsoft.com/office/drawing/2014/main" xmlns="" id="{0E97AC77-7D05-444C-80CE-FB339AAF3068}"/>
              </a:ext>
            </a:extLst>
          </p:cNvPr>
          <p:cNvSpPr/>
          <p:nvPr/>
        </p:nvSpPr>
        <p:spPr>
          <a:xfrm>
            <a:off x="2576463" y="2489982"/>
            <a:ext cx="7512148" cy="3601329"/>
          </a:xfrm>
          <a:prstGeom prst="flowChartPredefinedProcess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১৬.৩.৪.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জাতিসংঘের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কয়েকটি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উন্নয়নমূলক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সংস্থার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/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১৬.৩.</a:t>
            </a:r>
            <a:r>
              <a:rPr lang="as-IN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শিশুদের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স্বাস্থ্য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উন্নয়নে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ইউনিসেফের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উল্লেখ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9220519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xmlns="" id="{625B4694-444B-4F97-9C3D-D0CE93769AF5}"/>
              </a:ext>
            </a:extLst>
          </p:cNvPr>
          <p:cNvSpPr/>
          <p:nvPr/>
        </p:nvSpPr>
        <p:spPr>
          <a:xfrm>
            <a:off x="4548553" y="239152"/>
            <a:ext cx="3094893" cy="1237956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এসো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32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দেখি</a:t>
            </a:r>
            <a:endParaRPr lang="en-US" sz="3200" dirty="0">
              <a:solidFill>
                <a:srgbClr val="F612CB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7D736FC-FD7B-4077-AB17-3BD53AB18C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1" y="1900237"/>
            <a:ext cx="2619375" cy="17430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F685DEB-6C32-4740-A4BC-8D9E4577CB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3829" y="1900237"/>
            <a:ext cx="2857500" cy="1600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B59CD86-CC4F-415D-957B-54B4E346E4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78" y="4683222"/>
            <a:ext cx="2752725" cy="16573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4CAA922-C4C4-4016-97AC-29AA8B8A94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646" y="4683222"/>
            <a:ext cx="2971800" cy="15430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EE7395C2-B176-4F93-88C8-75B033AE5C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16" y="1900237"/>
            <a:ext cx="2828925" cy="16192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BAC2C964-EAA2-4740-826C-5326C53D1E7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2922" y="4578447"/>
            <a:ext cx="247650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8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bbon: Tilted Down 1">
            <a:extLst>
              <a:ext uri="{FF2B5EF4-FFF2-40B4-BE49-F238E27FC236}">
                <a16:creationId xmlns:a16="http://schemas.microsoft.com/office/drawing/2014/main" xmlns="" id="{82E6071A-ED49-42FA-91D7-C08FAC09F119}"/>
              </a:ext>
            </a:extLst>
          </p:cNvPr>
          <p:cNvSpPr/>
          <p:nvPr/>
        </p:nvSpPr>
        <p:spPr>
          <a:xfrm>
            <a:off x="2548329" y="3028013"/>
            <a:ext cx="7075356" cy="2908554"/>
          </a:xfrm>
          <a:prstGeom prst="ribbon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জাতিসংঘের উন্নয়নমূলক সংস্থা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peech Bubble: Oval 2">
            <a:extLst>
              <a:ext uri="{FF2B5EF4-FFF2-40B4-BE49-F238E27FC236}">
                <a16:creationId xmlns:a16="http://schemas.microsoft.com/office/drawing/2014/main" xmlns="" id="{02777029-B702-4025-9BDE-6331EA65DC48}"/>
              </a:ext>
            </a:extLst>
          </p:cNvPr>
          <p:cNvSpPr/>
          <p:nvPr/>
        </p:nvSpPr>
        <p:spPr>
          <a:xfrm>
            <a:off x="4630115" y="393204"/>
            <a:ext cx="3418450" cy="1617785"/>
          </a:xfrm>
          <a:prstGeom prst="wedgeEllipseCallou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rgbClr val="F612CB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  <a:endParaRPr lang="en-US" sz="3600" dirty="0">
              <a:solidFill>
                <a:srgbClr val="F612CB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5010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9E89545-FE49-4BB3-BD73-9EEA643A70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55" y="509664"/>
            <a:ext cx="3328205" cy="2398427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1FAC258B-B053-4CDE-834E-994F29A48626}"/>
              </a:ext>
            </a:extLst>
          </p:cNvPr>
          <p:cNvSpPr/>
          <p:nvPr/>
        </p:nvSpPr>
        <p:spPr>
          <a:xfrm>
            <a:off x="4661941" y="509664"/>
            <a:ext cx="7155304" cy="511164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পুরো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জাতিসং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ন্তর্জাতিক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শিশু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তহবিল।যুক্তরাষ্ট্রের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নিউইয়র্ক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হরে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সদর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দপ্তর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অবস্থিত।ইউনিসেফ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শিশুদের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গ্রামে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বিশুদ্ধ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পানি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সরবরাহ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স্বাস্থ্যসম্মত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পায়খানা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তৈরি,মা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ও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শিশুর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স্বাস্থ্য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রক্ষা,শিশুদের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প্রতিষে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টিকা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দান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6546528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B2F04D9-1847-4DD8-AD00-DE70969FE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45" y="773632"/>
            <a:ext cx="2619375" cy="1743075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03780FC6-5ABD-4947-90A4-2E123A479BFF}"/>
              </a:ext>
            </a:extLst>
          </p:cNvPr>
          <p:cNvSpPr/>
          <p:nvPr/>
        </p:nvSpPr>
        <p:spPr>
          <a:xfrm>
            <a:off x="5014209" y="773632"/>
            <a:ext cx="5771213" cy="478608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 সদর দপ্তর যুক্ত্ররাষ্ট্রের ওয়াশিংটনে।বিশ্বব্যাংক বিশ্বের বিভিন্ন দেশের উন্নয়নে গৃহীত বিভিন্ন প্রকল্পে সাহায্য দিয়ে থাকে।</a:t>
            </a:r>
            <a:endParaRPr lang="en-US" sz="36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19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9A2DD128-0379-432B-B792-2F535981B2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23" y="631462"/>
            <a:ext cx="2857500" cy="160020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648787F2-D3F3-4DE0-9D67-AB8A8D1E6503}"/>
              </a:ext>
            </a:extLst>
          </p:cNvPr>
          <p:cNvSpPr/>
          <p:nvPr/>
        </p:nvSpPr>
        <p:spPr>
          <a:xfrm>
            <a:off x="4437090" y="839450"/>
            <a:ext cx="6715592" cy="484931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 মূল কাজ বিভিন্ন দেশের উন্নয়নে কাজ করা এবং জাতিসংঘের কাজগুলোর সমন্বয় সাধন ।বাংলাদেশে পরিবেশ উন্নয়ন,দুর্যোগ ব্যবস্থাপনা,দারিদ্র বিমোচন ইত্যাদি ক্ষেত্রে এই প্রতিষ্ঠানটি কাজ করছে।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967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157B116-5854-44A9-8EE8-D8F50026C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38" y="667062"/>
            <a:ext cx="2476500" cy="1647825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036290F1-E74E-400E-8237-4E7BCB0F1D14}"/>
              </a:ext>
            </a:extLst>
          </p:cNvPr>
          <p:cNvSpPr/>
          <p:nvPr/>
        </p:nvSpPr>
        <p:spPr>
          <a:xfrm>
            <a:off x="4107305" y="854439"/>
            <a:ext cx="7674963" cy="5343447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F612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এটি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সাংস্কৃতিক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সংস্থা।সদর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দপ্তর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ফ্রান্সের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প্যারিসে।ইউনেস্কোর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উদ্যোগে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একুশে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ফেব্রুয়ারী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ভাষা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হিদ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দিবস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আন্তর্জাতিক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ৃভাষা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র্যাদা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পেয়েছে।এ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ড়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পাহাড়পুরসহ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অন্যান্য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প্রত্নতাত্ত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 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র্শন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সুন্দরবন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রক্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্কো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সহযোগিতা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করছে</a:t>
            </a:r>
            <a:r>
              <a:rPr lang="en-US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76880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518</Words>
  <Application>Microsoft Office PowerPoint</Application>
  <PresentationFormat>Widescreen</PresentationFormat>
  <Paragraphs>49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DPE</dc:creator>
  <cp:lastModifiedBy>user</cp:lastModifiedBy>
  <cp:revision>34</cp:revision>
  <dcterms:created xsi:type="dcterms:W3CDTF">2019-07-26T14:12:05Z</dcterms:created>
  <dcterms:modified xsi:type="dcterms:W3CDTF">2019-08-04T09:49:08Z</dcterms:modified>
</cp:coreProperties>
</file>