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4" r:id="rId2"/>
    <p:sldId id="305" r:id="rId3"/>
    <p:sldId id="323" r:id="rId4"/>
    <p:sldId id="306" r:id="rId5"/>
    <p:sldId id="307" r:id="rId6"/>
    <p:sldId id="324" r:id="rId7"/>
    <p:sldId id="329" r:id="rId8"/>
    <p:sldId id="309" r:id="rId9"/>
    <p:sldId id="317" r:id="rId10"/>
    <p:sldId id="327" r:id="rId11"/>
    <p:sldId id="299" r:id="rId12"/>
    <p:sldId id="318" r:id="rId13"/>
    <p:sldId id="310" r:id="rId14"/>
    <p:sldId id="311" r:id="rId15"/>
    <p:sldId id="312" r:id="rId16"/>
    <p:sldId id="313" r:id="rId17"/>
    <p:sldId id="314" r:id="rId18"/>
    <p:sldId id="32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119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s-IN" smtClean="0"/>
              <a:t>মিলেনিয়াম প্রকাশনি, ঢাকা।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6280B-3B81-4CF3-AE37-FE08B9112C55}" type="datetime1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Nazrul Islam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F8449-07C7-4287-B0A7-16541A959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18872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s-IN" smtClean="0"/>
              <a:t>মিলেনিয়াম প্রকাশনি, ঢাকা।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A7450-AF50-44D8-8BA3-D32FAF600140}" type="datetime1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Nazrul Islam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 smtClean="0"/>
              <a:t>Islam</a:t>
            </a:r>
            <a:fld id="{9453E11C-1612-4F46-95A5-2A80F37DC1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150658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5E18-7594-4D58-8CE6-F2705E16606B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3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7D91-3AB6-4989-AE0E-4B29AA47523B}" type="datetime1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2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B492-9E20-4AE3-836D-A5327DF54AD9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08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D060-3C22-4618-A9D7-18416B585386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54CB-4D30-4FB7-BCF3-C1A058A252A0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1163-D459-4936-BA0C-973A00A8FF0A}" type="datetime1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02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1D49-E05F-4B56-802D-A7BD041A86FF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1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9DC4-E15B-45A7-A65E-F6605EC33DAC}" type="datetime1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5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8ED0-52A2-4228-A167-C68CD07D73F7}" type="datetime1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2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CEF7-AC9B-4CFA-8F6D-29E125619D44}" type="datetime1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2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22B5-359D-4F4A-BEAE-7D8CE0A2C47C}" type="datetime1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0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1BEA-5190-41A9-84A7-131C16B2446B}" type="datetime1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DB23-56CC-4311-A007-BCC7FAEAF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3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35E81-44D7-4E09-8EEC-5190B6D79E8B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DB23-56CC-4311-A007-BCC7FAEAF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8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jp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A4S58_aDRw&amp;t=2s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A4S58_aDRw&amp;t=2s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49256" y="0"/>
            <a:ext cx="3451644" cy="7292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pPr algn="ctr"/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73"/>
          <a:stretch/>
        </p:blipFill>
        <p:spPr>
          <a:xfrm>
            <a:off x="0" y="1021602"/>
            <a:ext cx="12290493" cy="58363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2116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3225" y="0"/>
            <a:ext cx="3447758" cy="729214"/>
          </a:xfrm>
          <a:prstGeom prst="rect">
            <a:avLst/>
          </a:prstGeom>
          <a:noFill/>
        </p:spPr>
        <p:txBody>
          <a:bodyPr wrap="none" lIns="112563" tIns="56281" rIns="112563" bIns="56281">
            <a:spAutoFit/>
          </a:bodyPr>
          <a:lstStyle/>
          <a:p>
            <a:pPr algn="ctr"/>
            <a:r>
              <a:rPr lang="en-US" sz="40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বিশ্বগ্রাম</a:t>
            </a:r>
            <a:r>
              <a:rPr lang="en-US" sz="4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40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endParaRPr lang="en-US" sz="40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343152"/>
            <a:ext cx="12191999" cy="1837210"/>
          </a:xfrm>
          <a:prstGeom prst="rect">
            <a:avLst/>
          </a:prstGeom>
          <a:noFill/>
        </p:spPr>
        <p:txBody>
          <a:bodyPr wrap="square" lIns="112563" tIns="56281" rIns="112563" bIns="56281">
            <a:spAutoFit/>
          </a:bodyPr>
          <a:lstStyle/>
          <a:p>
            <a:pPr marL="422110" indent="-422110" algn="just">
              <a:buFont typeface="Arial" panose="020B0604020202020204" pitchFamily="34" charset="0"/>
              <a:buChar char="•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ইন্টারনেটের অবাধ ব্যবহারের ফলে অনৈতিক কাজ দিন দিন বৃদ্ধি পাচ্ছে।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22110" indent="-422110" algn="just">
              <a:buFont typeface="Arial" panose="020B0604020202020204" pitchFamily="34" charset="0"/>
              <a:buChar char="•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সহায়তায় হ্যাকিং এর মাধ্যমে গোপণীয় তথ্য চুরি হচ্ছে।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22110" indent="-422110" algn="just">
              <a:buFont typeface="Arial" panose="020B0604020202020204" pitchFamily="34" charset="0"/>
              <a:buChar char="•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বিশ্বগ্রামের কারণে তথ্যের গোপণীয়তা অনেক সময় নিয়ন্ত্রন করা সম্ভব হচ্ছে না।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22110" indent="-422110" algn="just">
              <a:buFont typeface="Arial" panose="020B0604020202020204" pitchFamily="34" charset="0"/>
              <a:buChar char="•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মাঝে মাঝে সাইবার আক্রমন সংঘটিত হচ্ছে।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1" y="762001"/>
            <a:ext cx="9067798" cy="1406323"/>
          </a:xfrm>
          <a:prstGeom prst="rect">
            <a:avLst/>
          </a:prstGeom>
          <a:noFill/>
        </p:spPr>
        <p:txBody>
          <a:bodyPr wrap="square" lIns="112563" tIns="56281" rIns="112563" bIns="56281" rtlCol="0">
            <a:spAutoFit/>
          </a:bodyPr>
          <a:lstStyle/>
          <a:p>
            <a:pPr algn="just"/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বিশ্বগ্রাম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মানুষই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Technology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90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8" t="4237" b="2966"/>
          <a:stretch/>
        </p:blipFill>
        <p:spPr>
          <a:xfrm>
            <a:off x="0" y="723900"/>
            <a:ext cx="3429000" cy="2247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7"/>
          <a:stretch/>
        </p:blipFill>
        <p:spPr>
          <a:xfrm>
            <a:off x="3728587" y="716765"/>
            <a:ext cx="4827581" cy="22339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756" y="723900"/>
            <a:ext cx="3336244" cy="22196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76650"/>
            <a:ext cx="3429001" cy="24834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278" y="3676650"/>
            <a:ext cx="4642890" cy="24834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" name="Group 1"/>
          <p:cNvGrpSpPr/>
          <p:nvPr/>
        </p:nvGrpSpPr>
        <p:grpSpPr>
          <a:xfrm>
            <a:off x="8855756" y="3676650"/>
            <a:ext cx="3336244" cy="2483469"/>
            <a:chOff x="8855756" y="3619500"/>
            <a:chExt cx="3336244" cy="2483469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34651" y="3619500"/>
              <a:ext cx="1657349" cy="248346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5756" y="3619500"/>
              <a:ext cx="1678895" cy="248346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" name="Rectangle 17"/>
          <p:cNvSpPr/>
          <p:nvPr/>
        </p:nvSpPr>
        <p:spPr>
          <a:xfrm>
            <a:off x="3429000" y="29654"/>
            <a:ext cx="4837963" cy="544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pPr algn="ctr"/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বিশ্বগ্রাম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ক্ষেত্রসমূহ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8314" y="3082728"/>
            <a:ext cx="1581095" cy="482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51829" y="3072162"/>
            <a:ext cx="1581095" cy="482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কর্মসংস্থান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550342" y="3082728"/>
            <a:ext cx="1581095" cy="482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 শিক্ষা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8314" y="6335139"/>
            <a:ext cx="1581095" cy="482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57433" y="6282357"/>
            <a:ext cx="1581095" cy="482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 গবেষনা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06552" y="6288930"/>
            <a:ext cx="1581095" cy="482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 অফিস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24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20" grpId="0" animBg="1"/>
      <p:bldP spid="21" grpId="0" animBg="1"/>
      <p:bldP spid="22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62450" cy="21017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65" b="1"/>
          <a:stretch/>
        </p:blipFill>
        <p:spPr>
          <a:xfrm>
            <a:off x="4782631" y="0"/>
            <a:ext cx="3770819" cy="21716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09" b="16364"/>
          <a:stretch/>
        </p:blipFill>
        <p:spPr>
          <a:xfrm>
            <a:off x="9182100" y="0"/>
            <a:ext cx="3009900" cy="21716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" b="16486"/>
          <a:stretch/>
        </p:blipFill>
        <p:spPr>
          <a:xfrm>
            <a:off x="38100" y="2951613"/>
            <a:ext cx="5456282" cy="2447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7" name="Group 16"/>
          <p:cNvGrpSpPr/>
          <p:nvPr/>
        </p:nvGrpSpPr>
        <p:grpSpPr>
          <a:xfrm>
            <a:off x="6248401" y="2951612"/>
            <a:ext cx="5943599" cy="2447926"/>
            <a:chOff x="6248401" y="3434943"/>
            <a:chExt cx="6161811" cy="24479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8401" y="3434945"/>
              <a:ext cx="3180096" cy="244792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8497" y="3434943"/>
              <a:ext cx="2981715" cy="244792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" name="Rectangle 17"/>
          <p:cNvSpPr/>
          <p:nvPr/>
        </p:nvSpPr>
        <p:spPr>
          <a:xfrm>
            <a:off x="2897227" y="6037941"/>
            <a:ext cx="7541626" cy="60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কাজঃ আর কি কি উপাদান হতে পারে লিখ?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85146" y="2239482"/>
            <a:ext cx="1806248" cy="482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৭.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বাণিজ্য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1649" y="2300645"/>
            <a:ext cx="1806248" cy="482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বাসস্থান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783926" y="2313708"/>
            <a:ext cx="1806248" cy="482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৯.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1993" y="5529375"/>
            <a:ext cx="2664977" cy="482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১০.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42312" y="5542161"/>
            <a:ext cx="2520591" cy="482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১১.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4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" grpId="0" animBg="1"/>
      <p:bldP spid="11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2236206" y="192125"/>
            <a:ext cx="7618016" cy="667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pPr algn="ctr"/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বিশ্বগ্রাম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ক্ষেত্রসমূহ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7884" y="1158270"/>
            <a:ext cx="4164515" cy="667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07884" y="2077971"/>
            <a:ext cx="4164515" cy="667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7884" y="3025381"/>
            <a:ext cx="4164515" cy="667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07884" y="3993363"/>
            <a:ext cx="4164515" cy="667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7884" y="4919990"/>
            <a:ext cx="4164515" cy="667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৫.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গবেষণা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07884" y="5867401"/>
            <a:ext cx="4164515" cy="667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অফিস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92856" y="1158270"/>
            <a:ext cx="5891265" cy="667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৭.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বাসস্থান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892856" y="2077971"/>
            <a:ext cx="5891265" cy="667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৮.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ব্যাবসা-বাণিজ্য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92856" y="3025381"/>
            <a:ext cx="5891265" cy="667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৯.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892856" y="3993362"/>
            <a:ext cx="5891265" cy="667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১০.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বিনোদন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মাজি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যোগোযোগ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892856" y="5100311"/>
            <a:ext cx="5891265" cy="667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১১.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24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0260" y="10031"/>
            <a:ext cx="429148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মূল্যায়ন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7883" y="666753"/>
            <a:ext cx="1178253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u="sng" dirty="0" err="1"/>
              <a:t>বহুনির্বাচনী</a:t>
            </a:r>
            <a:r>
              <a:rPr lang="en-US" sz="2400" u="sng" dirty="0"/>
              <a:t> </a:t>
            </a:r>
            <a:r>
              <a:rPr lang="en-US" sz="2400" u="sng" dirty="0" err="1"/>
              <a:t>প্রশ্ন</a:t>
            </a:r>
            <a:r>
              <a:rPr lang="en-US" sz="2400" u="sng" dirty="0"/>
              <a:t> (MCQ)</a:t>
            </a:r>
          </a:p>
        </p:txBody>
      </p:sp>
      <p:sp>
        <p:nvSpPr>
          <p:cNvPr id="6" name="Rectangle 5"/>
          <p:cNvSpPr/>
          <p:nvPr/>
        </p:nvSpPr>
        <p:spPr>
          <a:xfrm>
            <a:off x="204736" y="1200365"/>
            <a:ext cx="1178253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১। </a:t>
            </a:r>
            <a:r>
              <a:rPr lang="en-US" sz="2400" dirty="0" err="1"/>
              <a:t>বিশ্বগ্রাম</a:t>
            </a:r>
            <a:r>
              <a:rPr lang="en-US" sz="2400" dirty="0"/>
              <a:t> </a:t>
            </a:r>
            <a:r>
              <a:rPr lang="en-US" sz="2400" dirty="0" err="1"/>
              <a:t>ধারণার</a:t>
            </a:r>
            <a:r>
              <a:rPr lang="en-US" sz="2400" dirty="0"/>
              <a:t> </a:t>
            </a:r>
            <a:r>
              <a:rPr lang="en-US" sz="2400" dirty="0" err="1"/>
              <a:t>প্রবক্তা</a:t>
            </a:r>
            <a:r>
              <a:rPr lang="en-US" sz="2400" dirty="0"/>
              <a:t> </a:t>
            </a:r>
            <a:r>
              <a:rPr lang="en-US" sz="2400" dirty="0" err="1"/>
              <a:t>কে</a:t>
            </a:r>
            <a:r>
              <a:rPr lang="en-US" sz="2400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814176" y="1662029"/>
            <a:ext cx="275259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(ক) </a:t>
            </a:r>
            <a:r>
              <a:rPr lang="en-US" sz="2400" dirty="0" err="1"/>
              <a:t>মার্ক</a:t>
            </a:r>
            <a:r>
              <a:rPr lang="en-US" sz="2400" dirty="0"/>
              <a:t> </a:t>
            </a:r>
            <a:r>
              <a:rPr lang="en-US" sz="2400" dirty="0" err="1"/>
              <a:t>জুকারবাগ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658234" y="1662029"/>
            <a:ext cx="311299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(খ) ই </a:t>
            </a:r>
            <a:r>
              <a:rPr lang="en-US" sz="2400" dirty="0" err="1"/>
              <a:t>এফ</a:t>
            </a:r>
            <a:r>
              <a:rPr lang="en-US" sz="2400" dirty="0"/>
              <a:t> </a:t>
            </a:r>
            <a:r>
              <a:rPr lang="en-US" sz="2400" dirty="0" err="1"/>
              <a:t>কড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638801" y="1619948"/>
            <a:ext cx="313954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(গ) </a:t>
            </a:r>
            <a:r>
              <a:rPr lang="en-US" sz="2400" dirty="0" err="1"/>
              <a:t>টীম</a:t>
            </a:r>
            <a:r>
              <a:rPr lang="en-US" sz="2400" dirty="0"/>
              <a:t> </a:t>
            </a:r>
            <a:r>
              <a:rPr lang="en-US" sz="2400" dirty="0" err="1"/>
              <a:t>বার্ণারস</a:t>
            </a:r>
            <a:r>
              <a:rPr lang="en-US" sz="2400" dirty="0"/>
              <a:t> </a:t>
            </a:r>
            <a:r>
              <a:rPr lang="en-US" sz="2400" dirty="0" err="1"/>
              <a:t>লী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8991600" y="1632767"/>
            <a:ext cx="325958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(ঘ) </a:t>
            </a:r>
            <a:r>
              <a:rPr lang="en-US" sz="2400" dirty="0" err="1"/>
              <a:t>মার্শাল</a:t>
            </a:r>
            <a:r>
              <a:rPr lang="en-US" sz="2400" dirty="0"/>
              <a:t> </a:t>
            </a:r>
            <a:r>
              <a:rPr lang="en-US" sz="2400" dirty="0" err="1"/>
              <a:t>ম্যাকলুহান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204736" y="2123694"/>
            <a:ext cx="1178253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২। </a:t>
            </a:r>
            <a:r>
              <a:rPr lang="en-US" sz="2400" dirty="0" err="1"/>
              <a:t>বিশ্বগ্রামের</a:t>
            </a:r>
            <a:r>
              <a:rPr lang="en-US" sz="2400" dirty="0"/>
              <a:t> </a:t>
            </a:r>
            <a:r>
              <a:rPr lang="en-US" sz="2400" dirty="0" err="1"/>
              <a:t>মেরুদণ্ড</a:t>
            </a:r>
            <a:r>
              <a:rPr lang="en-US" sz="2400" dirty="0"/>
              <a:t> </a:t>
            </a:r>
            <a:r>
              <a:rPr lang="en-US" sz="2400" dirty="0" err="1"/>
              <a:t>কোনটি</a:t>
            </a:r>
            <a:r>
              <a:rPr lang="en-US" sz="2400" dirty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2604" y="2554026"/>
            <a:ext cx="58912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(ক) </a:t>
            </a:r>
            <a:r>
              <a:rPr lang="en-US" sz="2400" dirty="0" err="1"/>
              <a:t>ডেটা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6603870" y="2573057"/>
            <a:ext cx="36993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(খ) </a:t>
            </a:r>
            <a:r>
              <a:rPr lang="en-US" sz="2400" dirty="0" err="1"/>
              <a:t>হার্ডওয়্যার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712603" y="3047023"/>
            <a:ext cx="619598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(গ) </a:t>
            </a:r>
            <a:r>
              <a:rPr lang="en-US" sz="2400" dirty="0" err="1"/>
              <a:t>সফটওয়্যার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611947" y="3019314"/>
            <a:ext cx="53753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(ঘ) </a:t>
            </a:r>
            <a:r>
              <a:rPr lang="en-US" sz="2400" dirty="0" err="1"/>
              <a:t>নেটওয়ার্ক</a:t>
            </a:r>
            <a:r>
              <a:rPr lang="en-US" sz="2400" dirty="0"/>
              <a:t> </a:t>
            </a:r>
            <a:r>
              <a:rPr lang="en-US" sz="2400" dirty="0" err="1"/>
              <a:t>বা</a:t>
            </a:r>
            <a:r>
              <a:rPr lang="en-US" sz="2400" dirty="0"/>
              <a:t> </a:t>
            </a:r>
            <a:r>
              <a:rPr lang="en-US" sz="2400" dirty="0" err="1"/>
              <a:t>কানেকটিভিটি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204736" y="3505201"/>
            <a:ext cx="1178253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2400" dirty="0"/>
              <a:t>৩। </a:t>
            </a:r>
            <a:r>
              <a:rPr lang="en-US" sz="2400" dirty="0" err="1"/>
              <a:t>বিশ্বগ্র্রাম</a:t>
            </a:r>
            <a:r>
              <a:rPr lang="en-US" sz="2400" dirty="0"/>
              <a:t> </a:t>
            </a:r>
            <a:r>
              <a:rPr lang="en-US" sz="2400" dirty="0" err="1"/>
              <a:t>ধারণার</a:t>
            </a:r>
            <a:r>
              <a:rPr lang="en-US" sz="2400" dirty="0"/>
              <a:t> </a:t>
            </a:r>
            <a:r>
              <a:rPr lang="en-US" sz="2400" dirty="0" err="1"/>
              <a:t>সাথে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বিষয়টি</a:t>
            </a:r>
            <a:r>
              <a:rPr lang="en-US" sz="2400" dirty="0"/>
              <a:t>  </a:t>
            </a:r>
            <a:r>
              <a:rPr lang="en-US" sz="2400" dirty="0" err="1"/>
              <a:t>বিশেষভাবে</a:t>
            </a:r>
            <a:r>
              <a:rPr lang="en-US" sz="2400" dirty="0"/>
              <a:t> </a:t>
            </a:r>
            <a:r>
              <a:rPr lang="en-US" sz="2400" dirty="0" err="1"/>
              <a:t>সম্পৃক্ত</a:t>
            </a:r>
            <a:r>
              <a:rPr lang="en-US" sz="2400" dirty="0"/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14178" y="3962401"/>
            <a:ext cx="58912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(ক) </a:t>
            </a:r>
            <a:r>
              <a:rPr lang="en-US" sz="2400" dirty="0" err="1"/>
              <a:t>বিশ্বব্যাপী</a:t>
            </a:r>
            <a:r>
              <a:rPr lang="en-US" sz="2400" dirty="0"/>
              <a:t> </a:t>
            </a:r>
            <a:r>
              <a:rPr lang="en-US" sz="2400" dirty="0" err="1"/>
              <a:t>গ্রামকে</a:t>
            </a:r>
            <a:r>
              <a:rPr lang="en-US" sz="2400" dirty="0"/>
              <a:t> </a:t>
            </a:r>
            <a:r>
              <a:rPr lang="en-US" sz="2400" dirty="0" err="1"/>
              <a:t>নগরে</a:t>
            </a:r>
            <a:r>
              <a:rPr lang="en-US" sz="2400" dirty="0"/>
              <a:t> </a:t>
            </a:r>
            <a:r>
              <a:rPr lang="en-US" sz="2400" dirty="0" err="1"/>
              <a:t>পরিণত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6705442" y="3981433"/>
            <a:ext cx="538339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(খ) </a:t>
            </a:r>
            <a:r>
              <a:rPr lang="en-US" sz="2400" dirty="0" err="1"/>
              <a:t>গ্রামের</a:t>
            </a:r>
            <a:r>
              <a:rPr lang="en-US" sz="2400" dirty="0"/>
              <a:t> </a:t>
            </a:r>
            <a:r>
              <a:rPr lang="en-US" sz="2400" dirty="0" err="1"/>
              <a:t>সাথে</a:t>
            </a:r>
            <a:r>
              <a:rPr lang="en-US" sz="2400" dirty="0"/>
              <a:t> </a:t>
            </a:r>
            <a:r>
              <a:rPr lang="en-US" sz="2400" dirty="0" err="1"/>
              <a:t>শহরের</a:t>
            </a:r>
            <a:r>
              <a:rPr lang="en-US" sz="2400" dirty="0"/>
              <a:t> </a:t>
            </a:r>
            <a:r>
              <a:rPr lang="en-US" sz="2400" dirty="0" err="1"/>
              <a:t>সহজ</a:t>
            </a:r>
            <a:r>
              <a:rPr lang="en-US" sz="2400" dirty="0"/>
              <a:t> </a:t>
            </a:r>
            <a:r>
              <a:rPr lang="en-US" sz="2400" dirty="0" err="1"/>
              <a:t>যোগাযোগ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814176" y="4455399"/>
            <a:ext cx="619598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(গ) </a:t>
            </a:r>
            <a:r>
              <a:rPr lang="en-US" sz="2400" dirty="0" err="1"/>
              <a:t>শিক্ষার</a:t>
            </a:r>
            <a:r>
              <a:rPr lang="en-US" sz="2400" dirty="0"/>
              <a:t> </a:t>
            </a:r>
            <a:r>
              <a:rPr lang="en-US" sz="2400" dirty="0" err="1"/>
              <a:t>অবাধ</a:t>
            </a:r>
            <a:r>
              <a:rPr lang="en-US" sz="2400" dirty="0"/>
              <a:t> </a:t>
            </a:r>
            <a:r>
              <a:rPr lang="en-US" sz="2400" dirty="0" err="1"/>
              <a:t>সুযোগ</a:t>
            </a:r>
            <a:r>
              <a:rPr lang="en-US" sz="2400" dirty="0"/>
              <a:t> </a:t>
            </a:r>
            <a:r>
              <a:rPr lang="en-US" sz="2400" dirty="0" err="1"/>
              <a:t>সবিধা</a:t>
            </a:r>
            <a:r>
              <a:rPr lang="en-US" sz="2400" dirty="0"/>
              <a:t> </a:t>
            </a:r>
            <a:r>
              <a:rPr lang="en-US" sz="2400" dirty="0" err="1"/>
              <a:t>বিস্তার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6713521" y="4427690"/>
            <a:ext cx="53753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(ঘ) </a:t>
            </a:r>
            <a:r>
              <a:rPr lang="en-US" sz="2400" dirty="0" err="1"/>
              <a:t>ইন্টারনেট</a:t>
            </a:r>
            <a:r>
              <a:rPr lang="en-US" sz="2400" dirty="0"/>
              <a:t> </a:t>
            </a:r>
            <a:r>
              <a:rPr lang="en-US" sz="2400" dirty="0" err="1"/>
              <a:t>সুবিধার</a:t>
            </a:r>
            <a:r>
              <a:rPr lang="en-US" sz="2400" dirty="0"/>
              <a:t> </a:t>
            </a:r>
            <a:r>
              <a:rPr lang="en-US" sz="2400" dirty="0" err="1"/>
              <a:t>ব্যাপক</a:t>
            </a:r>
            <a:r>
              <a:rPr lang="en-US" sz="2400" dirty="0"/>
              <a:t> </a:t>
            </a:r>
            <a:r>
              <a:rPr lang="en-US" sz="2400" dirty="0" err="1"/>
              <a:t>প্রসার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204735" y="4876802"/>
            <a:ext cx="1178253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2400" dirty="0"/>
              <a:t>৪। </a:t>
            </a:r>
            <a:r>
              <a:rPr lang="en-US" sz="2400" dirty="0" err="1"/>
              <a:t>তথ্য</a:t>
            </a:r>
            <a:r>
              <a:rPr lang="en-US" sz="2400" dirty="0"/>
              <a:t> </a:t>
            </a:r>
            <a:r>
              <a:rPr lang="en-US" sz="2400" dirty="0" err="1"/>
              <a:t>যোগাযোগ</a:t>
            </a:r>
            <a:r>
              <a:rPr lang="en-US" sz="2400" dirty="0"/>
              <a:t> </a:t>
            </a:r>
            <a:r>
              <a:rPr lang="en-US" sz="2400" dirty="0" err="1"/>
              <a:t>প্রযুক্তি</a:t>
            </a:r>
            <a:r>
              <a:rPr lang="en-US" sz="2400" dirty="0"/>
              <a:t>=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14177" y="5368246"/>
            <a:ext cx="275259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(ক) </a:t>
            </a:r>
            <a:r>
              <a:rPr lang="en-US" sz="2400" dirty="0" err="1"/>
              <a:t>অপচয়</a:t>
            </a:r>
            <a:r>
              <a:rPr lang="en-US" sz="2400" dirty="0"/>
              <a:t> </a:t>
            </a:r>
            <a:r>
              <a:rPr lang="en-US" sz="2400" dirty="0" err="1"/>
              <a:t>কমায়</a:t>
            </a:r>
            <a:endParaRPr lang="en-US" sz="2400" dirty="0"/>
          </a:p>
          <a:p>
            <a:r>
              <a:rPr lang="en-US" sz="2400" dirty="0"/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76600" y="5411166"/>
            <a:ext cx="334457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(খ) </a:t>
            </a:r>
            <a:r>
              <a:rPr lang="en-US" sz="2400" dirty="0" err="1"/>
              <a:t>শারীরিক</a:t>
            </a:r>
            <a:r>
              <a:rPr lang="en-US" sz="2400" dirty="0"/>
              <a:t> </a:t>
            </a:r>
            <a:r>
              <a:rPr lang="en-US" sz="2400" dirty="0" err="1"/>
              <a:t>শ্রম</a:t>
            </a:r>
            <a:r>
              <a:rPr lang="en-US" sz="2400" dirty="0"/>
              <a:t> </a:t>
            </a:r>
            <a:r>
              <a:rPr lang="en-US" sz="2400" dirty="0" err="1"/>
              <a:t>বাড়ায়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6629400" y="5367340"/>
            <a:ext cx="30091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(গ)  </a:t>
            </a:r>
            <a:r>
              <a:rPr lang="en-US" sz="2400" dirty="0" err="1"/>
              <a:t>ব্যয়</a:t>
            </a:r>
            <a:r>
              <a:rPr lang="en-US" sz="2400" dirty="0"/>
              <a:t> </a:t>
            </a:r>
            <a:r>
              <a:rPr lang="en-US" sz="2400" dirty="0" err="1"/>
              <a:t>বৃদ্ধি</a:t>
            </a:r>
            <a:r>
              <a:rPr lang="en-US" sz="2400" dirty="0"/>
              <a:t> </a:t>
            </a:r>
            <a:r>
              <a:rPr lang="en-US" sz="2400" dirty="0" err="1"/>
              <a:t>পায়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8991600" y="5368245"/>
            <a:ext cx="37455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(ঘ) </a:t>
            </a:r>
            <a:r>
              <a:rPr lang="en-US" sz="2400" dirty="0" err="1"/>
              <a:t>মানুষের</a:t>
            </a:r>
            <a:r>
              <a:rPr lang="en-US" sz="2400" dirty="0"/>
              <a:t> </a:t>
            </a:r>
            <a:r>
              <a:rPr lang="en-US" sz="2400" dirty="0" err="1"/>
              <a:t>মেধা</a:t>
            </a:r>
            <a:r>
              <a:rPr lang="en-US" sz="2400" dirty="0"/>
              <a:t> </a:t>
            </a:r>
            <a:r>
              <a:rPr lang="en-US" sz="2400" dirty="0" err="1"/>
              <a:t>কমায়</a:t>
            </a:r>
            <a:endParaRPr lang="en-US" sz="24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9043535" y="1636791"/>
            <a:ext cx="609441" cy="381000"/>
            <a:chOff x="6858000" y="457200"/>
            <a:chExt cx="457200" cy="38100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6858000" y="666751"/>
              <a:ext cx="152400" cy="171449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7010400" y="457200"/>
              <a:ext cx="304800" cy="3810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893814" y="1713745"/>
            <a:ext cx="558654" cy="381000"/>
            <a:chOff x="6934200" y="427064"/>
            <a:chExt cx="419100" cy="3810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705554" y="1689627"/>
            <a:ext cx="558654" cy="381000"/>
            <a:chOff x="6934200" y="427064"/>
            <a:chExt cx="419100" cy="381000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5771532" y="1639641"/>
            <a:ext cx="558654" cy="381000"/>
            <a:chOff x="6934200" y="427064"/>
            <a:chExt cx="419100" cy="38100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728528" y="3078729"/>
            <a:ext cx="609441" cy="381000"/>
            <a:chOff x="6858000" y="457200"/>
            <a:chExt cx="457200" cy="3810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6858000" y="666751"/>
              <a:ext cx="152400" cy="171449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7010400" y="457200"/>
              <a:ext cx="304800" cy="3810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884586" y="2628264"/>
            <a:ext cx="558654" cy="381000"/>
            <a:chOff x="6934200" y="427064"/>
            <a:chExt cx="419100" cy="381000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6708898" y="2631357"/>
            <a:ext cx="558654" cy="381000"/>
            <a:chOff x="6934200" y="427064"/>
            <a:chExt cx="419100" cy="3810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881116" y="3094701"/>
            <a:ext cx="558654" cy="381000"/>
            <a:chOff x="6934200" y="427064"/>
            <a:chExt cx="419100" cy="38100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6804700" y="4453091"/>
            <a:ext cx="609441" cy="381000"/>
            <a:chOff x="6858000" y="457200"/>
            <a:chExt cx="457200" cy="38100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6858000" y="666751"/>
              <a:ext cx="152400" cy="171449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7010400" y="457200"/>
              <a:ext cx="304800" cy="3810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884586" y="4028895"/>
            <a:ext cx="558654" cy="381000"/>
            <a:chOff x="6934200" y="427064"/>
            <a:chExt cx="419100" cy="381000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957297" y="4519791"/>
            <a:ext cx="558654" cy="381000"/>
            <a:chOff x="6934200" y="427064"/>
            <a:chExt cx="419100" cy="381000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6781622" y="4065145"/>
            <a:ext cx="558654" cy="381000"/>
            <a:chOff x="6934200" y="427064"/>
            <a:chExt cx="419100" cy="3810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855724" y="5405107"/>
            <a:ext cx="609441" cy="381000"/>
            <a:chOff x="6858000" y="457200"/>
            <a:chExt cx="457200" cy="381000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6858000" y="666751"/>
              <a:ext cx="152400" cy="171449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7010400" y="457200"/>
              <a:ext cx="304800" cy="3810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9003724" y="5419129"/>
            <a:ext cx="558654" cy="381000"/>
            <a:chOff x="6934200" y="427064"/>
            <a:chExt cx="419100" cy="381000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3368934" y="5445296"/>
            <a:ext cx="558654" cy="381000"/>
            <a:chOff x="6934200" y="427064"/>
            <a:chExt cx="419100" cy="381000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6735307" y="5419129"/>
            <a:ext cx="558654" cy="381000"/>
            <a:chOff x="6934200" y="427064"/>
            <a:chExt cx="419100" cy="381000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1" name="Rectangle 80"/>
          <p:cNvSpPr/>
          <p:nvPr/>
        </p:nvSpPr>
        <p:spPr>
          <a:xfrm>
            <a:off x="204729" y="5778016"/>
            <a:ext cx="1178253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2400" dirty="0"/>
              <a:t>৫।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উপাদানটি</a:t>
            </a:r>
            <a:r>
              <a:rPr lang="en-US" sz="2400" dirty="0"/>
              <a:t> </a:t>
            </a:r>
            <a:r>
              <a:rPr lang="en-US" sz="2400" dirty="0" err="1"/>
              <a:t>বিশ্বগ্রামের</a:t>
            </a:r>
            <a:r>
              <a:rPr lang="en-US" sz="2400" dirty="0"/>
              <a:t> </a:t>
            </a:r>
            <a:r>
              <a:rPr lang="en-US" sz="2400" dirty="0" err="1"/>
              <a:t>ক্ষেত্রে</a:t>
            </a:r>
            <a:r>
              <a:rPr lang="en-US" sz="2400" dirty="0"/>
              <a:t> </a:t>
            </a:r>
            <a:r>
              <a:rPr lang="en-US" sz="2400" dirty="0" err="1"/>
              <a:t>সবচেয়ে</a:t>
            </a:r>
            <a:r>
              <a:rPr lang="en-US" sz="2400" dirty="0"/>
              <a:t> </a:t>
            </a:r>
            <a:r>
              <a:rPr lang="en-US" sz="2400" dirty="0" err="1"/>
              <a:t>গুরুত্বপূর্ণ</a:t>
            </a:r>
            <a:r>
              <a:rPr lang="en-US" sz="2400" dirty="0"/>
              <a:t>?</a:t>
            </a:r>
          </a:p>
        </p:txBody>
      </p:sp>
      <p:sp>
        <p:nvSpPr>
          <p:cNvPr id="82" name="Rectangle 81"/>
          <p:cNvSpPr/>
          <p:nvPr/>
        </p:nvSpPr>
        <p:spPr>
          <a:xfrm>
            <a:off x="9142311" y="6268554"/>
            <a:ext cx="275259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(ঘ) </a:t>
            </a:r>
            <a:r>
              <a:rPr lang="en-US" sz="2400" dirty="0" err="1"/>
              <a:t>ইন্টারনেট</a:t>
            </a:r>
            <a:endParaRPr lang="en-US" sz="2400" dirty="0"/>
          </a:p>
          <a:p>
            <a:r>
              <a:rPr lang="en-US" sz="2400" dirty="0"/>
              <a:t> 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483942" y="6312380"/>
            <a:ext cx="274248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(খ) </a:t>
            </a:r>
            <a:r>
              <a:rPr lang="en-US" sz="2400" dirty="0" err="1"/>
              <a:t>সংবাদপত্র</a:t>
            </a:r>
            <a:endParaRPr lang="en-US" sz="2400" dirty="0"/>
          </a:p>
        </p:txBody>
      </p:sp>
      <p:sp>
        <p:nvSpPr>
          <p:cNvPr id="84" name="Rectangle 83"/>
          <p:cNvSpPr/>
          <p:nvPr/>
        </p:nvSpPr>
        <p:spPr>
          <a:xfrm>
            <a:off x="6235942" y="6268554"/>
            <a:ext cx="30091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(গ) </a:t>
            </a:r>
            <a:r>
              <a:rPr lang="en-US" sz="2400" dirty="0" err="1"/>
              <a:t>টেলিভিশন</a:t>
            </a:r>
            <a:endParaRPr lang="en-US" sz="2400" dirty="0"/>
          </a:p>
        </p:txBody>
      </p:sp>
      <p:sp>
        <p:nvSpPr>
          <p:cNvPr id="85" name="Rectangle 84"/>
          <p:cNvSpPr/>
          <p:nvPr/>
        </p:nvSpPr>
        <p:spPr>
          <a:xfrm>
            <a:off x="881117" y="6353951"/>
            <a:ext cx="37455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(ক) </a:t>
            </a:r>
            <a:r>
              <a:rPr lang="en-US" sz="2400" dirty="0" err="1"/>
              <a:t>মোবাইল</a:t>
            </a:r>
            <a:endParaRPr lang="en-US" sz="2400" dirty="0"/>
          </a:p>
        </p:txBody>
      </p:sp>
      <p:grpSp>
        <p:nvGrpSpPr>
          <p:cNvPr id="86" name="Group 85"/>
          <p:cNvGrpSpPr/>
          <p:nvPr/>
        </p:nvGrpSpPr>
        <p:grpSpPr>
          <a:xfrm>
            <a:off x="9183859" y="6305415"/>
            <a:ext cx="609441" cy="381000"/>
            <a:chOff x="6858000" y="457200"/>
            <a:chExt cx="457200" cy="381000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6858000" y="666751"/>
              <a:ext cx="152400" cy="171449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7010400" y="457200"/>
              <a:ext cx="304800" cy="3810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893241" y="6404835"/>
            <a:ext cx="558654" cy="381000"/>
            <a:chOff x="6934200" y="427064"/>
            <a:chExt cx="419100" cy="381000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576276" y="6346510"/>
            <a:ext cx="558654" cy="381000"/>
            <a:chOff x="6934200" y="427064"/>
            <a:chExt cx="419100" cy="381000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6341849" y="6320343"/>
            <a:ext cx="558654" cy="381000"/>
            <a:chOff x="6934200" y="427064"/>
            <a:chExt cx="419100" cy="381000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123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50905" y="2895601"/>
            <a:ext cx="1178253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2400" dirty="0"/>
              <a:t>৭। </a:t>
            </a:r>
            <a:r>
              <a:rPr lang="en-US" sz="2400" dirty="0" err="1"/>
              <a:t>উদ্দীপকে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বিষয়</a:t>
            </a:r>
            <a:r>
              <a:rPr lang="en-US" sz="2400" dirty="0"/>
              <a:t> </a:t>
            </a:r>
            <a:r>
              <a:rPr lang="en-US" sz="2400" dirty="0" err="1"/>
              <a:t>সম্পর্কে</a:t>
            </a:r>
            <a:r>
              <a:rPr lang="en-US" sz="2400" dirty="0"/>
              <a:t> </a:t>
            </a:r>
            <a:r>
              <a:rPr lang="en-US" sz="2400" dirty="0" err="1"/>
              <a:t>বলা</a:t>
            </a:r>
            <a:r>
              <a:rPr lang="en-US" sz="2400" dirty="0"/>
              <a:t> </a:t>
            </a:r>
            <a:r>
              <a:rPr lang="en-US" sz="2400" dirty="0" err="1"/>
              <a:t>হয়েছে</a:t>
            </a:r>
            <a:r>
              <a:rPr lang="en-US" sz="2400" dirty="0"/>
              <a:t>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14177" y="3323497"/>
            <a:ext cx="507867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(ক) </a:t>
            </a:r>
            <a:r>
              <a:rPr lang="en-US" sz="2400" dirty="0" err="1"/>
              <a:t>ন্যানোটেকনোলজি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3933090" y="3339725"/>
            <a:ext cx="57896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(খ) </a:t>
            </a:r>
            <a:r>
              <a:rPr lang="en-US" sz="2400" dirty="0" err="1"/>
              <a:t>বিশ্বগ্রাম</a:t>
            </a:r>
            <a:endParaRPr lang="en-US" sz="2400" dirty="0"/>
          </a:p>
        </p:txBody>
      </p:sp>
      <p:sp>
        <p:nvSpPr>
          <p:cNvPr id="41" name="Rectangle 40"/>
          <p:cNvSpPr/>
          <p:nvPr/>
        </p:nvSpPr>
        <p:spPr>
          <a:xfrm>
            <a:off x="5515414" y="3299556"/>
            <a:ext cx="54480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(গ) </a:t>
            </a:r>
            <a:r>
              <a:rPr lang="en-US" sz="2400" dirty="0" err="1"/>
              <a:t>নেটওয়ার্ক</a:t>
            </a:r>
            <a:endParaRPr lang="en-US" sz="2400" dirty="0"/>
          </a:p>
        </p:txBody>
      </p:sp>
      <p:sp>
        <p:nvSpPr>
          <p:cNvPr id="42" name="Rectangle 41"/>
          <p:cNvSpPr/>
          <p:nvPr/>
        </p:nvSpPr>
        <p:spPr>
          <a:xfrm>
            <a:off x="7525955" y="3293362"/>
            <a:ext cx="493093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(ঘ) </a:t>
            </a:r>
            <a:r>
              <a:rPr lang="en-US" sz="2400" dirty="0" err="1"/>
              <a:t>ভার্চুয়াল</a:t>
            </a:r>
            <a:r>
              <a:rPr lang="en-US" sz="2400" dirty="0"/>
              <a:t> </a:t>
            </a:r>
            <a:r>
              <a:rPr lang="en-US" sz="2400" dirty="0" err="1"/>
              <a:t>রিয়েলিটি</a:t>
            </a:r>
            <a:endParaRPr lang="en-US" sz="2400" dirty="0"/>
          </a:p>
        </p:txBody>
      </p:sp>
      <p:sp>
        <p:nvSpPr>
          <p:cNvPr id="44" name="Rectangle 43"/>
          <p:cNvSpPr/>
          <p:nvPr/>
        </p:nvSpPr>
        <p:spPr>
          <a:xfrm>
            <a:off x="814176" y="4495801"/>
            <a:ext cx="97510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>
              <a:buAutoNum type="romanLcParenBoth"/>
            </a:pPr>
            <a:r>
              <a:rPr lang="en-US" sz="2400" dirty="0" err="1"/>
              <a:t>সংবাদ</a:t>
            </a:r>
            <a:r>
              <a:rPr lang="en-US" sz="2400" dirty="0"/>
              <a:t> </a:t>
            </a:r>
            <a:r>
              <a:rPr lang="en-US" sz="2400" dirty="0" err="1"/>
              <a:t>পত্রের</a:t>
            </a:r>
            <a:endParaRPr lang="en-US" sz="2400" dirty="0"/>
          </a:p>
          <a:p>
            <a:r>
              <a:rPr lang="en-US" sz="2400" dirty="0"/>
              <a:t>(ii)   </a:t>
            </a:r>
            <a:r>
              <a:rPr lang="en-US" sz="2400" dirty="0" err="1"/>
              <a:t>তথ্য</a:t>
            </a:r>
            <a:r>
              <a:rPr lang="en-US" sz="2400" dirty="0"/>
              <a:t> ও </a:t>
            </a:r>
            <a:r>
              <a:rPr lang="en-US" sz="2400" dirty="0" err="1"/>
              <a:t>প্রযুক্তির</a:t>
            </a:r>
            <a:endParaRPr lang="en-US" sz="2400" dirty="0"/>
          </a:p>
          <a:p>
            <a:r>
              <a:rPr lang="en-US" sz="2400" dirty="0"/>
              <a:t>(iii)  </a:t>
            </a:r>
            <a:r>
              <a:rPr lang="en-US" sz="2400" dirty="0" err="1"/>
              <a:t>ইন্টারনেট</a:t>
            </a:r>
            <a:r>
              <a:rPr lang="en-US" sz="2400" dirty="0"/>
              <a:t> </a:t>
            </a:r>
            <a:r>
              <a:rPr lang="en-US" sz="2400" dirty="0" err="1"/>
              <a:t>প্রযুক্তির</a:t>
            </a:r>
            <a:endParaRPr lang="en-US" sz="2400" dirty="0"/>
          </a:p>
        </p:txBody>
      </p:sp>
      <p:sp>
        <p:nvSpPr>
          <p:cNvPr id="45" name="Rectangle 44"/>
          <p:cNvSpPr/>
          <p:nvPr/>
        </p:nvSpPr>
        <p:spPr>
          <a:xfrm>
            <a:off x="250905" y="5791202"/>
            <a:ext cx="416451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err="1"/>
              <a:t>নিচের</a:t>
            </a:r>
            <a:r>
              <a:rPr lang="en-US" sz="2400" dirty="0"/>
              <a:t> </a:t>
            </a:r>
            <a:r>
              <a:rPr lang="en-US" sz="2400" dirty="0" err="1"/>
              <a:t>কোনটি</a:t>
            </a:r>
            <a:r>
              <a:rPr lang="en-US" sz="2400" dirty="0"/>
              <a:t> </a:t>
            </a:r>
            <a:r>
              <a:rPr lang="en-US" sz="2400" dirty="0" err="1"/>
              <a:t>সঠিক</a:t>
            </a:r>
            <a:r>
              <a:rPr lang="en-US" sz="2400" dirty="0"/>
              <a:t>?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091514" y="5823861"/>
            <a:ext cx="111730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(ক) </a:t>
            </a:r>
            <a:r>
              <a:rPr lang="en-US" sz="2400" dirty="0" err="1"/>
              <a:t>i</a:t>
            </a:r>
            <a:endParaRPr lang="en-US" sz="2400" dirty="0"/>
          </a:p>
        </p:txBody>
      </p:sp>
      <p:sp>
        <p:nvSpPr>
          <p:cNvPr id="47" name="Rectangle 46"/>
          <p:cNvSpPr/>
          <p:nvPr/>
        </p:nvSpPr>
        <p:spPr>
          <a:xfrm>
            <a:off x="5293657" y="5823860"/>
            <a:ext cx="18283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(খ) </a:t>
            </a:r>
            <a:r>
              <a:rPr lang="en-US" sz="2400" dirty="0" err="1"/>
              <a:t>i</a:t>
            </a:r>
            <a:r>
              <a:rPr lang="en-US" sz="2400" dirty="0"/>
              <a:t> ও iii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20277" y="5821056"/>
            <a:ext cx="19806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(গ) i, ii ও iii</a:t>
            </a:r>
          </a:p>
        </p:txBody>
      </p:sp>
      <p:sp>
        <p:nvSpPr>
          <p:cNvPr id="49" name="Rectangle 48"/>
          <p:cNvSpPr/>
          <p:nvPr/>
        </p:nvSpPr>
        <p:spPr>
          <a:xfrm>
            <a:off x="8748600" y="5829059"/>
            <a:ext cx="212035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(ঘ) ii ও iii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4044622" y="3380220"/>
            <a:ext cx="609441" cy="381000"/>
            <a:chOff x="6858000" y="457200"/>
            <a:chExt cx="457200" cy="381000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6858000" y="666751"/>
              <a:ext cx="152400" cy="171449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7010400" y="457200"/>
              <a:ext cx="304800" cy="3810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7673841" y="3350144"/>
            <a:ext cx="558654" cy="381000"/>
            <a:chOff x="6934200" y="427064"/>
            <a:chExt cx="419100" cy="381000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955653" y="3374770"/>
            <a:ext cx="558654" cy="381000"/>
            <a:chOff x="6934200" y="427064"/>
            <a:chExt cx="419100" cy="381000"/>
          </a:xfrm>
        </p:grpSpPr>
        <p:cxnSp>
          <p:nvCxnSpPr>
            <p:cNvPr id="110" name="Straight Connector 109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>
            <a:off x="5702318" y="2890784"/>
            <a:ext cx="558654" cy="381000"/>
            <a:chOff x="6934200" y="427064"/>
            <a:chExt cx="419100" cy="381000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8859408" y="5833223"/>
            <a:ext cx="609441" cy="381000"/>
            <a:chOff x="6858000" y="457200"/>
            <a:chExt cx="457200" cy="381000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6858000" y="666751"/>
              <a:ext cx="152400" cy="171449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7010400" y="457200"/>
              <a:ext cx="304800" cy="3810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7065851" y="5849462"/>
            <a:ext cx="558654" cy="381000"/>
            <a:chOff x="6934200" y="427064"/>
            <a:chExt cx="419100" cy="381000"/>
          </a:xfrm>
        </p:grpSpPr>
        <p:cxnSp>
          <p:nvCxnSpPr>
            <p:cNvPr id="119" name="Straight Connector 118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1" name="Group 120"/>
          <p:cNvGrpSpPr/>
          <p:nvPr/>
        </p:nvGrpSpPr>
        <p:grpSpPr>
          <a:xfrm>
            <a:off x="4268254" y="5901719"/>
            <a:ext cx="558654" cy="381000"/>
            <a:chOff x="6934200" y="427064"/>
            <a:chExt cx="419100" cy="381000"/>
          </a:xfrm>
        </p:grpSpPr>
        <p:cxnSp>
          <p:nvCxnSpPr>
            <p:cNvPr id="122" name="Straight Connector 121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5439233" y="5852784"/>
            <a:ext cx="558654" cy="381000"/>
            <a:chOff x="6934200" y="427064"/>
            <a:chExt cx="419100" cy="381000"/>
          </a:xfrm>
        </p:grpSpPr>
        <p:cxnSp>
          <p:nvCxnSpPr>
            <p:cNvPr id="125" name="Straight Connector 124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4" name="Rectangle 143"/>
          <p:cNvSpPr/>
          <p:nvPr/>
        </p:nvSpPr>
        <p:spPr>
          <a:xfrm>
            <a:off x="250905" y="152401"/>
            <a:ext cx="1178253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2400" dirty="0"/>
              <a:t>৬। </a:t>
            </a:r>
            <a:r>
              <a:rPr lang="en-US" sz="2400" dirty="0" err="1"/>
              <a:t>বিশ্বগ্রাম</a:t>
            </a:r>
            <a:r>
              <a:rPr lang="en-US" sz="2400" dirty="0"/>
              <a:t> </a:t>
            </a:r>
            <a:r>
              <a:rPr lang="en-US" sz="2400" dirty="0" err="1"/>
              <a:t>প্রতিষ্ঠার</a:t>
            </a:r>
            <a:r>
              <a:rPr lang="en-US" sz="2400" dirty="0"/>
              <a:t> </a:t>
            </a:r>
            <a:r>
              <a:rPr lang="en-US" sz="2400" dirty="0" err="1"/>
              <a:t>প্রয়োজনীয়</a:t>
            </a:r>
            <a:r>
              <a:rPr lang="en-US" sz="2400" dirty="0"/>
              <a:t> </a:t>
            </a:r>
            <a:r>
              <a:rPr lang="en-US" sz="2400" dirty="0" err="1"/>
              <a:t>উপাদান</a:t>
            </a:r>
            <a:r>
              <a:rPr lang="en-US" sz="2400" dirty="0"/>
              <a:t> </a:t>
            </a:r>
            <a:r>
              <a:rPr lang="en-US" sz="2400" dirty="0" err="1"/>
              <a:t>হলো</a:t>
            </a:r>
            <a:endParaRPr lang="en-US" sz="2400" dirty="0"/>
          </a:p>
        </p:txBody>
      </p:sp>
      <p:sp>
        <p:nvSpPr>
          <p:cNvPr id="145" name="Rectangle 144"/>
          <p:cNvSpPr/>
          <p:nvPr/>
        </p:nvSpPr>
        <p:spPr>
          <a:xfrm>
            <a:off x="814176" y="569756"/>
            <a:ext cx="97510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>
              <a:buAutoNum type="romanLcParenBoth"/>
            </a:pPr>
            <a:r>
              <a:rPr lang="en-US" sz="2400" dirty="0" err="1"/>
              <a:t>কানেকটিভিটি</a:t>
            </a:r>
            <a:r>
              <a:rPr lang="en-US" sz="2400" dirty="0"/>
              <a:t>          (ii) </a:t>
            </a:r>
            <a:r>
              <a:rPr lang="en-US" sz="2400" dirty="0" err="1"/>
              <a:t>ডেটা</a:t>
            </a:r>
            <a:r>
              <a:rPr lang="en-US" sz="2400" dirty="0"/>
              <a:t>          (iii) </a:t>
            </a:r>
            <a:r>
              <a:rPr lang="en-US" sz="2400" dirty="0" err="1"/>
              <a:t>সক্ষমতা</a:t>
            </a:r>
            <a:endParaRPr lang="en-US" sz="2400" dirty="0"/>
          </a:p>
        </p:txBody>
      </p:sp>
      <p:sp>
        <p:nvSpPr>
          <p:cNvPr id="146" name="Rectangle 145"/>
          <p:cNvSpPr/>
          <p:nvPr/>
        </p:nvSpPr>
        <p:spPr>
          <a:xfrm>
            <a:off x="250905" y="1066801"/>
            <a:ext cx="416451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err="1"/>
              <a:t>নিচের</a:t>
            </a:r>
            <a:r>
              <a:rPr lang="en-US" sz="2400" dirty="0"/>
              <a:t> </a:t>
            </a:r>
            <a:r>
              <a:rPr lang="en-US" sz="2400" dirty="0" err="1"/>
              <a:t>কোনটি</a:t>
            </a:r>
            <a:r>
              <a:rPr lang="en-US" sz="2400" dirty="0"/>
              <a:t> </a:t>
            </a:r>
            <a:r>
              <a:rPr lang="en-US" sz="2400" dirty="0" err="1"/>
              <a:t>সঠিক</a:t>
            </a:r>
            <a:r>
              <a:rPr lang="en-US" sz="2400" dirty="0"/>
              <a:t>?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4091514" y="1099460"/>
            <a:ext cx="111730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(ক) </a:t>
            </a:r>
            <a:r>
              <a:rPr lang="en-US" sz="2400" dirty="0" err="1"/>
              <a:t>i</a:t>
            </a:r>
            <a:endParaRPr lang="en-US" sz="2400" dirty="0"/>
          </a:p>
        </p:txBody>
      </p:sp>
      <p:sp>
        <p:nvSpPr>
          <p:cNvPr id="148" name="Rectangle 147"/>
          <p:cNvSpPr/>
          <p:nvPr/>
        </p:nvSpPr>
        <p:spPr>
          <a:xfrm>
            <a:off x="5293657" y="1099459"/>
            <a:ext cx="18283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(খ) </a:t>
            </a:r>
            <a:r>
              <a:rPr lang="en-US" sz="2400" dirty="0" err="1"/>
              <a:t>i</a:t>
            </a:r>
            <a:r>
              <a:rPr lang="en-US" sz="2400" dirty="0"/>
              <a:t> ও iii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6920277" y="1096655"/>
            <a:ext cx="19806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(গ) ii ও iii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8748600" y="1104658"/>
            <a:ext cx="212035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(ঘ) </a:t>
            </a:r>
            <a:r>
              <a:rPr lang="en-US" sz="2400" dirty="0" err="1"/>
              <a:t>i</a:t>
            </a:r>
            <a:r>
              <a:rPr lang="en-US" sz="2400" dirty="0"/>
              <a:t>, ii ও iii</a:t>
            </a:r>
          </a:p>
        </p:txBody>
      </p:sp>
      <p:grpSp>
        <p:nvGrpSpPr>
          <p:cNvPr id="151" name="Group 150"/>
          <p:cNvGrpSpPr/>
          <p:nvPr/>
        </p:nvGrpSpPr>
        <p:grpSpPr>
          <a:xfrm>
            <a:off x="8859408" y="1108822"/>
            <a:ext cx="609441" cy="381000"/>
            <a:chOff x="6858000" y="457200"/>
            <a:chExt cx="457200" cy="381000"/>
          </a:xfrm>
        </p:grpSpPr>
        <p:cxnSp>
          <p:nvCxnSpPr>
            <p:cNvPr id="152" name="Straight Connector 151"/>
            <p:cNvCxnSpPr/>
            <p:nvPr/>
          </p:nvCxnSpPr>
          <p:spPr>
            <a:xfrm>
              <a:off x="6858000" y="666751"/>
              <a:ext cx="152400" cy="171449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7010400" y="457200"/>
              <a:ext cx="304800" cy="3810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54" name="Group 153"/>
          <p:cNvGrpSpPr/>
          <p:nvPr/>
        </p:nvGrpSpPr>
        <p:grpSpPr>
          <a:xfrm>
            <a:off x="7065851" y="1125061"/>
            <a:ext cx="558654" cy="381000"/>
            <a:chOff x="6934200" y="427064"/>
            <a:chExt cx="419100" cy="381000"/>
          </a:xfrm>
        </p:grpSpPr>
        <p:cxnSp>
          <p:nvCxnSpPr>
            <p:cNvPr id="155" name="Straight Connector 154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57" name="Group 156"/>
          <p:cNvGrpSpPr/>
          <p:nvPr/>
        </p:nvGrpSpPr>
        <p:grpSpPr>
          <a:xfrm>
            <a:off x="4268254" y="1177318"/>
            <a:ext cx="558654" cy="381000"/>
            <a:chOff x="6934200" y="427064"/>
            <a:chExt cx="419100" cy="381000"/>
          </a:xfrm>
        </p:grpSpPr>
        <p:cxnSp>
          <p:nvCxnSpPr>
            <p:cNvPr id="158" name="Straight Connector 157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60" name="Group 159"/>
          <p:cNvGrpSpPr/>
          <p:nvPr/>
        </p:nvGrpSpPr>
        <p:grpSpPr>
          <a:xfrm>
            <a:off x="5439233" y="1128383"/>
            <a:ext cx="558654" cy="381000"/>
            <a:chOff x="6934200" y="427064"/>
            <a:chExt cx="419100" cy="381000"/>
          </a:xfrm>
        </p:grpSpPr>
        <p:cxnSp>
          <p:nvCxnSpPr>
            <p:cNvPr id="161" name="Straight Connector 160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3" name="Rectangle 162"/>
          <p:cNvSpPr/>
          <p:nvPr/>
        </p:nvSpPr>
        <p:spPr>
          <a:xfrm>
            <a:off x="180870" y="1695272"/>
            <a:ext cx="1178253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2400" dirty="0" err="1"/>
              <a:t>নিচের</a:t>
            </a:r>
            <a:r>
              <a:rPr lang="en-US" sz="2400" dirty="0"/>
              <a:t> </a:t>
            </a:r>
            <a:r>
              <a:rPr lang="en-US" sz="2400" dirty="0" err="1"/>
              <a:t>অনুচ্ছেদটি</a:t>
            </a:r>
            <a:r>
              <a:rPr lang="en-US" sz="2400" dirty="0"/>
              <a:t> </a:t>
            </a:r>
            <a:r>
              <a:rPr lang="en-US" sz="2400" dirty="0" err="1"/>
              <a:t>পড়ে</a:t>
            </a:r>
            <a:r>
              <a:rPr lang="en-US" sz="2400" dirty="0"/>
              <a:t> ৭ ও ৮ </a:t>
            </a:r>
            <a:r>
              <a:rPr lang="en-US" sz="2400" dirty="0" err="1"/>
              <a:t>নং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দাও</a:t>
            </a:r>
            <a:r>
              <a:rPr lang="en-US" sz="2400" dirty="0"/>
              <a:t>:</a:t>
            </a:r>
          </a:p>
          <a:p>
            <a:pPr algn="just"/>
            <a:r>
              <a:rPr lang="en-US" sz="2400" dirty="0" err="1"/>
              <a:t>সমগ্র</a:t>
            </a:r>
            <a:r>
              <a:rPr lang="en-US" sz="2400" dirty="0"/>
              <a:t> </a:t>
            </a:r>
            <a:r>
              <a:rPr lang="en-US" sz="2400" dirty="0" err="1"/>
              <a:t>পৃথিবী</a:t>
            </a:r>
            <a:r>
              <a:rPr lang="en-US" sz="2400" dirty="0"/>
              <a:t>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গ্রামে</a:t>
            </a:r>
            <a:r>
              <a:rPr lang="en-US" sz="2400" dirty="0"/>
              <a:t> </a:t>
            </a:r>
            <a:r>
              <a:rPr lang="en-US" sz="2400" dirty="0" err="1"/>
              <a:t>পরিণত</a:t>
            </a:r>
            <a:r>
              <a:rPr lang="en-US" sz="2400" dirty="0"/>
              <a:t> </a:t>
            </a:r>
            <a:r>
              <a:rPr lang="en-US" sz="2400" dirty="0" err="1"/>
              <a:t>হয়েছে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বিভিন্ন</a:t>
            </a:r>
            <a:r>
              <a:rPr lang="en-US" sz="2400" dirty="0"/>
              <a:t> </a:t>
            </a:r>
            <a:r>
              <a:rPr lang="en-US" sz="2400" dirty="0" err="1"/>
              <a:t>দেশের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r>
              <a:rPr lang="en-US" sz="2400" dirty="0"/>
              <a:t> </a:t>
            </a:r>
            <a:r>
              <a:rPr lang="en-US" sz="2400" dirty="0" err="1"/>
              <a:t>খুব</a:t>
            </a:r>
            <a:r>
              <a:rPr lang="en-US" sz="2400" dirty="0"/>
              <a:t> </a:t>
            </a:r>
            <a:r>
              <a:rPr lang="en-US" sz="2400" dirty="0" err="1"/>
              <a:t>সহজেই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অন্য</a:t>
            </a:r>
            <a:r>
              <a:rPr lang="en-US" sz="2400" dirty="0"/>
              <a:t> </a:t>
            </a:r>
            <a:r>
              <a:rPr lang="en-US" sz="2400" dirty="0" err="1"/>
              <a:t>জনের</a:t>
            </a:r>
            <a:r>
              <a:rPr lang="en-US" sz="2400" dirty="0"/>
              <a:t> </a:t>
            </a:r>
            <a:r>
              <a:rPr lang="en-US" sz="2400" dirty="0" err="1"/>
              <a:t>সুখ</a:t>
            </a:r>
            <a:r>
              <a:rPr lang="en-US" sz="2400" dirty="0"/>
              <a:t> </a:t>
            </a:r>
            <a:r>
              <a:rPr lang="en-US" sz="2400" dirty="0" err="1"/>
              <a:t>দু:খে</a:t>
            </a:r>
            <a:r>
              <a:rPr lang="en-US" sz="2400" dirty="0"/>
              <a:t> </a:t>
            </a:r>
            <a:r>
              <a:rPr lang="en-US" sz="2400" dirty="0" err="1"/>
              <a:t>পাশাপাশি</a:t>
            </a:r>
            <a:r>
              <a:rPr lang="en-US" sz="2400" dirty="0"/>
              <a:t> ও </a:t>
            </a:r>
            <a:r>
              <a:rPr lang="en-US" sz="2400" dirty="0" err="1"/>
              <a:t>প্রতিবেশীর</a:t>
            </a:r>
            <a:r>
              <a:rPr lang="en-US" sz="2400" dirty="0"/>
              <a:t> </a:t>
            </a:r>
            <a:r>
              <a:rPr lang="en-US" sz="2400" dirty="0" err="1"/>
              <a:t>মত</a:t>
            </a:r>
            <a:r>
              <a:rPr lang="en-US" sz="2400" dirty="0"/>
              <a:t> </a:t>
            </a:r>
            <a:r>
              <a:rPr lang="en-US" sz="2400" dirty="0" err="1"/>
              <a:t>ভাব</a:t>
            </a:r>
            <a:r>
              <a:rPr lang="en-US" sz="2400" dirty="0"/>
              <a:t> </a:t>
            </a:r>
            <a:r>
              <a:rPr lang="en-US" sz="2400" dirty="0" err="1"/>
              <a:t>বিনিময়</a:t>
            </a:r>
            <a:r>
              <a:rPr lang="en-US" sz="2400" dirty="0"/>
              <a:t> </a:t>
            </a:r>
            <a:r>
              <a:rPr lang="en-US" sz="2400" dirty="0" err="1"/>
              <a:t>করছে</a:t>
            </a:r>
            <a:r>
              <a:rPr lang="en-US" sz="2400" dirty="0"/>
              <a:t>।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200064" y="4034136"/>
            <a:ext cx="1178253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2400" dirty="0"/>
              <a:t>৮। </a:t>
            </a:r>
            <a:r>
              <a:rPr lang="en-US" sz="2400" dirty="0" err="1"/>
              <a:t>উদ্দীপকে</a:t>
            </a:r>
            <a:r>
              <a:rPr lang="en-US" sz="2400" dirty="0"/>
              <a:t> </a:t>
            </a:r>
            <a:r>
              <a:rPr lang="en-US" sz="2400" dirty="0" err="1"/>
              <a:t>যে</a:t>
            </a:r>
            <a:r>
              <a:rPr lang="en-US" sz="2400" dirty="0"/>
              <a:t> </a:t>
            </a:r>
            <a:r>
              <a:rPr lang="en-US" sz="2400" dirty="0" err="1"/>
              <a:t>বিষয়ে</a:t>
            </a:r>
            <a:r>
              <a:rPr lang="en-US" sz="2400" dirty="0"/>
              <a:t> </a:t>
            </a:r>
            <a:r>
              <a:rPr lang="en-US" sz="2400" dirty="0" err="1"/>
              <a:t>বলা</a:t>
            </a:r>
            <a:r>
              <a:rPr lang="en-US" sz="2400" dirty="0"/>
              <a:t> </a:t>
            </a:r>
            <a:r>
              <a:rPr lang="en-US" sz="2400" dirty="0" err="1"/>
              <a:t>হয়েছে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</a:t>
            </a:r>
            <a:r>
              <a:rPr lang="en-US" sz="2400" dirty="0" err="1"/>
              <a:t>সম্ভব</a:t>
            </a:r>
            <a:r>
              <a:rPr lang="en-US" sz="2400" dirty="0"/>
              <a:t> </a:t>
            </a:r>
            <a:r>
              <a:rPr lang="en-US" sz="2400" dirty="0" err="1"/>
              <a:t>হচ্ছে</a:t>
            </a:r>
            <a:r>
              <a:rPr lang="en-US" sz="2400" dirty="0"/>
              <a:t> </a:t>
            </a:r>
            <a:r>
              <a:rPr lang="en-US" sz="2400" dirty="0" err="1"/>
              <a:t>কিসের</a:t>
            </a:r>
            <a:r>
              <a:rPr lang="en-US" sz="2400" dirty="0"/>
              <a:t> </a:t>
            </a:r>
            <a:r>
              <a:rPr lang="en-US" sz="2400" dirty="0" err="1"/>
              <a:t>কল্যাণে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0997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22" y="381001"/>
            <a:ext cx="1178253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2400" dirty="0"/>
              <a:t>৯। </a:t>
            </a:r>
            <a:r>
              <a:rPr lang="en-US" sz="2400" dirty="0" err="1"/>
              <a:t>বিশ্বগ্রাম</a:t>
            </a:r>
            <a:r>
              <a:rPr lang="en-US" sz="2400" dirty="0"/>
              <a:t> </a:t>
            </a:r>
            <a:r>
              <a:rPr lang="en-US" sz="2400" dirty="0" err="1"/>
              <a:t>বলতে</a:t>
            </a:r>
            <a:r>
              <a:rPr lang="en-US" sz="2400" dirty="0"/>
              <a:t> </a:t>
            </a:r>
            <a:r>
              <a:rPr lang="en-US" sz="2400" dirty="0" err="1"/>
              <a:t>বোঝায়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69893" y="798356"/>
            <a:ext cx="97510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>
              <a:buAutoNum type="romanLcParenBoth"/>
            </a:pPr>
            <a:r>
              <a:rPr lang="en-US" sz="2400" dirty="0" err="1"/>
              <a:t>রিয়েল</a:t>
            </a:r>
            <a:r>
              <a:rPr lang="en-US" sz="2400" dirty="0"/>
              <a:t> </a:t>
            </a:r>
            <a:r>
              <a:rPr lang="en-US" sz="2400" dirty="0" err="1"/>
              <a:t>টাইম</a:t>
            </a:r>
            <a:r>
              <a:rPr lang="en-US" sz="2400" dirty="0"/>
              <a:t> </a:t>
            </a:r>
            <a:r>
              <a:rPr lang="en-US" sz="2400" dirty="0" err="1"/>
              <a:t>সেবা</a:t>
            </a:r>
            <a:r>
              <a:rPr lang="en-US" sz="2400" dirty="0"/>
              <a:t> </a:t>
            </a:r>
            <a:r>
              <a:rPr lang="en-US" sz="2400" dirty="0" err="1"/>
              <a:t>বিনিময়</a:t>
            </a:r>
            <a:r>
              <a:rPr lang="en-US" sz="2400" dirty="0"/>
              <a:t>          (ii) </a:t>
            </a:r>
            <a:r>
              <a:rPr lang="en-US" sz="2400" dirty="0" err="1"/>
              <a:t>তথ্য</a:t>
            </a:r>
            <a:r>
              <a:rPr lang="en-US" sz="2400" dirty="0"/>
              <a:t> ও </a:t>
            </a:r>
            <a:r>
              <a:rPr lang="en-US" sz="2400" dirty="0" err="1"/>
              <a:t>বিনোদনের</a:t>
            </a:r>
            <a:r>
              <a:rPr lang="en-US" sz="2400" dirty="0"/>
              <a:t> </a:t>
            </a:r>
            <a:r>
              <a:rPr lang="en-US" sz="2400" dirty="0" err="1"/>
              <a:t>সহজ</a:t>
            </a:r>
            <a:r>
              <a:rPr lang="en-US" sz="2400" dirty="0"/>
              <a:t> </a:t>
            </a:r>
            <a:r>
              <a:rPr lang="en-US" sz="2400" dirty="0" err="1"/>
              <a:t>লভ্যতা</a:t>
            </a:r>
            <a:endParaRPr lang="en-US" sz="2400" dirty="0"/>
          </a:p>
          <a:p>
            <a:r>
              <a:rPr lang="en-US" sz="2400" dirty="0"/>
              <a:t>(iii) </a:t>
            </a:r>
            <a:r>
              <a:rPr lang="en-US" sz="2400" dirty="0" err="1"/>
              <a:t>বিশ্বের</a:t>
            </a:r>
            <a:r>
              <a:rPr lang="en-US" sz="2400" dirty="0"/>
              <a:t> </a:t>
            </a:r>
            <a:r>
              <a:rPr lang="en-US" sz="2400" dirty="0" err="1"/>
              <a:t>গ্রামসমূহের</a:t>
            </a:r>
            <a:r>
              <a:rPr lang="en-US" sz="2400" dirty="0"/>
              <a:t> </a:t>
            </a:r>
            <a:r>
              <a:rPr lang="en-US" sz="2400" dirty="0" err="1"/>
              <a:t>আন্ত</a:t>
            </a:r>
            <a:r>
              <a:rPr lang="en-US" sz="2400" dirty="0"/>
              <a:t>: </a:t>
            </a:r>
            <a:r>
              <a:rPr lang="en-US" sz="2400" dirty="0" err="1"/>
              <a:t>সম্পর্ক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06622" y="1658441"/>
            <a:ext cx="416451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err="1"/>
              <a:t>নিচের</a:t>
            </a:r>
            <a:r>
              <a:rPr lang="en-US" sz="2400" dirty="0"/>
              <a:t> </a:t>
            </a:r>
            <a:r>
              <a:rPr lang="en-US" sz="2400" dirty="0" err="1"/>
              <a:t>কোনটি</a:t>
            </a:r>
            <a:r>
              <a:rPr lang="en-US" sz="2400" dirty="0"/>
              <a:t> </a:t>
            </a:r>
            <a:r>
              <a:rPr lang="en-US" sz="2400" dirty="0" err="1"/>
              <a:t>সঠিক</a:t>
            </a:r>
            <a:r>
              <a:rPr lang="en-US" sz="2400" dirty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3947231" y="1691100"/>
            <a:ext cx="111730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(ক) </a:t>
            </a:r>
            <a:r>
              <a:rPr lang="en-US" sz="2400" dirty="0" err="1"/>
              <a:t>i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149374" y="1691099"/>
            <a:ext cx="18283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(খ) </a:t>
            </a:r>
            <a:r>
              <a:rPr lang="en-US" sz="2400" dirty="0" err="1"/>
              <a:t>i</a:t>
            </a:r>
            <a:r>
              <a:rPr lang="en-US" sz="2400" dirty="0"/>
              <a:t> ও iii</a:t>
            </a:r>
          </a:p>
        </p:txBody>
      </p:sp>
      <p:sp>
        <p:nvSpPr>
          <p:cNvPr id="7" name="Rectangle 6"/>
          <p:cNvSpPr/>
          <p:nvPr/>
        </p:nvSpPr>
        <p:spPr>
          <a:xfrm>
            <a:off x="6775994" y="1688295"/>
            <a:ext cx="19806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(গ) ii ও iii</a:t>
            </a:r>
          </a:p>
        </p:txBody>
      </p:sp>
      <p:sp>
        <p:nvSpPr>
          <p:cNvPr id="8" name="Rectangle 7"/>
          <p:cNvSpPr/>
          <p:nvPr/>
        </p:nvSpPr>
        <p:spPr>
          <a:xfrm>
            <a:off x="8604317" y="1696298"/>
            <a:ext cx="212035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(ঘ) </a:t>
            </a:r>
            <a:r>
              <a:rPr lang="en-US" sz="2400" dirty="0" err="1"/>
              <a:t>i</a:t>
            </a:r>
            <a:r>
              <a:rPr lang="en-US" sz="2400" dirty="0"/>
              <a:t>, ii ও iii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715125" y="1700462"/>
            <a:ext cx="609441" cy="381000"/>
            <a:chOff x="6858000" y="457200"/>
            <a:chExt cx="457200" cy="3810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858000" y="666751"/>
              <a:ext cx="152400" cy="171449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7010400" y="457200"/>
              <a:ext cx="304800" cy="3810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921568" y="1716701"/>
            <a:ext cx="558654" cy="381000"/>
            <a:chOff x="6934200" y="427064"/>
            <a:chExt cx="419100" cy="3810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294950" y="1720023"/>
            <a:ext cx="558654" cy="381000"/>
            <a:chOff x="6934200" y="427064"/>
            <a:chExt cx="419100" cy="3810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204736" y="2123694"/>
            <a:ext cx="1178253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১০। ICT </a:t>
            </a:r>
            <a:r>
              <a:rPr lang="en-US" sz="2400" dirty="0" err="1"/>
              <a:t>এর</a:t>
            </a:r>
            <a:r>
              <a:rPr lang="en-US" sz="2400" dirty="0"/>
              <a:t> </a:t>
            </a:r>
            <a:r>
              <a:rPr lang="en-US" sz="2400" dirty="0" err="1"/>
              <a:t>পূর্ণ</a:t>
            </a:r>
            <a:r>
              <a:rPr lang="en-US" sz="2400" dirty="0"/>
              <a:t> </a:t>
            </a:r>
            <a:r>
              <a:rPr lang="en-US" sz="2400" dirty="0" err="1"/>
              <a:t>রূপ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12603" y="2554026"/>
            <a:ext cx="86119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(ক) Information and Communication Technologies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15757" y="3500736"/>
            <a:ext cx="619283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(খ) Information of Communication Technology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12603" y="4415136"/>
            <a:ext cx="619598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(গ) Information in Communication Technology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20786" y="5260272"/>
            <a:ext cx="65832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(ঘ) Information and Communication Technology</a:t>
            </a:r>
          </a:p>
          <a:p>
            <a:endParaRPr lang="en-US" sz="2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937367" y="5319687"/>
            <a:ext cx="609441" cy="381000"/>
            <a:chOff x="6858000" y="457200"/>
            <a:chExt cx="457200" cy="3810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6858000" y="666751"/>
              <a:ext cx="152400" cy="171449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010400" y="457200"/>
              <a:ext cx="304800" cy="3810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884586" y="2628264"/>
            <a:ext cx="558654" cy="381000"/>
            <a:chOff x="6934200" y="427064"/>
            <a:chExt cx="419100" cy="38100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820786" y="3559036"/>
            <a:ext cx="558654" cy="381000"/>
            <a:chOff x="6934200" y="427064"/>
            <a:chExt cx="419100" cy="3810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881116" y="4462814"/>
            <a:ext cx="558654" cy="381000"/>
            <a:chOff x="6934200" y="427064"/>
            <a:chExt cx="419100" cy="3810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6934200" y="457200"/>
              <a:ext cx="419100" cy="3313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6991350" y="427064"/>
              <a:ext cx="3048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986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6324" y="34638"/>
            <a:ext cx="4799350" cy="6676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360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3600" b="1" spc="62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6309" y="944875"/>
            <a:ext cx="11579384" cy="10985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12563" tIns="56281" rIns="112563" bIns="56281">
            <a:spAutoFit/>
          </a:bodyPr>
          <a:lstStyle/>
          <a:p>
            <a:pPr algn="just"/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বিশ্বগ্রাম বাস্তবায়নে তোমার এলাকায় বিশ্বয়ানের প্রভাব আছে কি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আনবা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9" y="2043421"/>
            <a:ext cx="11579384" cy="461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9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MART\Desktop\munni\Bappea23201102171297919606_good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5933" y="1"/>
            <a:ext cx="8676068" cy="68580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67572" y="2792844"/>
            <a:ext cx="2900631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7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98275" y="2417705"/>
            <a:ext cx="4343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2800" dirty="0"/>
          </a:p>
          <a:p>
            <a:pPr algn="ctr">
              <a:lnSpc>
                <a:spcPct val="150000"/>
              </a:lnSpc>
            </a:pPr>
            <a:r>
              <a:rPr lang="bn-BD" dirty="0"/>
              <a:t> </a:t>
            </a:r>
            <a:endParaRPr lang="en-US" dirty="0"/>
          </a:p>
        </p:txBody>
      </p:sp>
      <p:sp>
        <p:nvSpPr>
          <p:cNvPr id="12" name="Explosion 1 11"/>
          <p:cNvSpPr/>
          <p:nvPr/>
        </p:nvSpPr>
        <p:spPr>
          <a:xfrm>
            <a:off x="2590800" y="0"/>
            <a:ext cx="6934200" cy="1409700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3692" y="1900517"/>
            <a:ext cx="5799908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মোহাম্মদ আতাউর রহমান</a:t>
            </a:r>
          </a:p>
          <a:p>
            <a:pPr algn="ctr"/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অধ্যাপক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বিজুল দারুল হুদা 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কামিল স্নাতকোত্তর 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ই-মেইল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ঃ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mataur.anik@gmail.com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তারিখঃ ০৪.০৫.২০১৯খ্রি.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8275" y="1887070"/>
            <a:ext cx="5936843" cy="33547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১ম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বর্ষ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/এইচএসসি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বিষয়ঃ আইসিটি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Information And Communication Technology: World &amp; Bangladesh Perspective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প্রেক্ষিত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শিক্ষার্থীর সংখ্যা=৫০জন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সময় = ৪৫মিনিট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11820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27" r="27586" b="957"/>
          <a:stretch/>
        </p:blipFill>
        <p:spPr>
          <a:xfrm>
            <a:off x="463641" y="193183"/>
            <a:ext cx="4834530" cy="31424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437" y="193183"/>
            <a:ext cx="5028897" cy="31424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127" y="3594703"/>
            <a:ext cx="6353025" cy="303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5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47851" y="372383"/>
            <a:ext cx="5793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3655" y="1981200"/>
            <a:ext cx="54138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Global 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Village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বিশ্বগ্রাম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41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44038" y="2463226"/>
            <a:ext cx="8839200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Global Village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1644038" y="3352801"/>
            <a:ext cx="88392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Arial" charset="0"/>
              <a:buChar char="•"/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Global Village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সুবিধা অসুবিধাগুলো 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18288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……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1644038" y="4387276"/>
            <a:ext cx="88392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Arial" charset="0"/>
              <a:buChar char="•"/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Global Village 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উপাদানগুলো ব্যাখ্য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44305" y="694268"/>
            <a:ext cx="233996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66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8" descr="Image result for images of marshall mcluhan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01837" y="6057901"/>
            <a:ext cx="8188325" cy="606104"/>
          </a:xfrm>
          <a:prstGeom prst="rect">
            <a:avLst/>
          </a:prstGeom>
          <a:noFill/>
        </p:spPr>
        <p:txBody>
          <a:bodyPr wrap="square" lIns="112563" tIns="56281" rIns="112563" bIns="56281"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ভিডিওটি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পারবা গ্লোবাল ভিলেজ কী?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02628" y="1567543"/>
            <a:ext cx="377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www.youtube.com/watch?v=DA4S58_aDRw&amp;t=2s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69771" y="1706042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ভিডিও</a:t>
            </a:r>
            <a:r>
              <a:rPr lang="en-US" dirty="0" smtClean="0"/>
              <a:t> </a:t>
            </a:r>
            <a:r>
              <a:rPr lang="en-US" dirty="0" err="1" smtClean="0"/>
              <a:t>লিংক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7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0"/>
            <a:ext cx="9111343" cy="606104"/>
          </a:xfrm>
          <a:prstGeom prst="rect">
            <a:avLst/>
          </a:prstGeom>
          <a:noFill/>
        </p:spPr>
        <p:txBody>
          <a:bodyPr wrap="square" lIns="112563" tIns="56281" rIns="112563" bIns="56281">
            <a:spAutoFit/>
          </a:bodyPr>
          <a:lstStyle/>
          <a:p>
            <a:pPr algn="ctr"/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(Concept of Global Village)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504" y="553852"/>
            <a:ext cx="8464730" cy="6146082"/>
          </a:xfrm>
          <a:prstGeom prst="rect">
            <a:avLst/>
          </a:prstGeom>
          <a:noFill/>
        </p:spPr>
        <p:txBody>
          <a:bodyPr wrap="square" lIns="112563" tIns="56281" rIns="112563" bIns="56281">
            <a:spAutoFit/>
          </a:bodyPr>
          <a:lstStyle/>
          <a:p>
            <a:pPr algn="just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কল্প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কাহিনি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জুলে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ভার্ণ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রাউন্ড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ওয়াল্ড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এইট্টি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উপন্যাসে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ফ্লিয়াস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৮০দিনে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ভ্রমনের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কাহিনি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লিখেছেন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আড়াই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উল্টো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চিঠি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পাঠালে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দুয়েক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কম্পিউটারের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পাশের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চিঠি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ছুড়ে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ফেলার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মুহূর্তেই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পৌঁছানো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ফেইসবুক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প্যারিস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লন্ডন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ওপাড়ার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স্কাইপি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বিরামপুর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দুবাই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করা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গ্লোবাল ভিলেজ এর প্রবর্তক, বিখ্যাত দার্শনিক “মার্শাল ম্যাকলুহান” এর মতে, “গ্লোবাল ভিলেজ হচ্ছে এমন একটি ভিলেজ যেখানে সকল মানুষ একটি একক সমাজে বসবাস করে এবং ইলেকট্রনিক্স মিডিয়া ও তথ্যপ্রযুক্তি ব্যবহারের মাধ্যমে একে অপরের সাথে যোগাযোগ রক্ষা করে।</a:t>
            </a:r>
          </a:p>
          <a:p>
            <a:pPr algn="just"/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সহজ কথায়, তথ্য যোগাযোগ প্রযুক্তি নির্ভর বিশ্বকে বিশ্বগ্রাম বলে।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Global Village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শব্দটা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আসলে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www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কেই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165" y="1847074"/>
            <a:ext cx="2791097" cy="20343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0800000" flipV="1">
            <a:off x="9288061" y="3881400"/>
            <a:ext cx="24333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“মার্শাল ম্যাকলুহান</a:t>
            </a:r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(1911 </a:t>
            </a:r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 ১৯৮০)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11226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7552" y="667114"/>
            <a:ext cx="4176421" cy="575326"/>
          </a:xfrm>
          <a:prstGeom prst="rect">
            <a:avLst/>
          </a:prstGeom>
          <a:noFill/>
        </p:spPr>
        <p:txBody>
          <a:bodyPr wrap="square" lIns="112563" tIns="56281" rIns="112563" bIns="56281">
            <a:spAutoFit/>
          </a:bodyPr>
          <a:lstStyle/>
          <a:p>
            <a:pPr algn="ctr"/>
            <a:r>
              <a:rPr lang="en-US" sz="30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ভিডিওটি</a:t>
            </a:r>
            <a:r>
              <a:rPr lang="en-US" sz="3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0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দেখি</a:t>
            </a:r>
            <a:r>
              <a:rPr lang="en-US" sz="3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.........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3023" y="5562601"/>
            <a:ext cx="9904413" cy="606104"/>
          </a:xfrm>
          <a:prstGeom prst="rect">
            <a:avLst/>
          </a:prstGeom>
          <a:noFill/>
        </p:spPr>
        <p:txBody>
          <a:bodyPr wrap="square" lIns="112563" tIns="56281" rIns="112563" bIns="56281">
            <a:spAutoFit/>
          </a:bodyPr>
          <a:lstStyle/>
          <a:p>
            <a:pPr algn="ctr"/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 এখন গ্লোবাল ভিলেজ এর সুবিধাগুলো লিখ?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42896" y="1927116"/>
            <a:ext cx="3004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www.youtube.com/watch?v=DA4S58_aDRw&amp;t=2s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1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6312" y="0"/>
            <a:ext cx="3141584" cy="729214"/>
          </a:xfrm>
          <a:prstGeom prst="rect">
            <a:avLst/>
          </a:prstGeom>
          <a:noFill/>
        </p:spPr>
        <p:txBody>
          <a:bodyPr wrap="none" lIns="112563" tIns="56281" rIns="112563" bIns="56281">
            <a:spAutoFit/>
          </a:bodyPr>
          <a:lstStyle/>
          <a:p>
            <a:pPr algn="ctr"/>
            <a:r>
              <a:rPr lang="en-US" sz="40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বিশ্বগ্রাম</a:t>
            </a:r>
            <a:r>
              <a:rPr lang="en-US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endParaRPr lang="en-US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343152"/>
            <a:ext cx="12191999" cy="4422533"/>
          </a:xfrm>
          <a:prstGeom prst="rect">
            <a:avLst/>
          </a:prstGeom>
          <a:noFill/>
        </p:spPr>
        <p:txBody>
          <a:bodyPr wrap="square" lIns="112563" tIns="56281" rIns="112563" bIns="56281">
            <a:spAutoFit/>
          </a:bodyPr>
          <a:lstStyle/>
          <a:p>
            <a:pPr marL="422110" indent="-422110" algn="just">
              <a:buFont typeface="Arial" panose="020B0604020202020204" pitchFamily="34" charset="0"/>
              <a:buChar char="•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বিশ্বগ্রাম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www.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World Wide Web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Information Society.</a:t>
            </a:r>
          </a:p>
          <a:p>
            <a:pPr marL="422110" indent="-422110" algn="just">
              <a:buFont typeface="Arial" panose="020B0604020202020204" pitchFamily="34" charset="0"/>
              <a:buChar char="•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যাত্রার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22110" indent="-422110" algn="just">
              <a:buFont typeface="Arial" panose="020B0604020202020204" pitchFamily="34" charset="0"/>
              <a:buChar char="•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দক্ষতা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22110" indent="-422110" algn="just">
              <a:buFont typeface="Arial" panose="020B0604020202020204" pitchFamily="34" charset="0"/>
              <a:buChar char="•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ব্যবসা-বাণিজ্যের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দ্রুততর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22110" indent="-422110" algn="just">
              <a:buFont typeface="Arial" panose="020B0604020202020204" pitchFamily="34" charset="0"/>
              <a:buChar char="•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সহজেই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স্বাস্থ্যসেবা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22110" indent="-422110" algn="just">
              <a:buFont typeface="Arial" panose="020B0604020202020204" pitchFamily="34" charset="0"/>
              <a:buChar char="•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সহজতর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গবেষণার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22110" indent="-422110" algn="just">
              <a:buFont typeface="Arial" panose="020B0604020202020204" pitchFamily="34" charset="0"/>
              <a:buChar char="•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খরচে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22110" indent="-42211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ই-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লাইব্রেরীর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22110" indent="-422110" algn="just">
              <a:buFont typeface="Arial" panose="020B0604020202020204" pitchFamily="34" charset="0"/>
              <a:buChar char="•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মুঠোয়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1" y="762001"/>
            <a:ext cx="9067798" cy="1406323"/>
          </a:xfrm>
          <a:prstGeom prst="rect">
            <a:avLst/>
          </a:prstGeom>
          <a:noFill/>
        </p:spPr>
        <p:txBody>
          <a:bodyPr wrap="square" lIns="112563" tIns="56281" rIns="112563" bIns="56281" rtlCol="0">
            <a:spAutoFit/>
          </a:bodyPr>
          <a:lstStyle/>
          <a:p>
            <a:pPr algn="just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বিশ্বগ্রাম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মানুষই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Technology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7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995</Words>
  <Application>Microsoft Office PowerPoint</Application>
  <PresentationFormat>Widescreen</PresentationFormat>
  <Paragraphs>144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Nazrul Islam</dc:creator>
  <cp:lastModifiedBy>AFIFA RAHMAN SHEFA</cp:lastModifiedBy>
  <cp:revision>199</cp:revision>
  <dcterms:created xsi:type="dcterms:W3CDTF">2016-07-18T11:57:56Z</dcterms:created>
  <dcterms:modified xsi:type="dcterms:W3CDTF">2019-10-09T16:45:38Z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1816566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S8.2.2</vt:lpwstr>
  </property>
</Properties>
</file>