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2" r:id="rId3"/>
    <p:sldId id="259" r:id="rId4"/>
    <p:sldId id="260" r:id="rId5"/>
    <p:sldId id="261" r:id="rId6"/>
    <p:sldId id="262" r:id="rId7"/>
    <p:sldId id="263" r:id="rId8"/>
    <p:sldId id="287" r:id="rId9"/>
    <p:sldId id="285" r:id="rId10"/>
    <p:sldId id="283" r:id="rId11"/>
    <p:sldId id="266" r:id="rId12"/>
    <p:sldId id="267" r:id="rId13"/>
    <p:sldId id="277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>
        <p:scale>
          <a:sx n="81" d="100"/>
          <a:sy n="81" d="100"/>
        </p:scale>
        <p:origin x="-9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10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6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3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6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0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0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0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6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10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6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0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6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CA9FF43A-5BE4-4CA5-86BD-437DA18DAAE5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70ECB87D-3AD6-4241-9D48-67CE38A03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B3A528-AF03-416A-BAE2-91A23E7F32EA}"/>
              </a:ext>
            </a:extLst>
          </p:cNvPr>
          <p:cNvSpPr/>
          <p:nvPr userDrawn="1"/>
        </p:nvSpPr>
        <p:spPr>
          <a:xfrm>
            <a:off x="148281" y="120477"/>
            <a:ext cx="8822726" cy="6617044"/>
          </a:xfrm>
          <a:prstGeom prst="rect">
            <a:avLst/>
          </a:prstGeom>
          <a:noFill/>
          <a:ln w="2540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89546A04-515C-4D9E-80D3-0B50120AF372}"/>
              </a:ext>
            </a:extLst>
          </p:cNvPr>
          <p:cNvSpPr/>
          <p:nvPr userDrawn="1"/>
        </p:nvSpPr>
        <p:spPr>
          <a:xfrm>
            <a:off x="24715" y="0"/>
            <a:ext cx="704335" cy="1173892"/>
          </a:xfrm>
          <a:prstGeom prst="halfFrame">
            <a:avLst>
              <a:gd name="adj1" fmla="val 19737"/>
              <a:gd name="adj2" fmla="val 221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="" xmlns:a16="http://schemas.microsoft.com/office/drawing/2014/main" id="{BE36EDF8-273D-4FC0-84AE-BCDBA46197CB}"/>
              </a:ext>
            </a:extLst>
          </p:cNvPr>
          <p:cNvSpPr/>
          <p:nvPr userDrawn="1"/>
        </p:nvSpPr>
        <p:spPr>
          <a:xfrm rot="10800000">
            <a:off x="8402595" y="5674842"/>
            <a:ext cx="704335" cy="1173892"/>
          </a:xfrm>
          <a:prstGeom prst="halfFrame">
            <a:avLst>
              <a:gd name="adj1" fmla="val 19737"/>
              <a:gd name="adj2" fmla="val 221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="" xmlns:a16="http://schemas.microsoft.com/office/drawing/2014/main" id="{081D9070-DFE4-48EE-B916-29F8A7DE0753}"/>
              </a:ext>
            </a:extLst>
          </p:cNvPr>
          <p:cNvSpPr/>
          <p:nvPr userDrawn="1"/>
        </p:nvSpPr>
        <p:spPr>
          <a:xfrm flipH="1">
            <a:off x="8390239" y="-3094"/>
            <a:ext cx="704334" cy="1176986"/>
          </a:xfrm>
          <a:prstGeom prst="halfFrame">
            <a:avLst>
              <a:gd name="adj1" fmla="val 19737"/>
              <a:gd name="adj2" fmla="val 221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="" xmlns:a16="http://schemas.microsoft.com/office/drawing/2014/main" id="{1B002B36-849A-4927-8E77-4564F1D9B27E}"/>
              </a:ext>
            </a:extLst>
          </p:cNvPr>
          <p:cNvSpPr/>
          <p:nvPr userDrawn="1"/>
        </p:nvSpPr>
        <p:spPr>
          <a:xfrm rot="10800000" flipH="1">
            <a:off x="24713" y="5687199"/>
            <a:ext cx="724934" cy="1173892"/>
          </a:xfrm>
          <a:prstGeom prst="halfFrame">
            <a:avLst>
              <a:gd name="adj1" fmla="val 19737"/>
              <a:gd name="adj2" fmla="val 221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2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1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0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8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32" y="457200"/>
            <a:ext cx="7069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WELCOME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105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54" y="446129"/>
            <a:ext cx="8380960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students and teachers go to the library?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463328"/>
            <a:ext cx="5736614" cy="3817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900" y="5371458"/>
            <a:ext cx="8474268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teachers come to the library when they have no class.</a:t>
            </a:r>
          </a:p>
        </p:txBody>
      </p:sp>
    </p:spTree>
    <p:extLst>
      <p:ext uri="{BB962C8B-B14F-4D97-AF65-F5344CB8AC3E}">
        <p14:creationId xmlns:p14="http://schemas.microsoft.com/office/powerpoint/2010/main" val="930994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2651763" y="515579"/>
            <a:ext cx="4015838" cy="1143000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12700" cap="sq" cmpd="dbl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Group Works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941" y="2681416"/>
            <a:ext cx="8128362" cy="1985798"/>
          </a:xfrm>
          <a:prstGeom prst="roundRect">
            <a:avLst/>
          </a:prstGeom>
          <a:solidFill>
            <a:srgbClr val="006600"/>
          </a:solidFill>
          <a:ln w="12700" cap="sq" cmpd="dbl">
            <a:solidFill>
              <a:schemeClr val="tx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Andalus" pitchFamily="18" charset="-78"/>
                <a:cs typeface="Andalus" pitchFamily="18" charset="-78"/>
              </a:rPr>
              <a:t>Make five sentences about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Andalus" pitchFamily="18" charset="-78"/>
                <a:cs typeface="Andalus" pitchFamily="18" charset="-78"/>
              </a:rPr>
              <a:t>A College Library </a:t>
            </a:r>
            <a:r>
              <a:rPr lang="en-US" sz="3600" dirty="0">
                <a:solidFill>
                  <a:schemeClr val="bg1"/>
                </a:solidFill>
                <a:effectLst/>
                <a:latin typeface="Andalus" pitchFamily="18" charset="-78"/>
                <a:cs typeface="Andalus" pitchFamily="18" charset="-78"/>
              </a:rPr>
              <a:t>by dividing  groups each having 5 students. </a:t>
            </a:r>
          </a:p>
        </p:txBody>
      </p:sp>
    </p:spTree>
    <p:extLst>
      <p:ext uri="{BB962C8B-B14F-4D97-AF65-F5344CB8AC3E}">
        <p14:creationId xmlns:p14="http://schemas.microsoft.com/office/powerpoint/2010/main" val="14443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7525" y="3255840"/>
            <a:ext cx="7555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61" indent="-514361">
              <a:buAutoNum type="alphaLcPeriod"/>
            </a:pPr>
            <a:r>
              <a:rPr lang="en-US" sz="4400" b="1" dirty="0" smtClean="0">
                <a:latin typeface="Arabic Typesetting" pitchFamily="66" charset="-78"/>
                <a:cs typeface="Arabic Typesetting" pitchFamily="66" charset="-78"/>
              </a:rPr>
              <a:t>What </a:t>
            </a:r>
            <a:r>
              <a:rPr lang="en-US" sz="4400" b="1" dirty="0">
                <a:latin typeface="Arabic Typesetting" pitchFamily="66" charset="-78"/>
                <a:cs typeface="Arabic Typesetting" pitchFamily="66" charset="-78"/>
              </a:rPr>
              <a:t>is library?</a:t>
            </a:r>
          </a:p>
          <a:p>
            <a:pPr marL="514361" indent="-514361">
              <a:buFontTx/>
              <a:buAutoNum type="alphaLcPeriod"/>
            </a:pPr>
            <a:r>
              <a:rPr lang="en-US" sz="4400" b="1" dirty="0">
                <a:latin typeface="Arabic Typesetting" pitchFamily="66" charset="-78"/>
                <a:cs typeface="Arabic Typesetting" pitchFamily="66" charset="-78"/>
              </a:rPr>
              <a:t>What kind of books are there in a library?</a:t>
            </a:r>
          </a:p>
          <a:p>
            <a:pPr marL="514361" indent="-514361">
              <a:buAutoNum type="alphaLcPeriod"/>
            </a:pPr>
            <a:r>
              <a:rPr lang="en-US" sz="4400" b="1" dirty="0">
                <a:latin typeface="Arabic Typesetting" pitchFamily="66" charset="-78"/>
                <a:cs typeface="Arabic Typesetting" pitchFamily="66" charset="-78"/>
              </a:rPr>
              <a:t>What should a library be like</a:t>
            </a:r>
            <a:r>
              <a:rPr lang="en-US" sz="4400" b="1" dirty="0" smtClean="0">
                <a:latin typeface="Arabic Typesetting" pitchFamily="66" charset="-78"/>
                <a:cs typeface="Arabic Typesetting" pitchFamily="66" charset="-78"/>
              </a:rPr>
              <a:t>?</a:t>
            </a:r>
            <a:endParaRPr lang="en-US" sz="4400" b="1" dirty="0"/>
          </a:p>
        </p:txBody>
      </p:sp>
      <p:sp>
        <p:nvSpPr>
          <p:cNvPr id="5" name="Frame 4"/>
          <p:cNvSpPr/>
          <p:nvPr/>
        </p:nvSpPr>
        <p:spPr>
          <a:xfrm>
            <a:off x="1887187" y="343290"/>
            <a:ext cx="5523016" cy="848096"/>
          </a:xfrm>
          <a:prstGeom prst="fram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ook Antiqua" pitchFamily="18" charset="0"/>
                <a:cs typeface="Andalus" pitchFamily="18" charset="-78"/>
              </a:rPr>
              <a:t>Evaluation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560274" y="1788250"/>
            <a:ext cx="7731110" cy="774476"/>
          </a:xfrm>
          <a:prstGeom prst="round2DiagRect">
            <a:avLst>
              <a:gd name="adj1" fmla="val 10779"/>
              <a:gd name="adj2" fmla="val 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Write </a:t>
            </a:r>
            <a:r>
              <a:rPr lang="en-US" sz="3200" b="1" i="1" spc="50" dirty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the answer of the following question:</a:t>
            </a:r>
          </a:p>
        </p:txBody>
      </p:sp>
    </p:spTree>
    <p:extLst>
      <p:ext uri="{BB962C8B-B14F-4D97-AF65-F5344CB8AC3E}">
        <p14:creationId xmlns:p14="http://schemas.microsoft.com/office/powerpoint/2010/main" val="1903917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029" y="5729449"/>
            <a:ext cx="8577942" cy="781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College Library</a:t>
            </a:r>
            <a:r>
              <a:rPr lang="en-US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01">
            <a:extLst>
              <a:ext uri="{FF2B5EF4-FFF2-40B4-BE49-F238E27FC236}">
                <a16:creationId xmlns="" xmlns:a16="http://schemas.microsoft.com/office/drawing/2014/main" id="{2241A844-22A0-43F6-869D-C67DA87F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12" y="1747261"/>
            <a:ext cx="5955280" cy="38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651D8E7-CF0C-483B-8C43-5DEC96E11277}"/>
              </a:ext>
            </a:extLst>
          </p:cNvPr>
          <p:cNvSpPr txBox="1">
            <a:spLocks/>
          </p:cNvSpPr>
          <p:nvPr/>
        </p:nvSpPr>
        <p:spPr>
          <a:xfrm>
            <a:off x="2064816" y="322304"/>
            <a:ext cx="5626166" cy="1021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4016923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4985" y="1702872"/>
            <a:ext cx="5416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</a:rPr>
              <a:t>THANKS OF ALL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6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AE4602-849A-4CEA-B88A-D49BEDDAB53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0428"/>
            <a:ext cx="3226915" cy="3916803"/>
            <a:chOff x="882661" y="1257893"/>
            <a:chExt cx="4821458" cy="4969282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8C61817-8E77-4403-81E3-36373ECFFAAD}"/>
                </a:ext>
              </a:extLst>
            </p:cNvPr>
            <p:cNvSpPr/>
            <p:nvPr/>
          </p:nvSpPr>
          <p:spPr>
            <a:xfrm>
              <a:off x="882661" y="3664904"/>
              <a:ext cx="4709823" cy="2381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Md.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Abdur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Rouf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Lecturer in English</a:t>
              </a:r>
            </a:p>
            <a:p>
              <a:pPr algn="ctr">
                <a:defRPr/>
              </a:pP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Khalna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Islamia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Fazil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(Degree)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Madrasah,Patnitala,Naogaon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Cell: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01767650169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Email: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rouf301285@gmailcom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6">
              <a:extLst>
                <a:ext uri="{FF2B5EF4-FFF2-40B4-BE49-F238E27FC236}">
                  <a16:creationId xmlns="" xmlns:a16="http://schemas.microsoft.com/office/drawing/2014/main" id="{72428DC3-CA8E-47EA-87B5-02B96E269CB6}"/>
                </a:ext>
              </a:extLst>
            </p:cNvPr>
            <p:cNvSpPr/>
            <p:nvPr/>
          </p:nvSpPr>
          <p:spPr>
            <a:xfrm>
              <a:off x="899891" y="1257893"/>
              <a:ext cx="4804228" cy="496928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89838" y="2384498"/>
            <a:ext cx="3271389" cy="3892733"/>
            <a:chOff x="6596744" y="2175597"/>
            <a:chExt cx="3556728" cy="401026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A0953-B347-4A98-A68B-4A5F50BA485B}"/>
                </a:ext>
              </a:extLst>
            </p:cNvPr>
            <p:cNvSpPr/>
            <p:nvPr/>
          </p:nvSpPr>
          <p:spPr>
            <a:xfrm>
              <a:off x="7066931" y="4449423"/>
              <a:ext cx="2978332" cy="15799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XI-XII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Subj: English </a:t>
              </a: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Paper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</a:t>
              </a:r>
              <a:r>
                <a:rPr 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minutes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11">
              <a:extLst>
                <a:ext uri="{FF2B5EF4-FFF2-40B4-BE49-F238E27FC236}">
                  <a16:creationId xmlns="" xmlns:a16="http://schemas.microsoft.com/office/drawing/2014/main" id="{7F12BD43-CCF9-417F-AB25-3FD8A03CFCF6}"/>
                </a:ext>
              </a:extLst>
            </p:cNvPr>
            <p:cNvSpPr/>
            <p:nvPr/>
          </p:nvSpPr>
          <p:spPr bwMode="auto">
            <a:xfrm>
              <a:off x="6596744" y="2175597"/>
              <a:ext cx="3556728" cy="401026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4467B3-E050-4AC4-A8AF-C6DA252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03" y="2557635"/>
            <a:ext cx="1656996" cy="19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A445E6-4F8B-4619-AD9A-E3881B0C3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72" y="2545395"/>
            <a:ext cx="1262446" cy="1625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: Rounded Corners 13">
            <a:extLst>
              <a:ext uri="{FF2B5EF4-FFF2-40B4-BE49-F238E27FC236}">
                <a16:creationId xmlns="" xmlns:a16="http://schemas.microsoft.com/office/drawing/2014/main" id="{51A52C46-8D09-4F52-8BDA-1F2218186147}"/>
              </a:ext>
            </a:extLst>
          </p:cNvPr>
          <p:cNvSpPr/>
          <p:nvPr/>
        </p:nvSpPr>
        <p:spPr>
          <a:xfrm>
            <a:off x="4279628" y="2381022"/>
            <a:ext cx="553631" cy="3896209"/>
          </a:xfrm>
          <a:prstGeom prst="roundRect">
            <a:avLst/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IDENTITY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1E3B003-61CC-4C11-A91E-0DC8184ED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8" y="469558"/>
            <a:ext cx="7390931" cy="1064888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9658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777" y="553795"/>
            <a:ext cx="791645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What are you looking in the </a:t>
            </a:r>
            <a:r>
              <a:rPr lang="en-US" sz="3600" dirty="0" smtClean="0">
                <a:latin typeface="Times New Roman" panose="02020603050405020304" pitchFamily="18" charset="0"/>
              </a:rPr>
              <a:t>picture?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6689" y="5618520"/>
            <a:ext cx="204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</a:rPr>
              <a:t>Library</a:t>
            </a:r>
            <a:endParaRPr 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9" y="1416796"/>
            <a:ext cx="5313406" cy="39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4192" y="737467"/>
            <a:ext cx="7515616" cy="94065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Andalus" pitchFamily="18" charset="-78"/>
              </a:rPr>
              <a:t>Let us discuss about a paragraph-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3803" y="2182795"/>
            <a:ext cx="5296394" cy="3671590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Andalus" pitchFamily="18" charset="-78"/>
              </a:rPr>
              <a:t>Our College Library</a:t>
            </a:r>
          </a:p>
        </p:txBody>
      </p:sp>
    </p:spTree>
    <p:extLst>
      <p:ext uri="{BB962C8B-B14F-4D97-AF65-F5344CB8AC3E}">
        <p14:creationId xmlns:p14="http://schemas.microsoft.com/office/powerpoint/2010/main" val="330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62600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Snip Diagonal Corner Rectangle 5"/>
          <p:cNvSpPr>
            <a:spLocks/>
          </p:cNvSpPr>
          <p:nvPr/>
        </p:nvSpPr>
        <p:spPr>
          <a:xfrm>
            <a:off x="1592290" y="449942"/>
            <a:ext cx="5760493" cy="13313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0" cmpd="dbl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Andalus" pitchFamily="18" charset="-78"/>
              </a:rPr>
              <a:t>Learning Outcomes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69398" y="2173190"/>
            <a:ext cx="8192688" cy="3688997"/>
          </a:xfrm>
          <a:prstGeom prst="trapezoid">
            <a:avLst>
              <a:gd name="adj" fmla="val 10203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Adobe Garamond Pro Bold" pitchFamily="18" charset="0"/>
                <a:cs typeface="Andalus" pitchFamily="18" charset="-78"/>
              </a:rPr>
              <a:t>After the lesson the students will be able to-</a:t>
            </a:r>
          </a:p>
          <a:p>
            <a:endParaRPr lang="en-US" sz="2800" b="1" dirty="0">
              <a:solidFill>
                <a:schemeClr val="bg1"/>
              </a:solidFill>
              <a:effectLst/>
              <a:latin typeface="Adobe Garamond Pro Bold" pitchFamily="18" charset="0"/>
              <a:cs typeface="Andalus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b="1" i="1" dirty="0" smtClean="0">
                <a:solidFill>
                  <a:schemeClr val="bg1"/>
                </a:solidFill>
                <a:effectLst/>
                <a:latin typeface="Adobe Garamond Pro Bold" pitchFamily="18" charset="0"/>
                <a:cs typeface="Andalus" pitchFamily="18" charset="-78"/>
              </a:rPr>
              <a:t>ask and answer questions;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b="1" i="1" dirty="0" smtClean="0">
                <a:solidFill>
                  <a:schemeClr val="bg1"/>
                </a:solidFill>
                <a:effectLst/>
                <a:latin typeface="Adobe Garamond Pro Bold" pitchFamily="18" charset="0"/>
                <a:cs typeface="Andalus" pitchFamily="18" charset="-78"/>
              </a:rPr>
              <a:t>tell some information about a library;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b="1" i="1" dirty="0" smtClean="0">
                <a:solidFill>
                  <a:schemeClr val="bg1"/>
                </a:solidFill>
                <a:effectLst/>
                <a:latin typeface="Adobe Garamond Pro Bold" pitchFamily="18" charset="0"/>
                <a:cs typeface="Andalus" pitchFamily="18" charset="-78"/>
              </a:rPr>
              <a:t>practice writing;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b="1" i="1" dirty="0" smtClean="0">
                <a:solidFill>
                  <a:schemeClr val="bg1"/>
                </a:solidFill>
                <a:effectLst/>
                <a:latin typeface="Adobe Garamond Pro Bold" pitchFamily="18" charset="0"/>
                <a:cs typeface="Andalus" pitchFamily="18" charset="-78"/>
              </a:rPr>
              <a:t>write a paragraph.</a:t>
            </a:r>
            <a:endParaRPr lang="en-US" sz="3400" b="1" i="1" dirty="0">
              <a:solidFill>
                <a:schemeClr val="bg1"/>
              </a:solidFill>
              <a:effectLst/>
              <a:latin typeface="Adobe Garamond Pro Bold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56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8202" y="325450"/>
            <a:ext cx="425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</a:rPr>
              <a:t>What is a library?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828" y="6008913"/>
            <a:ext cx="786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</a:rPr>
              <a:t>A library is a place where books are kept for reading.</a:t>
            </a:r>
            <a:endParaRPr lang="en-US" sz="105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2" y="1195516"/>
            <a:ext cx="5955956" cy="44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4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089" y="344618"/>
            <a:ext cx="790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It is a store house of books. It is a part and parcel of a College.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3002" y="5927111"/>
            <a:ext cx="577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</a:rPr>
              <a:t>So, there is a library in our College.</a:t>
            </a:r>
          </a:p>
        </p:txBody>
      </p:sp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8" y="1152401"/>
            <a:ext cx="6939419" cy="4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591" y="405228"/>
            <a:ext cx="813278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</a:rPr>
              <a:t>  </a:t>
            </a:r>
            <a:r>
              <a:rPr lang="en-US" sz="2800" dirty="0">
                <a:latin typeface="Times New Roman" panose="02020603050405020304" pitchFamily="18" charset="0"/>
              </a:rPr>
              <a:t> </a:t>
            </a:r>
            <a:r>
              <a:rPr lang="en-US" sz="3600" dirty="0">
                <a:latin typeface="Times New Roman" panose="02020603050405020304" pitchFamily="18" charset="0"/>
              </a:rPr>
              <a:t>It is a quiet place. It remains open all day. </a:t>
            </a:r>
            <a:endParaRPr lang="en-US" sz="44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34" y="1334531"/>
            <a:ext cx="6639696" cy="4979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5462" y="5763536"/>
            <a:ext cx="8201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peacefully go there and borrow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422" y="376923"/>
            <a:ext cx="731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students collect from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0" y="1428656"/>
            <a:ext cx="5560540" cy="41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21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226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pc</cp:lastModifiedBy>
  <cp:revision>188</cp:revision>
  <dcterms:created xsi:type="dcterms:W3CDTF">2018-03-09T12:48:35Z</dcterms:created>
  <dcterms:modified xsi:type="dcterms:W3CDTF">2019-09-01T17:11:02Z</dcterms:modified>
</cp:coreProperties>
</file>