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87" r:id="rId10"/>
    <p:sldId id="274" r:id="rId11"/>
    <p:sldId id="275" r:id="rId12"/>
    <p:sldId id="290" r:id="rId13"/>
    <p:sldId id="292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dhossain587@gmail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lgerian" pitchFamily="82" charset="0"/>
              </a:rPr>
              <a:t>    WELCOME</a:t>
            </a:r>
            <a:endParaRPr lang="en-US" sz="9600" dirty="0">
              <a:latin typeface="Algerian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1"/>
            <a:ext cx="8763000" cy="4419600"/>
          </a:xfrm>
        </p:spPr>
      </p:pic>
    </p:spTree>
    <p:extLst>
      <p:ext uri="{BB962C8B-B14F-4D97-AF65-F5344CB8AC3E}">
        <p14:creationId xmlns:p14="http://schemas.microsoft.com/office/powerpoint/2010/main" val="327239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lgerian" pitchFamily="82" charset="0"/>
              </a:rPr>
              <a:t>The </a:t>
            </a:r>
            <a:r>
              <a:rPr lang="en-US" sz="2800" dirty="0" err="1" smtClean="0">
                <a:latin typeface="Algerian" pitchFamily="82" charset="0"/>
              </a:rPr>
              <a:t>haor</a:t>
            </a:r>
            <a:r>
              <a:rPr lang="en-US" sz="2800" dirty="0" smtClean="0">
                <a:latin typeface="Algerian" pitchFamily="82" charset="0"/>
              </a:rPr>
              <a:t> is a very important resting place for migratory waterfowls flying in from the north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2" y="2328430"/>
            <a:ext cx="3581400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743200"/>
            <a:ext cx="34290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6962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1816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ernard MT Condensed" pitchFamily="18" charset="0"/>
              </a:rPr>
              <a:t>These species of waterfowls make the </a:t>
            </a:r>
            <a:r>
              <a:rPr lang="en-US" sz="4400" b="1" dirty="0" err="1" smtClean="0">
                <a:latin typeface="Bernard MT Condensed" pitchFamily="18" charset="0"/>
              </a:rPr>
              <a:t>haor</a:t>
            </a:r>
            <a:r>
              <a:rPr lang="en-US" sz="4400" b="1" dirty="0" smtClean="0">
                <a:latin typeface="Bernard MT Condensed" pitchFamily="18" charset="0"/>
              </a:rPr>
              <a:t> their temporary home</a:t>
            </a:r>
            <a:endParaRPr lang="en-US" sz="4400" b="1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Single work</a:t>
            </a:r>
            <a:endParaRPr lang="en-US" sz="2800" dirty="0">
              <a:latin typeface="Wide Lati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200" dirty="0" smtClean="0">
                <a:latin typeface="Narkisim" pitchFamily="34" charset="-79"/>
                <a:cs typeface="Narkisim" pitchFamily="34" charset="-79"/>
              </a:rPr>
              <a:t>What is the land area of the </a:t>
            </a:r>
            <a:r>
              <a:rPr lang="en-US" sz="3200" dirty="0" err="1" smtClean="0">
                <a:latin typeface="Narkisim" pitchFamily="34" charset="-79"/>
                <a:cs typeface="Narkisim" pitchFamily="34" charset="-79"/>
              </a:rPr>
              <a:t>Hakaluki</a:t>
            </a:r>
            <a:r>
              <a:rPr lang="en-US" sz="32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3200" dirty="0" err="1" smtClean="0">
                <a:latin typeface="Narkisim" pitchFamily="34" charset="-79"/>
                <a:cs typeface="Narkisim" pitchFamily="34" charset="-79"/>
              </a:rPr>
              <a:t>Haor</a:t>
            </a:r>
            <a:r>
              <a:rPr lang="en-US" sz="3200" dirty="0" smtClean="0">
                <a:latin typeface="Narkisim" pitchFamily="34" charset="-79"/>
                <a:cs typeface="Narkisim" pitchFamily="34" charset="-79"/>
              </a:rPr>
              <a:t>?</a:t>
            </a:r>
          </a:p>
          <a:p>
            <a:pPr algn="ctr"/>
            <a:r>
              <a:rPr lang="en-US" sz="3200" dirty="0" smtClean="0">
                <a:latin typeface="Narkisim" pitchFamily="34" charset="-79"/>
                <a:cs typeface="Narkisim" pitchFamily="34" charset="-79"/>
              </a:rPr>
              <a:t>2. Name some important </a:t>
            </a:r>
            <a:r>
              <a:rPr lang="en-US" sz="3200" dirty="0" err="1" smtClean="0">
                <a:latin typeface="Narkisim" pitchFamily="34" charset="-79"/>
                <a:cs typeface="Narkisim" pitchFamily="34" charset="-79"/>
              </a:rPr>
              <a:t>beels</a:t>
            </a:r>
            <a:r>
              <a:rPr lang="en-US" sz="3200" dirty="0" smtClean="0">
                <a:latin typeface="Narkisim" pitchFamily="34" charset="-79"/>
                <a:cs typeface="Narkisim" pitchFamily="34" charset="-79"/>
              </a:rPr>
              <a:t> of the </a:t>
            </a:r>
            <a:r>
              <a:rPr lang="en-US" sz="3200" dirty="0" err="1" smtClean="0">
                <a:latin typeface="Narkisim" pitchFamily="34" charset="-79"/>
                <a:cs typeface="Narkisim" pitchFamily="34" charset="-79"/>
              </a:rPr>
              <a:t>Haor</a:t>
            </a:r>
            <a:r>
              <a:rPr lang="en-US" sz="3200" dirty="0" smtClean="0">
                <a:latin typeface="Narkisim" pitchFamily="34" charset="-79"/>
                <a:cs typeface="Narkisim" pitchFamily="34" charset="-79"/>
              </a:rPr>
              <a:t>.</a:t>
            </a:r>
          </a:p>
          <a:p>
            <a:pPr algn="ctr"/>
            <a:r>
              <a:rPr lang="en-US" sz="3200" dirty="0" smtClean="0">
                <a:latin typeface="Narkisim" pitchFamily="34" charset="-79"/>
                <a:cs typeface="Narkisim" pitchFamily="34" charset="-79"/>
              </a:rPr>
              <a:t>3. Name some fish species of the </a:t>
            </a:r>
            <a:r>
              <a:rPr lang="en-US" sz="3200" dirty="0" err="1" smtClean="0">
                <a:latin typeface="Narkisim" pitchFamily="34" charset="-79"/>
                <a:cs typeface="Narkisim" pitchFamily="34" charset="-79"/>
              </a:rPr>
              <a:t>Haor</a:t>
            </a:r>
            <a:r>
              <a:rPr lang="en-US" sz="3200" dirty="0" smtClean="0">
                <a:latin typeface="Narkisim" pitchFamily="34" charset="-79"/>
                <a:cs typeface="Narkisim" pitchFamily="34" charset="-79"/>
              </a:rPr>
              <a:t>.</a:t>
            </a:r>
          </a:p>
          <a:p>
            <a:pPr algn="ctr"/>
            <a:r>
              <a:rPr lang="en-US" sz="3200" dirty="0" smtClean="0">
                <a:latin typeface="Narkisim" pitchFamily="34" charset="-79"/>
                <a:cs typeface="Narkisim" pitchFamily="34" charset="-79"/>
              </a:rPr>
              <a:t>4. Which bird is the main migratory waterfowl of the </a:t>
            </a:r>
            <a:r>
              <a:rPr lang="en-US" sz="3200" dirty="0" err="1" smtClean="0">
                <a:latin typeface="Narkisim" pitchFamily="34" charset="-79"/>
                <a:cs typeface="Narkisim" pitchFamily="34" charset="-79"/>
              </a:rPr>
              <a:t>Hakaluki</a:t>
            </a:r>
            <a:r>
              <a:rPr lang="en-US" sz="32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3200" dirty="0" err="1" smtClean="0">
                <a:latin typeface="Narkisim" pitchFamily="34" charset="-79"/>
                <a:cs typeface="Narkisim" pitchFamily="34" charset="-79"/>
              </a:rPr>
              <a:t>haor</a:t>
            </a:r>
            <a:r>
              <a:rPr lang="en-US" sz="3200" dirty="0" smtClean="0">
                <a:latin typeface="Narkisim" pitchFamily="34" charset="-79"/>
                <a:cs typeface="Narkisim" pitchFamily="34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0700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0" y="26342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stellar" pitchFamily="18" charset="0"/>
              </a:rPr>
              <a:t>H</a:t>
            </a:r>
            <a:r>
              <a:rPr lang="en-US" sz="2800" dirty="0" smtClean="0">
                <a:latin typeface="Castellar" pitchFamily="18" charset="0"/>
              </a:rPr>
              <a:t>omework</a:t>
            </a:r>
            <a:endParaRPr lang="en-US" sz="2800" dirty="0">
              <a:latin typeface="Castellar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819400" y="1524000"/>
            <a:ext cx="1219200" cy="198120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38600" y="1524000"/>
            <a:ext cx="1752600" cy="182880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895600" y="3352800"/>
            <a:ext cx="4533900" cy="7620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1524000"/>
            <a:ext cx="2971800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6600" y="1524000"/>
            <a:ext cx="342900" cy="182880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1200" y="3352800"/>
            <a:ext cx="0" cy="2292927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815936" y="3491345"/>
            <a:ext cx="76200" cy="213360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19400" y="5638800"/>
            <a:ext cx="4610100" cy="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429500" y="3352800"/>
            <a:ext cx="0" cy="2292927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65318" y="4031148"/>
            <a:ext cx="2705100" cy="120032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ill Sans Ultra Bold" pitchFamily="34" charset="0"/>
              </a:rPr>
              <a:t>Describe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ill Sans Ultra Bold" pitchFamily="34" charset="0"/>
              </a:rPr>
              <a:t>theHakaluki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ill Sans Ultra Bold" pitchFamily="34" charset="0"/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ill Sans Ultra Bold" pitchFamily="34" charset="0"/>
              </a:rPr>
              <a:t>Haor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ill Sans Ultra Bold" pitchFamily="34" charset="0"/>
              </a:rPr>
              <a:t> in your own words.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Gill Sans Ultra Bold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137562" y="3886200"/>
            <a:ext cx="0" cy="93622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8534400" y="1752600"/>
            <a:ext cx="76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81800" y="3886200"/>
            <a:ext cx="0" cy="93622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79127" y="3886200"/>
            <a:ext cx="60267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37562" y="4878892"/>
            <a:ext cx="64423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179127" y="4499263"/>
            <a:ext cx="0" cy="58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79127" y="4354314"/>
            <a:ext cx="60267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80463" y="3845683"/>
            <a:ext cx="0" cy="99269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1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0335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lgerian" pitchFamily="82" charset="0"/>
              </a:rPr>
              <a:t>Thanks to all</a:t>
            </a:r>
            <a:endParaRPr lang="en-U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23666"/>
            <a:ext cx="8458200" cy="53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  <a:latin typeface="Algerian" pitchFamily="82" charset="0"/>
              </a:rPr>
              <a:t>Teacher’s Identity</a:t>
            </a:r>
            <a:endParaRPr lang="en-US" sz="4800" b="1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18" y="1219200"/>
            <a:ext cx="83058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chemeClr val="bg1">
                  <a:lumMod val="85000"/>
                  <a:lumOff val="1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en-US" sz="3600" dirty="0" smtClean="0">
              <a:solidFill>
                <a:schemeClr val="bg1">
                  <a:lumMod val="85000"/>
                  <a:lumOff val="1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en-US" sz="3600" dirty="0" smtClean="0">
              <a:solidFill>
                <a:schemeClr val="bg1">
                  <a:lumMod val="85000"/>
                  <a:lumOff val="1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en-US" sz="3600" dirty="0" smtClean="0">
              <a:solidFill>
                <a:schemeClr val="bg1">
                  <a:lumMod val="85000"/>
                  <a:lumOff val="1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en-US" sz="3600" dirty="0" smtClean="0">
              <a:solidFill>
                <a:schemeClr val="bg1">
                  <a:lumMod val="85000"/>
                  <a:lumOff val="1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Name: MD.ABDUR ROUF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Lecturer in English</a:t>
            </a:r>
          </a:p>
          <a:p>
            <a:pPr algn="ctr"/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rPr>
              <a:t>Khalna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rPr>
              <a:t>Islamia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rPr>
              <a:t>Fazil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rPr>
              <a:t>(Degree)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rPr>
              <a:t>Madrasha</a:t>
            </a:r>
            <a:endParaRPr lang="en-US" sz="2800" dirty="0" smtClean="0">
              <a:solidFill>
                <a:schemeClr val="tx2">
                  <a:lumMod val="1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Patnitala,Naogaon</a:t>
            </a:r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Mobile: 01767650169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  <a:hlinkClick r:id="rId3"/>
              </a:rPr>
              <a:t>Email:rouf301285@gmail.com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</a:t>
            </a:r>
          </a:p>
          <a:p>
            <a:pPr algn="ctr"/>
            <a:endParaRPr lang="en-US" sz="2800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en-US" sz="2800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91" y="914400"/>
            <a:ext cx="230841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9058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Broadway" pitchFamily="82" charset="0"/>
              </a:rPr>
              <a:t>Introducing the lesson</a:t>
            </a:r>
            <a:endParaRPr lang="en-US" sz="4800" dirty="0">
              <a:latin typeface="Broadway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rlin Sans FB Demi" pitchFamily="34" charset="0"/>
              </a:rPr>
              <a:t>English 1</a:t>
            </a:r>
            <a:r>
              <a:rPr lang="en-US" sz="4400" baseline="30000" dirty="0" smtClean="0">
                <a:latin typeface="Berlin Sans FB Demi" pitchFamily="34" charset="0"/>
              </a:rPr>
              <a:t>st</a:t>
            </a:r>
            <a:r>
              <a:rPr lang="en-US" sz="4400" dirty="0" smtClean="0">
                <a:latin typeface="Berlin Sans FB Demi" pitchFamily="34" charset="0"/>
              </a:rPr>
              <a:t> Paper</a:t>
            </a:r>
          </a:p>
          <a:p>
            <a:r>
              <a:rPr lang="en-US" sz="4400" dirty="0" smtClean="0">
                <a:latin typeface="Berlin Sans FB Demi" pitchFamily="34" charset="0"/>
              </a:rPr>
              <a:t>Class-Xi</a:t>
            </a:r>
          </a:p>
          <a:p>
            <a:r>
              <a:rPr lang="en-US" sz="4400" dirty="0" smtClean="0">
                <a:latin typeface="Berlin Sans FB Demi" pitchFamily="34" charset="0"/>
              </a:rPr>
              <a:t>Unit-8, Lesson-2</a:t>
            </a:r>
          </a:p>
          <a:p>
            <a:r>
              <a:rPr lang="en-US" sz="4400" dirty="0" smtClean="0">
                <a:latin typeface="Berlin Sans FB Demi" pitchFamily="34" charset="0"/>
              </a:rPr>
              <a:t>Time-45 minutes</a:t>
            </a:r>
          </a:p>
          <a:p>
            <a:r>
              <a:rPr lang="en-US" sz="4400" dirty="0" smtClean="0">
                <a:latin typeface="Berlin Sans FB Demi" pitchFamily="34" charset="0"/>
              </a:rPr>
              <a:t>Date-01/09/2019</a:t>
            </a:r>
            <a:endParaRPr lang="en-US" sz="4400" dirty="0">
              <a:latin typeface="Berlin Sans FB Dem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38671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48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58725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Berlin Sans FB" pitchFamily="34" charset="0"/>
              </a:rPr>
              <a:t>Watch the pictures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219200"/>
            <a:ext cx="8686800" cy="50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61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726"/>
            <a:ext cx="8381999" cy="62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6208"/>
            <a:ext cx="8534400" cy="63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9" y="10028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Announcement of the lesson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409" y="838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The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Hakaluki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Haor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867640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473" y="228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Broadway" pitchFamily="82" charset="0"/>
              </a:rPr>
              <a:t>Learning Outcomes</a:t>
            </a:r>
            <a:endParaRPr lang="en-US" sz="3600" dirty="0">
              <a:solidFill>
                <a:schemeClr val="bg2">
                  <a:lumMod val="25000"/>
                  <a:lumOff val="75000"/>
                </a:schemeClr>
              </a:solidFill>
              <a:latin typeface="Broadway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62000"/>
            <a:ext cx="861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tx2">
                    <a:lumMod val="10000"/>
                  </a:schemeClr>
                </a:solidFill>
                <a:latin typeface="Cooper Black" pitchFamily="18" charset="0"/>
              </a:rPr>
              <a:t>The students will be able to tell about</a:t>
            </a:r>
          </a:p>
          <a:p>
            <a:pPr algn="ctr"/>
            <a:r>
              <a:rPr lang="en-US" sz="3600" u="sng" dirty="0" smtClean="0">
                <a:latin typeface="Cooper Black" pitchFamily="18" charset="0"/>
              </a:rPr>
              <a:t>#the meaning of some words</a:t>
            </a:r>
          </a:p>
          <a:p>
            <a:pPr algn="ctr"/>
            <a:r>
              <a:rPr lang="en-US" sz="3600" b="1" u="sng" dirty="0" smtClean="0">
                <a:latin typeface="Cooper Black" pitchFamily="18" charset="0"/>
              </a:rPr>
              <a:t>#  the location and surrounding areas  of the </a:t>
            </a:r>
            <a:r>
              <a:rPr lang="en-US" sz="3600" b="1" u="sng" dirty="0" err="1" smtClean="0">
                <a:latin typeface="Cooper Black" pitchFamily="18" charset="0"/>
              </a:rPr>
              <a:t>Hakaluki</a:t>
            </a:r>
            <a:r>
              <a:rPr lang="en-US" sz="3600" b="1" u="sng" dirty="0" smtClean="0">
                <a:latin typeface="Cooper Black" pitchFamily="18" charset="0"/>
              </a:rPr>
              <a:t> </a:t>
            </a:r>
            <a:r>
              <a:rPr lang="en-US" sz="3600" b="1" u="sng" dirty="0" err="1" smtClean="0">
                <a:latin typeface="Cooper Black" pitchFamily="18" charset="0"/>
              </a:rPr>
              <a:t>Haor</a:t>
            </a:r>
            <a:endParaRPr lang="en-US" sz="3600" b="1" u="sng" dirty="0" smtClean="0">
              <a:latin typeface="Cooper Black" pitchFamily="18" charset="0"/>
            </a:endParaRPr>
          </a:p>
          <a:p>
            <a:pPr algn="ctr"/>
            <a:r>
              <a:rPr lang="en-US" sz="3600" b="1" u="sng" dirty="0" smtClean="0">
                <a:latin typeface="Cooper Black" pitchFamily="18" charset="0"/>
              </a:rPr>
              <a:t># the kinds of fish available in </a:t>
            </a:r>
            <a:r>
              <a:rPr lang="en-US" sz="3600" b="1" u="sng" dirty="0" err="1" smtClean="0">
                <a:latin typeface="Cooper Black" pitchFamily="18" charset="0"/>
              </a:rPr>
              <a:t>Hakaluki</a:t>
            </a:r>
            <a:r>
              <a:rPr lang="en-US" sz="3600" b="1" u="sng" dirty="0" smtClean="0">
                <a:latin typeface="Cooper Black" pitchFamily="18" charset="0"/>
              </a:rPr>
              <a:t> </a:t>
            </a:r>
            <a:r>
              <a:rPr lang="en-US" sz="3600" b="1" u="sng" dirty="0" err="1" smtClean="0">
                <a:latin typeface="Cooper Black" pitchFamily="18" charset="0"/>
              </a:rPr>
              <a:t>Haor</a:t>
            </a:r>
            <a:endParaRPr lang="en-US" sz="3600" b="1" u="sng" dirty="0" smtClean="0">
              <a:latin typeface="Cooper Black" pitchFamily="18" charset="0"/>
            </a:endParaRPr>
          </a:p>
          <a:p>
            <a:pPr algn="ctr"/>
            <a:r>
              <a:rPr lang="en-US" sz="3600" b="1" u="sng" dirty="0" smtClean="0">
                <a:latin typeface="Cooper Black" pitchFamily="18" charset="0"/>
              </a:rPr>
              <a:t># the kinds of migratory birds that visit the </a:t>
            </a:r>
            <a:r>
              <a:rPr lang="en-US" sz="3600" b="1" u="sng" dirty="0" err="1" smtClean="0">
                <a:latin typeface="Cooper Black" pitchFamily="18" charset="0"/>
              </a:rPr>
              <a:t>Haor</a:t>
            </a:r>
            <a:r>
              <a:rPr lang="en-US" sz="3600" b="1" u="sng" dirty="0" smtClean="0">
                <a:latin typeface="Cooper Black" pitchFamily="18" charset="0"/>
              </a:rPr>
              <a:t> in winter</a:t>
            </a:r>
          </a:p>
          <a:p>
            <a:pPr algn="ctr"/>
            <a:r>
              <a:rPr lang="en-US" sz="3600" b="1" u="sng" dirty="0" smtClean="0">
                <a:latin typeface="Cooper Black" pitchFamily="18" charset="0"/>
              </a:rPr>
              <a:t>#The economic importance of the</a:t>
            </a:r>
            <a:r>
              <a:rPr lang="en-US" sz="3600" b="1" dirty="0" smtClean="0">
                <a:latin typeface="Cooper Black" pitchFamily="18" charset="0"/>
              </a:rPr>
              <a:t> </a:t>
            </a:r>
            <a:r>
              <a:rPr lang="en-US" sz="3600" b="1" dirty="0" err="1" smtClean="0">
                <a:latin typeface="Cooper Black" pitchFamily="18" charset="0"/>
              </a:rPr>
              <a:t>Haor</a:t>
            </a:r>
            <a:r>
              <a:rPr lang="en-US" sz="3600" b="1" dirty="0" smtClean="0">
                <a:latin typeface="Cooper Black" pitchFamily="18" charset="0"/>
              </a:rPr>
              <a:t>. </a:t>
            </a:r>
            <a:endParaRPr lang="en-US" sz="36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764" y="245009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Word meaning</a:t>
            </a:r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429490" y="838200"/>
            <a:ext cx="2057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Resources</a:t>
            </a:r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67590" y="2971800"/>
            <a:ext cx="23622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Community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374071" y="4038600"/>
            <a:ext cx="2438400" cy="762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Aquatic</a:t>
            </a:r>
            <a:endParaRPr lang="en-US" sz="2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05690" y="5614555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Evergreen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18" y="627346"/>
            <a:ext cx="1490520" cy="1119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61" y="2057401"/>
            <a:ext cx="2222501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60" y="2822713"/>
            <a:ext cx="1863439" cy="1060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25" y="4038600"/>
            <a:ext cx="1571191" cy="1181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82" y="5303332"/>
            <a:ext cx="1571192" cy="1155846"/>
          </a:xfrm>
          <a:prstGeom prst="rect">
            <a:avLst/>
          </a:prstGeom>
        </p:spPr>
      </p:pic>
      <p:sp>
        <p:nvSpPr>
          <p:cNvPr id="13" name="Flowchart: Terminator 12"/>
          <p:cNvSpPr/>
          <p:nvPr/>
        </p:nvSpPr>
        <p:spPr>
          <a:xfrm>
            <a:off x="5312062" y="838200"/>
            <a:ext cx="2841338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Wealth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5029200" y="3162299"/>
            <a:ext cx="3657600" cy="7205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Anything of common interest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Flowchart: Decision 16"/>
          <p:cNvSpPr/>
          <p:nvPr/>
        </p:nvSpPr>
        <p:spPr>
          <a:xfrm>
            <a:off x="5410200" y="4305300"/>
            <a:ext cx="2971800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Water based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5312062" y="5614555"/>
            <a:ext cx="2993738" cy="71004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Always green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471054" y="2057401"/>
            <a:ext cx="1974271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Biodiversity</a:t>
            </a:r>
            <a:endParaRPr lang="en-US" sz="2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5791200" y="1904999"/>
            <a:ext cx="2895600" cy="68580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Biological difference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9014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3" grpId="0" animBg="1"/>
      <p:bldP spid="15" grpId="0" animBg="1"/>
      <p:bldP spid="17" grpId="0" animBg="1"/>
      <p:bldP spid="18" grpId="0" animBg="1"/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611</TotalTime>
  <Words>202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Thatch</vt:lpstr>
      <vt:lpstr>    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167</cp:revision>
  <dcterms:created xsi:type="dcterms:W3CDTF">2006-08-16T00:00:00Z</dcterms:created>
  <dcterms:modified xsi:type="dcterms:W3CDTF">2019-09-01T17:33:44Z</dcterms:modified>
</cp:coreProperties>
</file>