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6" r:id="rId3"/>
    <p:sldId id="257" r:id="rId4"/>
    <p:sldId id="259" r:id="rId5"/>
    <p:sldId id="260" r:id="rId6"/>
    <p:sldId id="261" r:id="rId7"/>
    <p:sldId id="282" r:id="rId8"/>
    <p:sldId id="262" r:id="rId9"/>
    <p:sldId id="283" r:id="rId10"/>
    <p:sldId id="281" r:id="rId11"/>
    <p:sldId id="263" r:id="rId12"/>
    <p:sldId id="285" r:id="rId13"/>
    <p:sldId id="284" r:id="rId14"/>
    <p:sldId id="265" r:id="rId15"/>
    <p:sldId id="266" r:id="rId16"/>
    <p:sldId id="288" r:id="rId17"/>
    <p:sldId id="289" r:id="rId18"/>
    <p:sldId id="290" r:id="rId19"/>
    <p:sldId id="267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470" y="66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F8FE4C-FF10-4A71-9D45-6A6F57BAE7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98B4A-EC14-4A5F-A9E1-A3DD8F7925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C7FF-E19C-4596-88D5-54F015DD4481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E1026-CB71-4FE3-BD47-0BFE465F59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98A78-A395-45AE-83FC-ADBC4664C2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C4F5-3A09-4D26-BA38-4588285C4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1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FDEF-A5D6-41F4-A09D-4883F358C4D6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4A06E-FA3A-401E-9FEE-59FDED86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25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শিক্ষক শিক্ষার্থীকে বোর্ডে ডেকে  নিয়ে শিক্ষার্থীকে দিয়ে কাজটি করাতে পারেন । শিক্ষক সহযোগীতা করবেন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4A06E-FA3A-401E-9FEE-59FDED869D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0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সংক্ষিপ্ত পদ্ধতিতে ১ এর চেয়ে বড় বা ১ এর চেয়ে ছোট সংখ্যার লগের পূর্ণক নির্নয়ের কৌশল শিক্ষক বোর্ডে দেখিয়ে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4A06E-FA3A-401E-9FEE-59FDED869D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1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6CBD9-D9E9-46D4-8A1D-042A9DF65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AB4F4-2DDA-4C0F-B645-99BB6BE1E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3432E-2926-4DEA-8E05-7BE4AAB7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F6D0526-F5CA-4005-9EA1-640F3148B446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40B38-7E09-4491-A57F-36A38747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8B3BB-7DF0-4560-B984-4005CFF60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0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68437-4632-4CCF-AD14-5AE40CB25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05BD4-9B55-4C69-AE35-986F377A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350D-2E1D-44A7-B376-2182138A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D5EDB3-9D99-48CD-8C20-D95BEF500ACE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4A550-ACE5-45F2-B43C-DAE752C2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C8818-D2B8-47F8-9D80-239BEDBA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26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77DA94-EACB-4D47-9555-B5FF6505C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05171-9DE9-44E0-ABBF-6E0ED4AA1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17C57-3899-48BD-BE13-498132C9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2745781-6F55-4971-A8A7-76E337B174C6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1C50-7CC6-4450-8B81-55D538A15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B0BE-5B73-47EF-953C-E201A911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0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1844-0DE8-48A3-AD5F-7E791DC2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89A6-3BED-4142-8FD5-DF6AD6B33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3F218-9443-4A27-870E-816365FCE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956B1E8-20A8-48C6-BCB6-C5DBECBE946C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EEB51-8F5E-42CA-A410-270D1123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1A22-693D-4BB8-9393-D4F9AF0AA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8AA6-06D9-41A9-9812-108E04F78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769E3-30D1-4AC3-8AAD-59E521B8B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27E61-8996-4B7A-B35F-4C219EB2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3A1015F-D82F-46C1-B6FE-A9B3382CD95D}" type="datetime1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CD1B-EBD9-4DE9-8552-9B51AF38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D1C00-29B2-4B38-BEBA-BEDBDFF9A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91BC-83DF-4EFC-85C9-F45D0439B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19F0-C83C-4974-B1E8-DA21BD2C0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349FE-7B3F-4577-972D-CFBEF31F8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D38C-CFA2-4317-A52A-770AD2C9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C5DF4C0-C5A5-4D54-A343-0AB71802A378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5B0D3-51AE-4C75-9ED1-0127D562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E8D4A-8744-4C4B-8BBC-3EB598B9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59D1-69FB-4111-B93E-7A5C6C9C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333C3-7B40-42AD-B319-3825A2DD1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A0102-D468-4FD2-8D84-E9E1C8E81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A4E91-106F-44CB-AC3D-A16913BF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7040F-3DA1-45F7-BEAB-D93857716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113A8-421E-4176-9A74-127443EF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76BEC8-1B6C-43A3-8AC9-CEFA86916920}" type="datetime1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5F7023-C9A1-4AC3-A3F2-E355E870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5E2290-EED8-4926-9CAE-1B6627A7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199E-EE58-4A92-B510-2BFAFB90D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DC0716-5EE2-47D5-ACB7-7E58F2F4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C27AEB3-3F89-4AAF-B17D-13AD31536FC0}" type="datetime1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616F1-875D-4A87-9BC6-2FD64C27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30861-A392-4BB1-BC80-3EBBBBD40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A3644-BC16-4874-8D95-A2C07A7E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031D33-DC9C-4E24-B928-495BF488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5EBC1-FE7F-44E1-B105-3B8AEB20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F62B-6267-4819-A5B6-CD715578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A58F8-6283-44D8-807D-CB509EC80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87B94-D855-4DF1-8BDB-F6521A5E7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0F491-336F-4C2B-B8C4-0B52F91F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4B02955-B794-49F0-969C-760B36951223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A5110-60EE-411D-95A3-F444C2D8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B8563-A1A6-4ABC-8DBB-99674C9F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8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BAE3-BD6F-414C-A984-D8E6401A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5BEA12-8119-40DF-80B3-A7766F3F2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996F8-560F-47F0-A34D-16B57DE6D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893E2-4748-4760-8897-593C3BDC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437498-3776-4D70-A94C-DA192A2D479C}" type="datetime1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A1E82-3E00-4D74-9706-81A64A08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BD575-5743-4817-999E-F1422DE6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063648C-F896-4B73-9DAC-F8D0AF3F7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59CE413-B258-4C53-94E0-428991E32FE2}"/>
              </a:ext>
            </a:extLst>
          </p:cNvPr>
          <p:cNvSpPr txBox="1"/>
          <p:nvPr userDrawn="1"/>
        </p:nvSpPr>
        <p:spPr>
          <a:xfrm>
            <a:off x="2965269" y="6567938"/>
            <a:ext cx="2442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F0"/>
                </a:solidFill>
              </a:rPr>
              <a:t>moslimkhancharan79@gmail.com</a:t>
            </a:r>
          </a:p>
        </p:txBody>
      </p:sp>
    </p:spTree>
    <p:extLst>
      <p:ext uri="{BB962C8B-B14F-4D97-AF65-F5344CB8AC3E}">
        <p14:creationId xmlns:p14="http://schemas.microsoft.com/office/powerpoint/2010/main" val="11733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oslilmkhancharan79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F4D7AE-DBC8-4A19-9073-C70C6DE7D6F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1</a:t>
            </a:fld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B97474-3CF4-4D7F-ADB9-F5171A37104C}"/>
              </a:ext>
            </a:extLst>
          </p:cNvPr>
          <p:cNvSpPr/>
          <p:nvPr/>
        </p:nvSpPr>
        <p:spPr>
          <a:xfrm>
            <a:off x="1603513" y="950844"/>
            <a:ext cx="5936974" cy="39226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143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6C4D7F-7C04-4F14-A0F1-2DC3749952DF}"/>
              </a:ext>
            </a:extLst>
          </p:cNvPr>
          <p:cNvSpPr txBox="1"/>
          <p:nvPr/>
        </p:nvSpPr>
        <p:spPr>
          <a:xfrm>
            <a:off x="1789044" y="2589000"/>
            <a:ext cx="61225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ক্লাসে সবাইকে স্বাগতম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1E5E4E9-5A70-48F4-B412-EC3DE359D0B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45"/>
            </a:avLst>
          </a:prstGeom>
          <a:gradFill>
            <a:gsLst>
              <a:gs pos="0">
                <a:schemeClr val="accent6">
                  <a:satMod val="103000"/>
                  <a:lumMod val="102000"/>
                  <a:tint val="94000"/>
                </a:schemeClr>
              </a:gs>
              <a:gs pos="50000">
                <a:srgbClr val="00B050"/>
              </a:gs>
              <a:gs pos="100000">
                <a:schemeClr val="accent6">
                  <a:lumMod val="75000"/>
                </a:schemeClr>
              </a:gs>
            </a:gsLst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491189-462B-461F-924B-509980292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9ACEBF-A32F-4752-88F8-BC7B4590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A600E-06A1-4A40-BF1D-3ED1DE1E576C}"/>
                  </a:ext>
                </a:extLst>
              </p:cNvPr>
              <p:cNvSpPr txBox="1"/>
              <p:nvPr/>
            </p:nvSpPr>
            <p:spPr>
              <a:xfrm>
                <a:off x="-30775" y="1020258"/>
                <a:ext cx="9159386" cy="1200329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একটি সংখ্যা </a:t>
                </a:r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 </a:t>
                </a:r>
                <a:r>
                  <a:rPr lang="bn-I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কে বৈজ্ঞানিক আকারে প্রকাশ করে পাই ,</a:t>
                </a:r>
              </a:p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N= a</a:t>
                </a:r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10</a:t>
                </a:r>
                <a:r>
                  <a:rPr lang="en-US" sz="36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</a:t>
                </a:r>
                <a:r>
                  <a:rPr lang="bn-IN" sz="36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bn-IN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, যেখানে </a:t>
                </a:r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N&gt;0, 1≤a&lt;10 n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∈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Z</a:t>
                </a:r>
                <a:r>
                  <a:rPr lang="en-US" sz="36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r>
                  <a:rPr lang="bn-IN" sz="36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Symbol" panose="05050102010706020507" pitchFamily="18" charset="2"/>
                  </a:rPr>
                  <a:t> </a:t>
                </a:r>
                <a:endPara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7A600E-06A1-4A40-BF1D-3ED1DE1E5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775" y="1020258"/>
                <a:ext cx="9159386" cy="1200329"/>
              </a:xfrm>
              <a:prstGeom prst="rect">
                <a:avLst/>
              </a:prstGeom>
              <a:blipFill>
                <a:blip r:embed="rId2"/>
                <a:stretch>
                  <a:fillRect t="-13636" b="-23232"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B2309-2BD8-48C7-B98D-A7385D413441}"/>
                  </a:ext>
                </a:extLst>
              </p:cNvPr>
              <p:cNvSpPr txBox="1"/>
              <p:nvPr/>
            </p:nvSpPr>
            <p:spPr>
              <a:xfrm>
                <a:off x="-23081" y="2196976"/>
                <a:ext cx="9159386" cy="830997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b="1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sz="2400" b="1" dirty="0"/>
                  <a:t>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2400" b="1" dirty="0"/>
                  <a:t> +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𝒏</m:t>
                    </m:r>
                    <m:func>
                      <m:func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func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9B2309-2BD8-48C7-B98D-A7385D413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081" y="2196976"/>
                <a:ext cx="9159386" cy="830997"/>
              </a:xfrm>
              <a:prstGeom prst="rect">
                <a:avLst/>
              </a:prstGeom>
              <a:blipFill>
                <a:blip r:embed="rId3"/>
                <a:stretch>
                  <a:fillRect l="-998" t="-5839" b="-153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51FDC2-33C7-4F7C-A6F2-066481781482}"/>
                  </a:ext>
                </a:extLst>
              </p:cNvPr>
              <p:cNvSpPr txBox="1"/>
              <p:nvPr/>
            </p:nvSpPr>
            <p:spPr>
              <a:xfrm>
                <a:off x="0" y="2664229"/>
                <a:ext cx="9159387" cy="58477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n+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3200" b="1" i="1" dirty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sz="3200" b="1" i="1" dirty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51FDC2-33C7-4F7C-A6F2-066481781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4229"/>
                <a:ext cx="9159387" cy="584775"/>
              </a:xfrm>
              <a:prstGeom prst="rect">
                <a:avLst/>
              </a:prstGeom>
              <a:blipFill>
                <a:blip r:embed="rId4"/>
                <a:stretch>
                  <a:fillRect t="-15625" b="-385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CA4DA9-8309-4578-9020-18BBFC463EF6}"/>
                  </a:ext>
                </a:extLst>
              </p:cNvPr>
              <p:cNvSpPr txBox="1"/>
              <p:nvPr/>
            </p:nvSpPr>
            <p:spPr>
              <a:xfrm>
                <a:off x="-30775" y="3185725"/>
                <a:ext cx="9159387" cy="58477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b="1" dirty="0">
                    <a:latin typeface="+mj-lt"/>
                  </a:rPr>
                  <a:t>ভিত্তি </a:t>
                </a:r>
                <a:r>
                  <a:rPr lang="en-US" sz="3200" b="1" dirty="0"/>
                  <a:t>10</a:t>
                </a:r>
                <a:r>
                  <a:rPr lang="bn-IN" sz="3200" b="1" dirty="0">
                    <a:latin typeface="+mj-lt"/>
                  </a:rPr>
                  <a:t> উহ্য রেখে পাই </a:t>
                </a:r>
                <a:r>
                  <a:rPr lang="bn-IN" sz="3200" b="1" dirty="0"/>
                  <a:t>,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en-US" sz="3200" b="1" dirty="0"/>
                  <a:t> =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func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CA4DA9-8309-4578-9020-18BBFC463E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775" y="3185725"/>
                <a:ext cx="9159387" cy="584775"/>
              </a:xfrm>
              <a:prstGeom prst="rect">
                <a:avLst/>
              </a:prstGeom>
              <a:blipFill>
                <a:blip r:embed="rId5"/>
                <a:stretch>
                  <a:fillRect t="-23958" b="-3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272D25-8B6D-4F31-A30C-FED96548959F}"/>
                  </a:ext>
                </a:extLst>
              </p:cNvPr>
              <p:cNvSpPr txBox="1"/>
              <p:nvPr/>
            </p:nvSpPr>
            <p:spPr>
              <a:xfrm>
                <a:off x="-15388" y="3739722"/>
                <a:ext cx="9144000" cy="646331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/>
                  <a:t>n </a:t>
                </a:r>
                <a:r>
                  <a:rPr lang="bn-IN" sz="3600" b="1" dirty="0"/>
                  <a:t>কে বলা হয়</a:t>
                </a:r>
                <a:r>
                  <a:rPr lang="en-US" sz="3600" b="1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func>
                  </m:oMath>
                </a14:m>
                <a:r>
                  <a:rPr lang="bn-IN" sz="3600" b="1" dirty="0"/>
                  <a:t> এর পূর্ণক 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D272D25-8B6D-4F31-A30C-FED965489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88" y="3739722"/>
                <a:ext cx="9144000" cy="646331"/>
              </a:xfrm>
              <a:prstGeom prst="rect">
                <a:avLst/>
              </a:prstGeom>
              <a:blipFill>
                <a:blip r:embed="rId6"/>
                <a:stretch>
                  <a:fillRect t="-24528" b="-396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6540CB-5B00-49C5-B6EC-DE7CCAA176BE}"/>
              </a:ext>
            </a:extLst>
          </p:cNvPr>
          <p:cNvSpPr txBox="1"/>
          <p:nvPr/>
        </p:nvSpPr>
        <p:spPr>
          <a:xfrm>
            <a:off x="0" y="4413847"/>
            <a:ext cx="9159387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শুধু ধনাত্নক সংখ্যারই লগের মান আছে যা বাস্তব </a:t>
            </a:r>
            <a:r>
              <a:rPr lang="bn-IN" sz="2800" b="1" dirty="0"/>
              <a:t>।</a:t>
            </a:r>
            <a:r>
              <a:rPr lang="bn-IN" sz="3600" b="1" dirty="0"/>
              <a:t>শূন্য বা ঋণাত্নক সংখার লগের মান নেই </a:t>
            </a:r>
            <a:r>
              <a:rPr lang="bn-IN" sz="2400" b="1" dirty="0"/>
              <a:t>।</a:t>
            </a:r>
            <a:r>
              <a:rPr lang="bn-IN" sz="3200" b="1" dirty="0"/>
              <a:t> </a:t>
            </a:r>
            <a:endParaRPr 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5A587-0FA3-4F41-A898-6A3CB5537859}"/>
              </a:ext>
            </a:extLst>
          </p:cNvPr>
          <p:cNvSpPr txBox="1"/>
          <p:nvPr/>
        </p:nvSpPr>
        <p:spPr>
          <a:xfrm>
            <a:off x="-186947" y="5644669"/>
            <a:ext cx="951789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tx1"/>
                </a:solidFill>
              </a:rPr>
              <a:t>পূর্ণক ধনাত্মক বা ঋনাত্মক হতে পারে কিন্তু অংশক সর্বদা ধনাত্মক  হবে </a:t>
            </a:r>
            <a:r>
              <a:rPr lang="bn-IN" sz="2400" b="1" dirty="0">
                <a:solidFill>
                  <a:schemeClr val="tx1"/>
                </a:solidFill>
              </a:rPr>
              <a:t>।</a:t>
            </a:r>
            <a:r>
              <a:rPr lang="bn-IN" sz="2800" b="1" dirty="0">
                <a:solidFill>
                  <a:schemeClr val="tx1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4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11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D018C32-3B38-4144-9850-23B588C6D5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477121"/>
                  </p:ext>
                </p:extLst>
              </p:nvPr>
            </p:nvGraphicFramePr>
            <p:xfrm>
              <a:off x="1119245" y="1364408"/>
              <a:ext cx="7490185" cy="49462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12878">
                      <a:extLst>
                        <a:ext uri="{9D8B030D-6E8A-4147-A177-3AD203B41FA5}">
                          <a16:colId xmlns:a16="http://schemas.microsoft.com/office/drawing/2014/main" val="2098517845"/>
                        </a:ext>
                      </a:extLst>
                    </a:gridCol>
                    <a:gridCol w="2886602">
                      <a:extLst>
                        <a:ext uri="{9D8B030D-6E8A-4147-A177-3AD203B41FA5}">
                          <a16:colId xmlns:a16="http://schemas.microsoft.com/office/drawing/2014/main" val="3118253871"/>
                        </a:ext>
                      </a:extLst>
                    </a:gridCol>
                    <a:gridCol w="1365519">
                      <a:extLst>
                        <a:ext uri="{9D8B030D-6E8A-4147-A177-3AD203B41FA5}">
                          <a16:colId xmlns:a16="http://schemas.microsoft.com/office/drawing/2014/main" val="565961919"/>
                        </a:ext>
                      </a:extLst>
                    </a:gridCol>
                    <a:gridCol w="1325186">
                      <a:extLst>
                        <a:ext uri="{9D8B030D-6E8A-4147-A177-3AD203B41FA5}">
                          <a16:colId xmlns:a16="http://schemas.microsoft.com/office/drawing/2014/main" val="490445050"/>
                        </a:ext>
                      </a:extLst>
                    </a:gridCol>
                  </a:tblGrid>
                  <a:tr h="734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 </a:t>
                          </a:r>
                          <a:r>
                            <a:rPr lang="bn-IN" sz="32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এর বৈজ্ঞানিকরূপ </a:t>
                          </a:r>
                          <a:endParaRPr lang="en-US" sz="3200" b="1" dirty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সূচক </a:t>
                          </a:r>
                          <a:endParaRPr lang="en-US" sz="3200" b="1" dirty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পূর্ণক </a:t>
                          </a:r>
                          <a:endParaRPr lang="en-US" sz="3200" b="1" dirty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06730"/>
                      </a:ext>
                    </a:extLst>
                  </a:tr>
                  <a:tr h="538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3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3633353"/>
                      </a:ext>
                    </a:extLst>
                  </a:tr>
                  <a:tr h="538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623.7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2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692770"/>
                      </a:ext>
                    </a:extLst>
                  </a:tr>
                  <a:tr h="538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62.37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1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1386337"/>
                      </a:ext>
                    </a:extLst>
                  </a:tr>
                  <a:tr h="538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0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4823401"/>
                      </a:ext>
                    </a:extLst>
                  </a:tr>
                  <a:tr h="538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-1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b="1" i="0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4433624"/>
                      </a:ext>
                    </a:extLst>
                  </a:tr>
                  <a:tr h="53914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-2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57676130"/>
                      </a:ext>
                    </a:extLst>
                  </a:tr>
                  <a:tr h="73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-3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rgbClr val="0070C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85394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D018C32-3B38-4144-9850-23B588C6D5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5477121"/>
                  </p:ext>
                </p:extLst>
              </p:nvPr>
            </p:nvGraphicFramePr>
            <p:xfrm>
              <a:off x="1119245" y="1364408"/>
              <a:ext cx="7490185" cy="494620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12878">
                      <a:extLst>
                        <a:ext uri="{9D8B030D-6E8A-4147-A177-3AD203B41FA5}">
                          <a16:colId xmlns:a16="http://schemas.microsoft.com/office/drawing/2014/main" val="2098517845"/>
                        </a:ext>
                      </a:extLst>
                    </a:gridCol>
                    <a:gridCol w="2886602">
                      <a:extLst>
                        <a:ext uri="{9D8B030D-6E8A-4147-A177-3AD203B41FA5}">
                          <a16:colId xmlns:a16="http://schemas.microsoft.com/office/drawing/2014/main" val="3118253871"/>
                        </a:ext>
                      </a:extLst>
                    </a:gridCol>
                    <a:gridCol w="1365519">
                      <a:extLst>
                        <a:ext uri="{9D8B030D-6E8A-4147-A177-3AD203B41FA5}">
                          <a16:colId xmlns:a16="http://schemas.microsoft.com/office/drawing/2014/main" val="565961919"/>
                        </a:ext>
                      </a:extLst>
                    </a:gridCol>
                    <a:gridCol w="1325186">
                      <a:extLst>
                        <a:ext uri="{9D8B030D-6E8A-4147-A177-3AD203B41FA5}">
                          <a16:colId xmlns:a16="http://schemas.microsoft.com/office/drawing/2014/main" val="490445050"/>
                        </a:ext>
                      </a:extLst>
                    </a:gridCol>
                  </a:tblGrid>
                  <a:tr h="7346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 </a:t>
                          </a:r>
                          <a:r>
                            <a:rPr lang="bn-IN" sz="32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এর বৈজ্ঞানিকরূপ </a:t>
                          </a:r>
                          <a:endParaRPr lang="en-US" sz="3200" b="1" dirty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সূচক </a:t>
                          </a:r>
                          <a:endParaRPr lang="en-US" sz="3200" b="1" dirty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IN" sz="3200" b="1" dirty="0">
                              <a:solidFill>
                                <a:schemeClr val="accent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পূর্ণক </a:t>
                          </a:r>
                          <a:endParaRPr lang="en-US" sz="3200" b="1" dirty="0">
                            <a:solidFill>
                              <a:schemeClr val="accent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0673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3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363335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623.7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2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56927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62.37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1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8138633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0</a:t>
                          </a:r>
                          <a:endParaRPr lang="en-US" sz="3200" b="1" dirty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B05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94823401"/>
                      </a:ext>
                    </a:extLst>
                  </a:tr>
                  <a:tr h="580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-1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4679" t="-552632" r="-917" b="-24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84433624"/>
                      </a:ext>
                    </a:extLst>
                  </a:tr>
                  <a:tr h="5802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-2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4679" t="-652632" r="-917" b="-14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76130"/>
                      </a:ext>
                    </a:extLst>
                  </a:tr>
                  <a:tr h="7346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0.006237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6.237</a:t>
                          </a:r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sz="3200" b="1" baseline="30000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sym typeface="Symbol" panose="05050102010706020507" pitchFamily="18" charset="2"/>
                            </a:rPr>
                            <a:t>-3</a:t>
                          </a:r>
                          <a:endParaRPr lang="en-US" sz="3200" b="1" dirty="0">
                            <a:solidFill>
                              <a:srgbClr val="0070C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solidFill>
                                <a:srgbClr val="0070C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-3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64679" t="-590909" r="-917" b="-10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85394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E415797-A79B-4369-9C29-85E56F65506D}"/>
              </a:ext>
            </a:extLst>
          </p:cNvPr>
          <p:cNvSpPr txBox="1"/>
          <p:nvPr/>
        </p:nvSpPr>
        <p:spPr>
          <a:xfrm>
            <a:off x="-34558" y="207952"/>
            <a:ext cx="9213115" cy="95410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 সংখ্যা 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 বৈজ্ঞানিক আকারে প্রকাশ করে পাই ,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N= 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10</a:t>
            </a:r>
            <a:r>
              <a:rPr lang="en-US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n</a:t>
            </a:r>
            <a:r>
              <a:rPr lang="bn-IN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anose="05050102010706020507" pitchFamily="18" charset="2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 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অপেক্ষা বড় ও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1</a:t>
            </a:r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অপক্ষা ছোট সংখ্যার লগের পূর্ণক </a:t>
            </a:r>
            <a:r>
              <a:rPr lang="bn-IN" sz="28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  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CD1BB57-B511-4839-94B7-8286460D5A57}"/>
              </a:ext>
            </a:extLst>
          </p:cNvPr>
          <p:cNvSpPr/>
          <p:nvPr/>
        </p:nvSpPr>
        <p:spPr>
          <a:xfrm>
            <a:off x="587536" y="1994730"/>
            <a:ext cx="492892" cy="2363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BABEC489-A5FA-4376-B508-1E10C0CFB235}"/>
              </a:ext>
            </a:extLst>
          </p:cNvPr>
          <p:cNvSpPr/>
          <p:nvPr/>
        </p:nvSpPr>
        <p:spPr>
          <a:xfrm>
            <a:off x="397320" y="4358102"/>
            <a:ext cx="492892" cy="2363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549403-1FB9-4104-8B8C-46E4A2FDB686}"/>
              </a:ext>
            </a:extLst>
          </p:cNvPr>
          <p:cNvSpPr txBox="1"/>
          <p:nvPr/>
        </p:nvSpPr>
        <p:spPr>
          <a:xfrm>
            <a:off x="83924" y="2281876"/>
            <a:ext cx="553998" cy="147732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vert"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bn-IN" sz="2400" b="1" dirty="0">
                <a:solidFill>
                  <a:srgbClr val="FF0000"/>
                </a:solidFill>
              </a:rPr>
              <a:t>অপেক্ষা বড়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E06F13-66CC-46B0-ACBD-0AFCB553C286}"/>
              </a:ext>
            </a:extLst>
          </p:cNvPr>
          <p:cNvSpPr txBox="1"/>
          <p:nvPr/>
        </p:nvSpPr>
        <p:spPr>
          <a:xfrm>
            <a:off x="33538" y="4550298"/>
            <a:ext cx="553998" cy="197897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vert"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 </a:t>
            </a:r>
            <a:r>
              <a:rPr lang="bn-IN" sz="2400" b="1" dirty="0">
                <a:solidFill>
                  <a:srgbClr val="FF0000"/>
                </a:solidFill>
              </a:rPr>
              <a:t>অপেক্ষা ছোট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EDC44-1D30-4AA1-A75F-5DC32D22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C93FEA-FAA6-4849-BF42-DBE32F53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FAF6A3-DC0C-4AB8-B5AC-457464D1DD8F}"/>
              </a:ext>
            </a:extLst>
          </p:cNvPr>
          <p:cNvSpPr/>
          <p:nvPr/>
        </p:nvSpPr>
        <p:spPr>
          <a:xfrm>
            <a:off x="250143" y="2659559"/>
            <a:ext cx="8643713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63500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0.000736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 লগের  পূর্ণক ও অংশক নির্ণয় কর </a:t>
            </a:r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E18B6-7BAD-415A-8479-ED62948BEF9A}"/>
              </a:ext>
            </a:extLst>
          </p:cNvPr>
          <p:cNvSpPr txBox="1"/>
          <p:nvPr/>
        </p:nvSpPr>
        <p:spPr>
          <a:xfrm>
            <a:off x="2924336" y="671679"/>
            <a:ext cx="3657600" cy="769441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7138B9-2612-4346-A8CE-B50F4242B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892" y="522999"/>
            <a:ext cx="952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1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DCEC7-8247-4A38-B03D-17ABDD0D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8E1C4-23BF-4DAA-955D-8406EDD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C9D2B-BD7D-443C-AAD3-5D45B7F5D041}"/>
              </a:ext>
            </a:extLst>
          </p:cNvPr>
          <p:cNvSpPr txBox="1"/>
          <p:nvPr/>
        </p:nvSpPr>
        <p:spPr>
          <a:xfrm>
            <a:off x="618980" y="1149885"/>
            <a:ext cx="773723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63500 = 6.3500 </a:t>
            </a:r>
            <a:r>
              <a:rPr lang="en-US" sz="3600" b="1" dirty="0">
                <a:sym typeface="Symbol" panose="05050102010706020507" pitchFamily="18" charset="2"/>
              </a:rPr>
              <a:t>10000 = 6.35  10</a:t>
            </a:r>
            <a:r>
              <a:rPr lang="en-US" sz="3600" b="1" baseline="30000" dirty="0">
                <a:sym typeface="Symbol" panose="05050102010706020507" pitchFamily="18" charset="2"/>
              </a:rPr>
              <a:t>4 </a:t>
            </a:r>
            <a:endParaRPr lang="en-US" sz="3600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3FE9A8C-63D8-44BF-A12B-938CD22FA420}"/>
              </a:ext>
            </a:extLst>
          </p:cNvPr>
          <p:cNvSpPr/>
          <p:nvPr/>
        </p:nvSpPr>
        <p:spPr>
          <a:xfrm>
            <a:off x="7246163" y="1182077"/>
            <a:ext cx="407961" cy="407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E7CD5-B5D0-44C3-9CEC-A245E177A06D}"/>
              </a:ext>
            </a:extLst>
          </p:cNvPr>
          <p:cNvSpPr txBox="1"/>
          <p:nvPr/>
        </p:nvSpPr>
        <p:spPr>
          <a:xfrm>
            <a:off x="618980" y="2030729"/>
            <a:ext cx="679469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সংখ্যাটির লগের পূর্ণক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F33DA-F77A-4718-BAA8-1C41C186A6E2}"/>
                  </a:ext>
                </a:extLst>
              </p:cNvPr>
              <p:cNvSpPr txBox="1"/>
              <p:nvPr/>
            </p:nvSpPr>
            <p:spPr>
              <a:xfrm>
                <a:off x="618980" y="2911573"/>
                <a:ext cx="7211450" cy="89255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0.000736 = 7.36 </a:t>
                </a:r>
                <a:r>
                  <a:rPr lang="en-US" sz="3600" b="1" dirty="0">
                    <a:sym typeface="Symbol" panose="05050102010706020507" pitchFamily="18" charset="2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𝟏𝟎𝟎𝟎𝟎</m:t>
                        </m:r>
                      </m:den>
                    </m:f>
                  </m:oMath>
                </a14:m>
                <a:r>
                  <a:rPr lang="en-US" sz="3600" b="1" dirty="0"/>
                  <a:t> =7.36</a:t>
                </a:r>
                <a:r>
                  <a:rPr lang="en-US" sz="3600" b="1" dirty="0">
                    <a:sym typeface="Symbol" panose="05050102010706020507" pitchFamily="18" charset="2"/>
                  </a:rPr>
                  <a:t>10</a:t>
                </a:r>
                <a:r>
                  <a:rPr lang="en-US" sz="3600" b="1" baseline="30000" dirty="0">
                    <a:sym typeface="Symbol" panose="05050102010706020507" pitchFamily="18" charset="2"/>
                  </a:rPr>
                  <a:t>-4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F33DA-F77A-4718-BAA8-1C41C186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0" y="2911573"/>
                <a:ext cx="7211450" cy="892552"/>
              </a:xfrm>
              <a:prstGeom prst="rect">
                <a:avLst/>
              </a:prstGeom>
              <a:blipFill>
                <a:blip r:embed="rId2"/>
                <a:stretch>
                  <a:fillRect l="-2532" b="-10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1CA13F-02A9-4142-92FD-5EDB7B0067B7}"/>
                  </a:ext>
                </a:extLst>
              </p:cNvPr>
              <p:cNvSpPr txBox="1"/>
              <p:nvPr/>
            </p:nvSpPr>
            <p:spPr>
              <a:xfrm>
                <a:off x="618980" y="4020750"/>
                <a:ext cx="6794695" cy="64633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3600" b="1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lvl1pPr>
              </a:lstStyle>
              <a:p>
                <a:r>
                  <a:rPr lang="bn-IN" dirty="0">
                    <a:solidFill>
                      <a:srgbClr val="7030A0"/>
                    </a:solidFill>
                  </a:rPr>
                  <a:t>সংখ্যাটির লগের পূর্ণক </a:t>
                </a:r>
                <a:r>
                  <a:rPr lang="en-US" dirty="0">
                    <a:solidFill>
                      <a:srgbClr val="7030A0"/>
                    </a:solidFill>
                  </a:rPr>
                  <a:t>-4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acc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B1CA13F-02A9-4142-92FD-5EDB7B006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80" y="4020750"/>
                <a:ext cx="6794695" cy="646331"/>
              </a:xfrm>
              <a:prstGeom prst="rect">
                <a:avLst/>
              </a:prstGeom>
              <a:blipFill>
                <a:blip r:embed="rId3"/>
                <a:stretch>
                  <a:fillRect l="-2778" t="-25000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431204-2D0F-483C-B5F8-0C1D0E45DC52}"/>
              </a:ext>
            </a:extLst>
          </p:cNvPr>
          <p:cNvSpPr txBox="1"/>
          <p:nvPr/>
        </p:nvSpPr>
        <p:spPr>
          <a:xfrm>
            <a:off x="3551533" y="237738"/>
            <a:ext cx="2040933" cy="990124"/>
          </a:xfrm>
          <a:prstGeom prst="downArrowCallout">
            <a:avLst>
              <a:gd name="adj1" fmla="val 25000"/>
              <a:gd name="adj2" fmla="val 25000"/>
              <a:gd name="adj3" fmla="val 28131"/>
              <a:gd name="adj4" fmla="val 64977"/>
            </a:avLst>
          </a:prstGeom>
          <a:solidFill>
            <a:srgbClr val="00B0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+mj-lt"/>
              </a:rPr>
              <a:t>উত্তর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16B22B-7196-497D-8C82-1A1FE720EC13}"/>
              </a:ext>
            </a:extLst>
          </p:cNvPr>
          <p:cNvSpPr/>
          <p:nvPr/>
        </p:nvSpPr>
        <p:spPr>
          <a:xfrm>
            <a:off x="7024178" y="3101035"/>
            <a:ext cx="407961" cy="4079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96129-450D-47F2-A4CE-E9C018A08F12}"/>
              </a:ext>
            </a:extLst>
          </p:cNvPr>
          <p:cNvSpPr txBox="1"/>
          <p:nvPr/>
        </p:nvSpPr>
        <p:spPr>
          <a:xfrm>
            <a:off x="0" y="4945037"/>
            <a:ext cx="91440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পূর্ণক ঋনাত্নক হলে, পূর্ণকটির বামে – চিহ্ন না দিয়ে উপরে ‘-’ (বার চিহ্ন) দিয়ে লেখা হয় </a:t>
            </a:r>
            <a:r>
              <a:rPr lang="bn-IN" sz="2400" b="1" dirty="0"/>
              <a:t>।</a:t>
            </a:r>
            <a:r>
              <a:rPr lang="bn-IN" sz="3200" b="1" dirty="0"/>
              <a:t> তা না হলে লগের সম্পূর্ণ অংশটি ঋনাত্নক বুঝাবে </a:t>
            </a:r>
            <a:r>
              <a:rPr lang="bn-IN" sz="2400" b="1" dirty="0"/>
              <a:t>।</a:t>
            </a:r>
            <a:r>
              <a:rPr lang="bn-IN" sz="3200" b="1" dirty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7800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9" grpId="1" animBg="1"/>
      <p:bldP spid="11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EDC59F74-D2FD-4547-B6C2-838B4E5910C1}"/>
              </a:ext>
            </a:extLst>
          </p:cNvPr>
          <p:cNvGrpSpPr/>
          <p:nvPr/>
        </p:nvGrpSpPr>
        <p:grpSpPr>
          <a:xfrm>
            <a:off x="5792558" y="2285397"/>
            <a:ext cx="4762500" cy="4762500"/>
            <a:chOff x="3572699" y="3189385"/>
            <a:chExt cx="4762500" cy="47625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4157F18-5D3C-4D14-9408-DFA56DCDE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200" l="10000" r="90000">
                          <a14:foregroundMark x1="32800" y1="93000" x2="55000" y2="95200"/>
                          <a14:foregroundMark x1="55000" y1="95200" x2="64400" y2="92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699" y="3189385"/>
              <a:ext cx="4762500" cy="476250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56E653-4D05-4A3B-8CCA-627BF0C629E6}"/>
                </a:ext>
              </a:extLst>
            </p:cNvPr>
            <p:cNvSpPr/>
            <p:nvPr/>
          </p:nvSpPr>
          <p:spPr>
            <a:xfrm>
              <a:off x="5177920" y="4678854"/>
              <a:ext cx="1552058" cy="47114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135BAEA-53D2-40BA-802A-60B71D59DC6F}"/>
              </a:ext>
            </a:extLst>
          </p:cNvPr>
          <p:cNvSpPr/>
          <p:nvPr/>
        </p:nvSpPr>
        <p:spPr>
          <a:xfrm>
            <a:off x="7396165" y="3765669"/>
            <a:ext cx="1578174" cy="4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880000-EAF3-4A9E-B484-966621553CF1}"/>
              </a:ext>
            </a:extLst>
          </p:cNvPr>
          <p:cNvSpPr/>
          <p:nvPr/>
        </p:nvSpPr>
        <p:spPr>
          <a:xfrm>
            <a:off x="7396165" y="3765669"/>
            <a:ext cx="1578174" cy="4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log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FFAD3F-96E1-448F-990E-332B31DD88ED}"/>
              </a:ext>
            </a:extLst>
          </p:cNvPr>
          <p:cNvSpPr/>
          <p:nvPr/>
        </p:nvSpPr>
        <p:spPr>
          <a:xfrm>
            <a:off x="7396165" y="3765669"/>
            <a:ext cx="1578174" cy="4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63500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767FB8-4F73-4790-A6F8-7275901A3BE0}"/>
              </a:ext>
            </a:extLst>
          </p:cNvPr>
          <p:cNvSpPr/>
          <p:nvPr/>
        </p:nvSpPr>
        <p:spPr>
          <a:xfrm>
            <a:off x="7396165" y="3765669"/>
            <a:ext cx="1578174" cy="4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4.80277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14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15AE9D-5FA9-467B-AC84-0974F831FF7A}"/>
              </a:ext>
            </a:extLst>
          </p:cNvPr>
          <p:cNvSpPr txBox="1"/>
          <p:nvPr/>
        </p:nvSpPr>
        <p:spPr>
          <a:xfrm>
            <a:off x="84275" y="0"/>
            <a:ext cx="8975449" cy="30469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b="1" dirty="0"/>
              <a:t>কোন সংখ্যার সাধারণ লগের অংশক</a:t>
            </a:r>
            <a:r>
              <a:rPr lang="en-US" sz="3200" b="1" dirty="0"/>
              <a:t> 1</a:t>
            </a:r>
            <a:r>
              <a:rPr lang="bn-IN" sz="3200" b="1" dirty="0"/>
              <a:t> অপেক্ষা ছোট একটি অঋনাত্নক সংখ্যা </a:t>
            </a:r>
            <a:r>
              <a:rPr lang="bn-IN" sz="2400" b="1" dirty="0"/>
              <a:t>।</a:t>
            </a:r>
            <a:r>
              <a:rPr lang="bn-IN" sz="3200" b="1" dirty="0"/>
              <a:t> এটি মূলত অমূলদ সংখ্যা </a:t>
            </a:r>
            <a:r>
              <a:rPr lang="bn-IN" sz="2400" b="1" dirty="0"/>
              <a:t>।</a:t>
            </a:r>
            <a:r>
              <a:rPr lang="bn-IN" sz="3200" b="1" dirty="0"/>
              <a:t> তবে একটি নির্দিষ্ট দশমিক স্থান পর্যন্ত অংশকের মান বের করা হয় </a:t>
            </a:r>
            <a:r>
              <a:rPr lang="bn-IN" sz="2800" b="1" dirty="0"/>
              <a:t>।</a:t>
            </a:r>
            <a:r>
              <a:rPr lang="bn-IN" sz="3200" b="1" dirty="0"/>
              <a:t> কোন সংখ্যার লগের অংশক লগ তালিকা থেকে বের করা যায় </a:t>
            </a:r>
            <a:r>
              <a:rPr lang="bn-IN" sz="2800" b="1" dirty="0"/>
              <a:t>।</a:t>
            </a:r>
            <a:r>
              <a:rPr lang="bn-IN" sz="3200" b="1" dirty="0"/>
              <a:t> আবার তা ক্যালকুলেটর ব্যবহার করেও বের করা যায় </a:t>
            </a:r>
            <a:r>
              <a:rPr lang="bn-IN" sz="2800" b="1" dirty="0"/>
              <a:t>।</a:t>
            </a:r>
            <a:r>
              <a:rPr lang="bn-IN" sz="3200" b="1" dirty="0"/>
              <a:t> আমরা ক্যালকুলেটর ব্যাবহার করে সংখ্যার লগের অংশক বের করব </a:t>
            </a:r>
            <a:r>
              <a:rPr lang="bn-IN" sz="2800" b="1" dirty="0"/>
              <a:t>।</a:t>
            </a:r>
            <a:r>
              <a:rPr lang="bn-IN" sz="3200" b="1" dirty="0"/>
              <a:t> </a:t>
            </a:r>
            <a:endParaRPr lang="en-US" sz="32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4EA3CC-FB31-4F97-9DE1-161B9AB83FA8}"/>
              </a:ext>
            </a:extLst>
          </p:cNvPr>
          <p:cNvSpPr/>
          <p:nvPr/>
        </p:nvSpPr>
        <p:spPr>
          <a:xfrm>
            <a:off x="54365" y="3669783"/>
            <a:ext cx="1071050" cy="471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AC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0CF565-CBA1-4069-8A94-3C8FD3745EB5}"/>
              </a:ext>
            </a:extLst>
          </p:cNvPr>
          <p:cNvSpPr/>
          <p:nvPr/>
        </p:nvSpPr>
        <p:spPr>
          <a:xfrm>
            <a:off x="1382106" y="3682686"/>
            <a:ext cx="1071050" cy="471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log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C07A55-C81E-4B53-B1F8-93A8F848236C}"/>
              </a:ext>
            </a:extLst>
          </p:cNvPr>
          <p:cNvSpPr/>
          <p:nvPr/>
        </p:nvSpPr>
        <p:spPr>
          <a:xfrm>
            <a:off x="2672064" y="3668615"/>
            <a:ext cx="1211864" cy="471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63500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A5BDB4-38C6-4A02-854E-84B508B27863}"/>
              </a:ext>
            </a:extLst>
          </p:cNvPr>
          <p:cNvSpPr/>
          <p:nvPr/>
        </p:nvSpPr>
        <p:spPr>
          <a:xfrm>
            <a:off x="4102837" y="3668617"/>
            <a:ext cx="907962" cy="471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88DF55-D437-4044-BC55-870D92F84015}"/>
              </a:ext>
            </a:extLst>
          </p:cNvPr>
          <p:cNvSpPr/>
          <p:nvPr/>
        </p:nvSpPr>
        <p:spPr>
          <a:xfrm>
            <a:off x="5198052" y="3668616"/>
            <a:ext cx="1578174" cy="471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4.80277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78AB6B-8AE8-4863-9FCB-746DD2ED48FC}"/>
              </a:ext>
            </a:extLst>
          </p:cNvPr>
          <p:cNvSpPr/>
          <p:nvPr/>
        </p:nvSpPr>
        <p:spPr>
          <a:xfrm>
            <a:off x="7396165" y="3765669"/>
            <a:ext cx="1578174" cy="4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AC </a:t>
            </a:r>
          </a:p>
        </p:txBody>
      </p:sp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336BB3FD-D6ED-400F-A5BE-24F3DAC1D913}"/>
              </a:ext>
            </a:extLst>
          </p:cNvPr>
          <p:cNvSpPr/>
          <p:nvPr/>
        </p:nvSpPr>
        <p:spPr>
          <a:xfrm>
            <a:off x="7400616" y="3775036"/>
            <a:ext cx="1578174" cy="47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4845E-3F2C-4A20-8EFB-B4E82760ED1E}"/>
              </a:ext>
            </a:extLst>
          </p:cNvPr>
          <p:cNvSpPr txBox="1"/>
          <p:nvPr/>
        </p:nvSpPr>
        <p:spPr>
          <a:xfrm>
            <a:off x="195042" y="4271522"/>
            <a:ext cx="4025266" cy="646331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সংখ্যাটির লগের পূর্ণক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7DC7B70-005E-4AA8-B21F-107FC7498CA0}"/>
              </a:ext>
            </a:extLst>
          </p:cNvPr>
          <p:cNvSpPr txBox="1"/>
          <p:nvPr/>
        </p:nvSpPr>
        <p:spPr>
          <a:xfrm>
            <a:off x="195042" y="5061326"/>
            <a:ext cx="5597516" cy="64633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সংখ্যাটির লগের অংশক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0.80277</a:t>
            </a:r>
          </a:p>
        </p:txBody>
      </p:sp>
    </p:spTree>
    <p:extLst>
      <p:ext uri="{BB962C8B-B14F-4D97-AF65-F5344CB8AC3E}">
        <p14:creationId xmlns:p14="http://schemas.microsoft.com/office/powerpoint/2010/main" val="28436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17" grpId="0" animBg="1"/>
      <p:bldP spid="2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15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93B55-0865-4381-B0D1-C0A1057392F6}"/>
              </a:ext>
            </a:extLst>
          </p:cNvPr>
          <p:cNvSpPr txBox="1"/>
          <p:nvPr/>
        </p:nvSpPr>
        <p:spPr>
          <a:xfrm>
            <a:off x="2440744" y="1083446"/>
            <a:ext cx="4262511" cy="769441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B050"/>
                </a:solidFill>
              </a:rPr>
              <a:t>বলতো দেখি......... 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5E2139-D16A-4707-93E2-7E19CE302915}"/>
              </a:ext>
            </a:extLst>
          </p:cNvPr>
          <p:cNvSpPr txBox="1"/>
          <p:nvPr/>
        </p:nvSpPr>
        <p:spPr>
          <a:xfrm>
            <a:off x="168812" y="3690732"/>
            <a:ext cx="8806376" cy="1323439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পূর্ণক ধনাত্নক বা ঋনাত্নক হলেও অংশক সর্বদা ধনাত্নক হয় কেন ?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EEC9C9-B383-4BF8-9FDE-C87652CE7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88" y="222278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C8FB17-E127-41E9-8262-3A671B94C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FD9483-0D50-48D8-A107-FEB52A86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BAC70-0C88-4296-A2F4-3DA0C52526D9}"/>
              </a:ext>
            </a:extLst>
          </p:cNvPr>
          <p:cNvSpPr/>
          <p:nvPr/>
        </p:nvSpPr>
        <p:spPr>
          <a:xfrm>
            <a:off x="1364566" y="811292"/>
            <a:ext cx="69960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444444"/>
                </a:solidFill>
                <a:latin typeface="Noto Sans"/>
              </a:rPr>
              <a:t>১)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300000 কি. মি./সে. এর বৈজ্ঞানিক রূপনিচের কোনটি?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ক) 3×10</a:t>
            </a:r>
            <a:r>
              <a:rPr lang="bn-IN" sz="3200" baseline="30000" dirty="0">
                <a:solidFill>
                  <a:srgbClr val="444444"/>
                </a:solidFill>
                <a:latin typeface="Noto Sans"/>
              </a:rPr>
              <a:t>5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 মি./সে.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খ) 3×10</a:t>
            </a:r>
            <a:r>
              <a:rPr lang="bn-IN" sz="3200" baseline="30000" dirty="0">
                <a:solidFill>
                  <a:srgbClr val="444444"/>
                </a:solidFill>
                <a:latin typeface="Noto Sans"/>
              </a:rPr>
              <a:t>6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 মি./সে.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গ) 3×10</a:t>
            </a:r>
            <a:r>
              <a:rPr lang="bn-IN" sz="3200" baseline="30000" dirty="0">
                <a:solidFill>
                  <a:srgbClr val="444444"/>
                </a:solidFill>
                <a:latin typeface="Noto Sans"/>
              </a:rPr>
              <a:t>7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 মি./সে.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ঘ) 3×10</a:t>
            </a:r>
            <a:r>
              <a:rPr lang="bn-IN" sz="3200" baseline="30000" dirty="0">
                <a:solidFill>
                  <a:srgbClr val="444444"/>
                </a:solidFill>
                <a:latin typeface="Noto Sans"/>
              </a:rPr>
              <a:t>8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 মি./সে.</a:t>
            </a:r>
            <a:br>
              <a:rPr lang="bn-BD" sz="3200" dirty="0"/>
            </a:b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BEEF95-7F7D-46F8-92E7-7F894D28CC6C}"/>
              </a:ext>
            </a:extLst>
          </p:cNvPr>
          <p:cNvSpPr/>
          <p:nvPr/>
        </p:nvSpPr>
        <p:spPr>
          <a:xfrm>
            <a:off x="1364566" y="3731548"/>
            <a:ext cx="60470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444444"/>
                </a:solidFill>
                <a:latin typeface="Noto Sans"/>
              </a:rPr>
              <a:t>২) </a:t>
            </a:r>
            <a:r>
              <a:rPr lang="en-US" sz="3200" dirty="0">
                <a:solidFill>
                  <a:srgbClr val="444444"/>
                </a:solidFill>
                <a:latin typeface="Noto Sans"/>
              </a:rPr>
              <a:t> 4.5 x 10</a:t>
            </a:r>
            <a:r>
              <a:rPr lang="bn-IN" sz="3200" baseline="30000" dirty="0">
                <a:solidFill>
                  <a:srgbClr val="444444"/>
                </a:solidFill>
                <a:latin typeface="Noto Sans"/>
              </a:rPr>
              <a:t>-6</a:t>
            </a:r>
            <a:r>
              <a:rPr lang="en-US" sz="3200" dirty="0">
                <a:solidFill>
                  <a:srgbClr val="444444"/>
                </a:solidFill>
                <a:latin typeface="Noto Sans"/>
              </a:rPr>
              <a:t>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এর </a:t>
            </a:r>
            <a:r>
              <a:rPr lang="bn-IN" sz="3200" dirty="0">
                <a:solidFill>
                  <a:srgbClr val="444444"/>
                </a:solidFill>
                <a:latin typeface="Noto Sans"/>
              </a:rPr>
              <a:t>সাধারণ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রূপ নিচের কোনটি?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ক) .0000045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খ) .000045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গ) .000000045</a:t>
            </a:r>
            <a:br>
              <a:rPr lang="bn-BD" sz="3200" dirty="0"/>
            </a:br>
            <a:r>
              <a:rPr lang="el-GR" sz="32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3200" dirty="0">
                <a:solidFill>
                  <a:srgbClr val="444444"/>
                </a:solidFill>
                <a:latin typeface="Noto Sans"/>
              </a:rPr>
              <a:t>ঘ) .0000045</a:t>
            </a:r>
            <a:br>
              <a:rPr lang="bn-BD" sz="3200" dirty="0"/>
            </a:b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3AB972-D902-4C59-ABDE-E15CBC80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44" y="2634850"/>
            <a:ext cx="792549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39AF55-3EC5-4352-880D-FA4E7373A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76" y="4097242"/>
            <a:ext cx="792549" cy="853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64080D-DFA3-440F-9C6F-D07DB46E8B38}"/>
              </a:ext>
            </a:extLst>
          </p:cNvPr>
          <p:cNvSpPr txBox="1"/>
          <p:nvPr/>
        </p:nvSpPr>
        <p:spPr>
          <a:xfrm>
            <a:off x="2826597" y="79464"/>
            <a:ext cx="312302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/>
              <a:t>মূল্যায়ন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333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1A3CA-60DE-460B-8DC2-4592229C5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672567-0105-4188-8300-A4FE10A5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F21E1-81BA-43F7-8E63-0A39734D299F}"/>
              </a:ext>
            </a:extLst>
          </p:cNvPr>
          <p:cNvSpPr/>
          <p:nvPr/>
        </p:nvSpPr>
        <p:spPr>
          <a:xfrm>
            <a:off x="265793" y="7677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444444"/>
                </a:solidFill>
                <a:latin typeface="Noto Sans"/>
              </a:rPr>
              <a:t> </a:t>
            </a:r>
            <a:r>
              <a:rPr lang="bn-IN" sz="2400" dirty="0">
                <a:solidFill>
                  <a:srgbClr val="444444"/>
                </a:solidFill>
                <a:latin typeface="Noto Sans"/>
              </a:rPr>
              <a:t>৩)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. 73.459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সংখ্যাটির লগের পূর্ণক 1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ii. .043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সংখ্যাটির লগের পূর্ণক 2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iii. 856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সংখ্যাটির পূর্ণক 3</a:t>
            </a:r>
            <a:br>
              <a:rPr lang="bn-BD" sz="2400" dirty="0"/>
            </a:br>
            <a:r>
              <a:rPr lang="bn-BD" sz="2400" dirty="0">
                <a:solidFill>
                  <a:srgbClr val="444444"/>
                </a:solidFill>
                <a:latin typeface="Noto Sans"/>
              </a:rPr>
              <a:t>নিচের কোনটি সঠিক?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D2BCA4-A6A3-4FE0-9FF6-F923A731DB58}"/>
              </a:ext>
            </a:extLst>
          </p:cNvPr>
          <p:cNvSpPr/>
          <p:nvPr/>
        </p:nvSpPr>
        <p:spPr>
          <a:xfrm>
            <a:off x="265793" y="312375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400" dirty="0">
                <a:solidFill>
                  <a:srgbClr val="444444"/>
                </a:solidFill>
                <a:latin typeface="Noto Sans"/>
              </a:rPr>
              <a:t>৪)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নিচের তথ্যগুলো লক্ষ কর:</a:t>
            </a:r>
            <a:br>
              <a:rPr lang="bn-BD" sz="2400" dirty="0"/>
            </a:b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.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সাধারণ লগের অংশক ধনাত্মক সংখ্যা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ii.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অংশক মূলত একটি অমূলদ সংখ্যা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iii. log5+log4-log2=log1</a:t>
            </a:r>
            <a:br>
              <a:rPr lang="en-US" sz="2400" dirty="0"/>
            </a:br>
            <a:r>
              <a:rPr lang="bn-BD" sz="2400" dirty="0">
                <a:solidFill>
                  <a:srgbClr val="444444"/>
                </a:solidFill>
                <a:latin typeface="Noto Sans"/>
              </a:rPr>
              <a:t>নিচের কোনটি সঠিক?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, ii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br>
              <a:rPr lang="bn-BD" sz="2400" dirty="0"/>
            </a:b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35D13-30E9-4370-AA75-1CFCD3632FA1}"/>
              </a:ext>
            </a:extLst>
          </p:cNvPr>
          <p:cNvSpPr/>
          <p:nvPr/>
        </p:nvSpPr>
        <p:spPr>
          <a:xfrm>
            <a:off x="4171949" y="176978"/>
            <a:ext cx="48313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444444"/>
                </a:solidFill>
                <a:latin typeface="Noto Sans"/>
              </a:rPr>
              <a:t>৫)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 45.70 সংখ্যাটির লগের পূর্ণক নিচের কোনটি?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0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1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2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3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18EE64-04E6-4CAB-8029-4422DF97BEB9}"/>
              </a:ext>
            </a:extLst>
          </p:cNvPr>
          <p:cNvSpPr/>
          <p:nvPr/>
        </p:nvSpPr>
        <p:spPr>
          <a:xfrm>
            <a:off x="4171949" y="3071463"/>
            <a:ext cx="49049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444444"/>
                </a:solidFill>
                <a:latin typeface="Noto Sans"/>
              </a:rPr>
              <a:t> </a:t>
            </a:r>
            <a:r>
              <a:rPr lang="bn-IN" sz="2800" dirty="0">
                <a:solidFill>
                  <a:srgbClr val="444444"/>
                </a:solidFill>
                <a:latin typeface="Noto Sans"/>
              </a:rPr>
              <a:t>৬) </a:t>
            </a:r>
            <a:r>
              <a:rPr lang="bn-BD" sz="2800" dirty="0">
                <a:solidFill>
                  <a:srgbClr val="444444"/>
                </a:solidFill>
                <a:latin typeface="Noto Sans"/>
              </a:rPr>
              <a:t>.0035 এর সাধারণ লগের পূর্ণক কত?</a:t>
            </a:r>
            <a:br>
              <a:rPr lang="bn-BD" sz="2800" dirty="0"/>
            </a:br>
            <a:r>
              <a:rPr lang="el-GR" sz="28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800" dirty="0">
                <a:solidFill>
                  <a:srgbClr val="444444"/>
                </a:solidFill>
                <a:latin typeface="Noto Sans"/>
              </a:rPr>
              <a:t>ক) 3</a:t>
            </a:r>
            <a:br>
              <a:rPr lang="bn-BD" sz="2800" dirty="0"/>
            </a:br>
            <a:r>
              <a:rPr lang="el-GR" sz="28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800" dirty="0">
                <a:solidFill>
                  <a:srgbClr val="444444"/>
                </a:solidFill>
                <a:latin typeface="Noto Sans"/>
              </a:rPr>
              <a:t>খ) 1</a:t>
            </a:r>
            <a:br>
              <a:rPr lang="bn-BD" sz="2800" dirty="0"/>
            </a:br>
            <a:r>
              <a:rPr lang="el-GR" sz="28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800" dirty="0">
                <a:solidFill>
                  <a:srgbClr val="444444"/>
                </a:solidFill>
                <a:latin typeface="Noto Sans"/>
              </a:rPr>
              <a:t>গ) 2</a:t>
            </a:r>
            <a:br>
              <a:rPr lang="bn-BD" sz="2800" dirty="0"/>
            </a:br>
            <a:r>
              <a:rPr lang="el-GR" sz="28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800" dirty="0">
                <a:solidFill>
                  <a:srgbClr val="444444"/>
                </a:solidFill>
                <a:latin typeface="Noto Sans"/>
              </a:rPr>
              <a:t>ঘ) 3</a:t>
            </a:r>
            <a:br>
              <a:rPr lang="bn-BD" sz="2800" dirty="0"/>
            </a:br>
            <a:br>
              <a:rPr lang="bn-BD" sz="2800" dirty="0"/>
            </a:b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322266-B6BF-4935-AC15-4FC3DA7A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" y="1358173"/>
            <a:ext cx="792549" cy="853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7A472-E88E-421D-A311-4CBCE1BFD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3" y="4756851"/>
            <a:ext cx="792549" cy="853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AD3C4-4A5F-4C23-833C-BBA663E1B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027" y="746750"/>
            <a:ext cx="792549" cy="8535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02BC9-F98B-41F4-BE38-C8EE1FE5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33" y="4633184"/>
            <a:ext cx="79254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748CC4-8D37-4EE3-8B56-14635546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40834-9C7E-4C84-9284-D85FD7A9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E4641-724C-4C54-A2A2-CB614A7BF0DA}"/>
              </a:ext>
            </a:extLst>
          </p:cNvPr>
          <p:cNvSpPr/>
          <p:nvPr/>
        </p:nvSpPr>
        <p:spPr>
          <a:xfrm>
            <a:off x="400050" y="118964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444444"/>
                </a:solidFill>
                <a:latin typeface="Noto Sans"/>
              </a:rPr>
              <a:t>৭)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 নিচের তথ্যগুলো লক্ষ কর:</a:t>
            </a:r>
            <a:br>
              <a:rPr lang="bn-BD" sz="2400" dirty="0"/>
            </a:b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.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পূর্ণক ঋণাত্মক সংখ্যা হতে পারে না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ii.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অংশক ঋণাত্মক সংখ্যা হতে পারে না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iii. 2.329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এর লগের পূর্ণক 0</a:t>
            </a:r>
            <a:br>
              <a:rPr lang="bn-BD" sz="2400" dirty="0"/>
            </a:br>
            <a:r>
              <a:rPr lang="bn-BD" sz="2400" dirty="0">
                <a:solidFill>
                  <a:srgbClr val="444444"/>
                </a:solidFill>
                <a:latin typeface="Noto Sans"/>
              </a:rPr>
              <a:t>নিচের কোনটি সঠিক?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, ii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1FB3C2-41BF-4004-B1BD-26612D769298}"/>
              </a:ext>
            </a:extLst>
          </p:cNvPr>
          <p:cNvSpPr/>
          <p:nvPr/>
        </p:nvSpPr>
        <p:spPr>
          <a:xfrm>
            <a:off x="271243" y="3680115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444444"/>
                </a:solidFill>
                <a:latin typeface="Noto Sans"/>
              </a:rPr>
              <a:t>৮)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log2717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এর অংশক নিচের কোনটি?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0.43408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0.53408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0.63408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0.73408</a:t>
            </a:r>
            <a:br>
              <a:rPr lang="bn-BD" sz="2400" dirty="0"/>
            </a:b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4B5348-E080-493C-BACF-B5EACE0C7BD7}"/>
              </a:ext>
            </a:extLst>
          </p:cNvPr>
          <p:cNvSpPr/>
          <p:nvPr/>
        </p:nvSpPr>
        <p:spPr>
          <a:xfrm>
            <a:off x="4382087" y="2380515"/>
            <a:ext cx="457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444444"/>
                </a:solidFill>
                <a:latin typeface="Noto Sans"/>
              </a:rPr>
              <a:t>১০)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 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.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পূর্ণক ধনাত্মক বা ঋণাত্মক হতে পারে। কিন্তু অংশক সর্বদা ধনাত্মক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ii.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কোনো পূর্ণক ঋণাত্মক হলে, পূর্ণকটির বামে ‘_’ চিহ্ন না দিয়ে পূর্ণকটির নিচে ‘-’ বার চিহ্ন) দিয়ে লেখা হয়</a:t>
            </a:r>
            <a:br>
              <a:rPr lang="bn-BD" sz="2400" dirty="0"/>
            </a:br>
            <a:r>
              <a:rPr lang="en-US" sz="2400" dirty="0">
                <a:solidFill>
                  <a:srgbClr val="444444"/>
                </a:solidFill>
                <a:latin typeface="Noto Sans"/>
              </a:rPr>
              <a:t>iii. 623.7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সংখ্যাটির লগের পূর্ণক 2</a:t>
            </a:r>
            <a:br>
              <a:rPr lang="bn-BD" sz="2400" dirty="0"/>
            </a:br>
            <a:r>
              <a:rPr lang="bn-BD" sz="2400" dirty="0">
                <a:solidFill>
                  <a:srgbClr val="444444"/>
                </a:solidFill>
                <a:latin typeface="Noto Sans"/>
              </a:rPr>
              <a:t>নিচের কোনটি সঠিক?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i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, ii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ও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iii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70A1D-3740-485B-BB88-35BDCD636451}"/>
              </a:ext>
            </a:extLst>
          </p:cNvPr>
          <p:cNvSpPr/>
          <p:nvPr/>
        </p:nvSpPr>
        <p:spPr>
          <a:xfrm>
            <a:off x="4572000" y="118964"/>
            <a:ext cx="5107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dirty="0">
                <a:solidFill>
                  <a:srgbClr val="444444"/>
                </a:solidFill>
                <a:latin typeface="Noto Sans"/>
              </a:rPr>
              <a:t>৯)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স্বাভাবিক সংখ্যা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N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এর বৈজ্ঞানিকরূপ </a:t>
            </a:r>
            <a:endParaRPr lang="bn-IN" sz="2400" dirty="0">
              <a:solidFill>
                <a:srgbClr val="444444"/>
              </a:solidFill>
              <a:latin typeface="Noto Sans"/>
            </a:endParaRPr>
          </a:p>
          <a:p>
            <a:r>
              <a:rPr lang="bn-BD" sz="2400" dirty="0">
                <a:solidFill>
                  <a:srgbClr val="444444"/>
                </a:solidFill>
                <a:latin typeface="Noto Sans"/>
              </a:rPr>
              <a:t>যদি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a10n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হয়, তবে </a:t>
            </a:r>
            <a:r>
              <a:rPr lang="en-US" sz="2400" dirty="0" err="1">
                <a:solidFill>
                  <a:srgbClr val="444444"/>
                </a:solidFill>
                <a:latin typeface="Noto Sans"/>
              </a:rPr>
              <a:t>logN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=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কত?</a:t>
            </a:r>
            <a:br>
              <a:rPr lang="bn-BD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ক)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n+log10a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খ)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log10an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গ)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nlog10a</a:t>
            </a:r>
            <a:br>
              <a:rPr lang="en-US" sz="2400" dirty="0"/>
            </a:br>
            <a:r>
              <a:rPr lang="el-GR" sz="2400" dirty="0">
                <a:solidFill>
                  <a:srgbClr val="444444"/>
                </a:solidFill>
                <a:latin typeface="Noto Sans"/>
              </a:rPr>
              <a:t>Ο </a:t>
            </a:r>
            <a:r>
              <a:rPr lang="bn-BD" sz="2400" dirty="0">
                <a:solidFill>
                  <a:srgbClr val="444444"/>
                </a:solidFill>
                <a:latin typeface="Noto Sans"/>
              </a:rPr>
              <a:t>ঘ) </a:t>
            </a:r>
            <a:r>
              <a:rPr lang="en-US" sz="2400" dirty="0">
                <a:solidFill>
                  <a:srgbClr val="444444"/>
                </a:solidFill>
                <a:latin typeface="Noto Sans"/>
              </a:rPr>
              <a:t>log10an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140118-2F42-4269-84E1-6B512FE4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6" y="2495243"/>
            <a:ext cx="792549" cy="8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8076CF-D632-4D78-86B0-BAB39971B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1" y="3889127"/>
            <a:ext cx="792549" cy="853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364D23-C65E-48A1-AFCB-60F6F1C83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414" y="669369"/>
            <a:ext cx="792549" cy="8535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552C86-90A9-4AD6-855D-E4146776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501" y="5836674"/>
            <a:ext cx="792549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2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19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772DBD-17ED-4577-AD2E-A81B4B7EEA69}"/>
              </a:ext>
            </a:extLst>
          </p:cNvPr>
          <p:cNvSpPr txBox="1"/>
          <p:nvPr/>
        </p:nvSpPr>
        <p:spPr>
          <a:xfrm>
            <a:off x="2264897" y="442774"/>
            <a:ext cx="4614203" cy="1369457"/>
          </a:xfrm>
          <a:prstGeom prst="heptagon">
            <a:avLst/>
          </a:prstGeom>
          <a:solidFill>
            <a:srgbClr val="00B050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bg1"/>
                </a:solidFill>
              </a:rPr>
              <a:t>বাড়ির কাজ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DAE9CF-4DA5-44D9-BC60-E61E6F27203B}"/>
              </a:ext>
            </a:extLst>
          </p:cNvPr>
          <p:cNvSpPr txBox="1"/>
          <p:nvPr/>
        </p:nvSpPr>
        <p:spPr>
          <a:xfrm>
            <a:off x="337102" y="3034583"/>
            <a:ext cx="8567225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/>
              <a:t>ক্যালকুলেটর ব্যবহার করে </a:t>
            </a:r>
            <a:r>
              <a:rPr lang="en-US" sz="3600" b="1" dirty="0"/>
              <a:t>43.517 </a:t>
            </a:r>
            <a:r>
              <a:rPr lang="bn-IN" sz="3600" b="1" dirty="0"/>
              <a:t> এর লগের অংশক ও পূর্ণক নির্ণয় করে আনবে </a:t>
            </a:r>
            <a:r>
              <a:rPr lang="bn-IN" sz="2400" b="1" dirty="0"/>
              <a:t>।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431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E2752D-038D-4E43-AF43-33C3FF51E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59422-AAA3-42F8-A78C-8A7730042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757B9-DAF9-4B83-B535-93D5139CDE73}"/>
              </a:ext>
            </a:extLst>
          </p:cNvPr>
          <p:cNvSpPr txBox="1"/>
          <p:nvPr/>
        </p:nvSpPr>
        <p:spPr>
          <a:xfrm>
            <a:off x="3532896" y="157507"/>
            <a:ext cx="2157436" cy="995422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পরিচিতি </a:t>
            </a:r>
            <a:endParaRPr 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634868A-2A53-43BA-BD7E-E7A97C6EF2B2}"/>
              </a:ext>
            </a:extLst>
          </p:cNvPr>
          <p:cNvGrpSpPr/>
          <p:nvPr/>
        </p:nvGrpSpPr>
        <p:grpSpPr>
          <a:xfrm>
            <a:off x="307685" y="887671"/>
            <a:ext cx="3225898" cy="5468679"/>
            <a:chOff x="628650" y="892938"/>
            <a:chExt cx="3225898" cy="54686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E0DCA5-49D1-4AC2-8F13-77D815C5ED82}"/>
                </a:ext>
              </a:extLst>
            </p:cNvPr>
            <p:cNvSpPr/>
            <p:nvPr/>
          </p:nvSpPr>
          <p:spPr>
            <a:xfrm>
              <a:off x="628650" y="892938"/>
              <a:ext cx="3225898" cy="5468679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928" tIns="1938528" rIns="312928" bIns="1125728" numCol="1" spcCol="1270" anchor="ctr" anchorCtr="0">
              <a:noAutofit/>
            </a:bodyPr>
            <a:lstStyle/>
            <a:p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মোঃ মোসলিম খান </a:t>
              </a: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সহকারি শিক্ষক (গণিত) </a:t>
              </a:r>
            </a:p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চারান উচ্চ বিদ্যালয়, কালিহাতি, টাংগাইল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মোবাইল-০১৭৬৭৪৭৬৪৩৭</a:t>
              </a:r>
            </a:p>
            <a:p>
              <a:r>
                <a:rPr lang="en-US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  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moslilmkhancharan79@gmail.com</a:t>
              </a:r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3E6A0C-32F5-4038-A464-004AEB18E2A8}"/>
                </a:ext>
              </a:extLst>
            </p:cNvPr>
            <p:cNvSpPr/>
            <p:nvPr/>
          </p:nvSpPr>
          <p:spPr>
            <a:xfrm>
              <a:off x="1564943" y="1023401"/>
              <a:ext cx="1353312" cy="1353312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CADC8A4-BB26-47E3-842E-99F984380313}"/>
              </a:ext>
            </a:extLst>
          </p:cNvPr>
          <p:cNvGrpSpPr/>
          <p:nvPr/>
        </p:nvGrpSpPr>
        <p:grpSpPr>
          <a:xfrm>
            <a:off x="5610419" y="1009365"/>
            <a:ext cx="3225897" cy="5346985"/>
            <a:chOff x="5147542" y="1009365"/>
            <a:chExt cx="3225897" cy="534698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281EFBC-9DB3-4CC2-BC18-499983A46D80}"/>
                </a:ext>
              </a:extLst>
            </p:cNvPr>
            <p:cNvSpPr/>
            <p:nvPr/>
          </p:nvSpPr>
          <p:spPr>
            <a:xfrm>
              <a:off x="5147542" y="1009365"/>
              <a:ext cx="3225897" cy="5346985"/>
            </a:xfrm>
            <a:custGeom>
              <a:avLst/>
              <a:gdLst>
                <a:gd name="connsiteX0" fmla="*/ 0 w 1991320"/>
                <a:gd name="connsiteY0" fmla="*/ 199132 h 4064000"/>
                <a:gd name="connsiteX1" fmla="*/ 199132 w 1991320"/>
                <a:gd name="connsiteY1" fmla="*/ 0 h 4064000"/>
                <a:gd name="connsiteX2" fmla="*/ 1792188 w 1991320"/>
                <a:gd name="connsiteY2" fmla="*/ 0 h 4064000"/>
                <a:gd name="connsiteX3" fmla="*/ 1991320 w 1991320"/>
                <a:gd name="connsiteY3" fmla="*/ 199132 h 4064000"/>
                <a:gd name="connsiteX4" fmla="*/ 1991320 w 1991320"/>
                <a:gd name="connsiteY4" fmla="*/ 3864868 h 4064000"/>
                <a:gd name="connsiteX5" fmla="*/ 1792188 w 1991320"/>
                <a:gd name="connsiteY5" fmla="*/ 4064000 h 4064000"/>
                <a:gd name="connsiteX6" fmla="*/ 199132 w 1991320"/>
                <a:gd name="connsiteY6" fmla="*/ 4064000 h 4064000"/>
                <a:gd name="connsiteX7" fmla="*/ 0 w 1991320"/>
                <a:gd name="connsiteY7" fmla="*/ 3864868 h 4064000"/>
                <a:gd name="connsiteX8" fmla="*/ 0 w 1991320"/>
                <a:gd name="connsiteY8" fmla="*/ 199132 h 40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1320" h="4064000">
                  <a:moveTo>
                    <a:pt x="0" y="199132"/>
                  </a:moveTo>
                  <a:cubicBezTo>
                    <a:pt x="0" y="89154"/>
                    <a:pt x="89154" y="0"/>
                    <a:pt x="199132" y="0"/>
                  </a:cubicBezTo>
                  <a:lnTo>
                    <a:pt x="1792188" y="0"/>
                  </a:lnTo>
                  <a:cubicBezTo>
                    <a:pt x="1902166" y="0"/>
                    <a:pt x="1991320" y="89154"/>
                    <a:pt x="1991320" y="199132"/>
                  </a:cubicBezTo>
                  <a:lnTo>
                    <a:pt x="1991320" y="3864868"/>
                  </a:lnTo>
                  <a:cubicBezTo>
                    <a:pt x="1991320" y="3974846"/>
                    <a:pt x="1902166" y="4064000"/>
                    <a:pt x="1792188" y="4064000"/>
                  </a:cubicBezTo>
                  <a:lnTo>
                    <a:pt x="199132" y="4064000"/>
                  </a:lnTo>
                  <a:cubicBezTo>
                    <a:pt x="89154" y="4064000"/>
                    <a:pt x="0" y="3974846"/>
                    <a:pt x="0" y="3864868"/>
                  </a:cubicBezTo>
                  <a:lnTo>
                    <a:pt x="0" y="199132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2928" tIns="1938528" rIns="312928" bIns="1125728" numCol="1" spcCol="1270" anchor="ctr" anchorCtr="0">
              <a:noAutofit/>
            </a:bodyPr>
            <a:lstStyle/>
            <a:p>
              <a:pPr algn="ctr"/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শ্রণি- ৯ম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/</a:t>
              </a:r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১০ম </a:t>
              </a:r>
            </a:p>
            <a:p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বিষয়-সাধারণ গণিত </a:t>
              </a:r>
            </a:p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অধ্যায়-৪র্থ </a:t>
              </a:r>
            </a:p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সূচক ও লগারিদম </a:t>
              </a:r>
            </a:p>
            <a:p>
              <a:pPr algn="ctr"/>
              <a:r>
                <a:rPr lang="bn-IN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সময়- ৫০ মিনিট </a:t>
              </a:r>
              <a:endParaRPr lang="en-US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CB587F-A291-4D66-BB14-F0F4A3887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4" t="9301" r="14855" b="25596"/>
            <a:stretch/>
          </p:blipFill>
          <p:spPr>
            <a:xfrm>
              <a:off x="5925245" y="1152929"/>
              <a:ext cx="1591470" cy="1591470"/>
            </a:xfrm>
            <a:custGeom>
              <a:avLst/>
              <a:gdLst>
                <a:gd name="connsiteX0" fmla="*/ 1662108 w 3324216"/>
                <a:gd name="connsiteY0" fmla="*/ 0 h 3324216"/>
                <a:gd name="connsiteX1" fmla="*/ 3324216 w 3324216"/>
                <a:gd name="connsiteY1" fmla="*/ 1662108 h 3324216"/>
                <a:gd name="connsiteX2" fmla="*/ 1662108 w 3324216"/>
                <a:gd name="connsiteY2" fmla="*/ 3324216 h 3324216"/>
                <a:gd name="connsiteX3" fmla="*/ 0 w 3324216"/>
                <a:gd name="connsiteY3" fmla="*/ 1662108 h 3324216"/>
                <a:gd name="connsiteX4" fmla="*/ 1662108 w 3324216"/>
                <a:gd name="connsiteY4" fmla="*/ 0 h 332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4216" h="3324216">
                  <a:moveTo>
                    <a:pt x="1662108" y="0"/>
                  </a:moveTo>
                  <a:cubicBezTo>
                    <a:pt x="2580065" y="0"/>
                    <a:pt x="3324216" y="744151"/>
                    <a:pt x="3324216" y="1662108"/>
                  </a:cubicBezTo>
                  <a:cubicBezTo>
                    <a:pt x="3324216" y="2580065"/>
                    <a:pt x="2580065" y="3324216"/>
                    <a:pt x="1662108" y="3324216"/>
                  </a:cubicBezTo>
                  <a:cubicBezTo>
                    <a:pt x="744151" y="3324216"/>
                    <a:pt x="0" y="2580065"/>
                    <a:pt x="0" y="1662108"/>
                  </a:cubicBezTo>
                  <a:cubicBezTo>
                    <a:pt x="0" y="744151"/>
                    <a:pt x="744151" y="0"/>
                    <a:pt x="1662108" y="0"/>
                  </a:cubicBezTo>
                  <a:close/>
                </a:path>
              </a:pathLst>
            </a:custGeom>
            <a:solidFill>
              <a:schemeClr val="accent2"/>
            </a:solidFill>
          </p:spPr>
        </p:pic>
      </p:grpSp>
      <p:sp>
        <p:nvSpPr>
          <p:cNvPr id="25" name="Frame 24">
            <a:extLst>
              <a:ext uri="{FF2B5EF4-FFF2-40B4-BE49-F238E27FC236}">
                <a16:creationId xmlns:a16="http://schemas.microsoft.com/office/drawing/2014/main" id="{144565B7-7DD1-4B94-A4B3-3435A24AAFB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9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BCFA9-F6B5-46A8-912D-602C90809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6BA89-9456-4674-A928-EF47F93B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CE1F2B-7DA7-4866-8BF2-413EB1EAC6A0}"/>
              </a:ext>
            </a:extLst>
          </p:cNvPr>
          <p:cNvSpPr txBox="1"/>
          <p:nvPr/>
        </p:nvSpPr>
        <p:spPr>
          <a:xfrm>
            <a:off x="0" y="4084340"/>
            <a:ext cx="4572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401D6C-05CA-4BC5-9892-1C89C8D9B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536" y="461840"/>
            <a:ext cx="37242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7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5">
                <a:lumMod val="60000"/>
                <a:lumOff val="40000"/>
              </a:schemeClr>
            </a:gs>
            <a:gs pos="38000">
              <a:schemeClr val="accent5">
                <a:lumMod val="60000"/>
                <a:lumOff val="40000"/>
              </a:schemeClr>
            </a:gs>
            <a:gs pos="21000">
              <a:schemeClr val="bg1">
                <a:lumMod val="95000"/>
              </a:schemeClr>
            </a:gs>
            <a:gs pos="56000">
              <a:schemeClr val="accent4">
                <a:alpha val="5000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5A0375D-D24D-45E6-B0B1-AC0298FB63F1}"/>
              </a:ext>
            </a:extLst>
          </p:cNvPr>
          <p:cNvSpPr/>
          <p:nvPr/>
        </p:nvSpPr>
        <p:spPr>
          <a:xfrm>
            <a:off x="-110835" y="414347"/>
            <a:ext cx="8645236" cy="5942002"/>
          </a:xfrm>
          <a:custGeom>
            <a:avLst/>
            <a:gdLst>
              <a:gd name="connsiteX0" fmla="*/ 6537278 w 7014950"/>
              <a:gd name="connsiteY0" fmla="*/ 0 h 6346209"/>
              <a:gd name="connsiteX1" fmla="*/ 68239 w 7014950"/>
              <a:gd name="connsiteY1" fmla="*/ 1937982 h 6346209"/>
              <a:gd name="connsiteX2" fmla="*/ 0 w 7014950"/>
              <a:gd name="connsiteY2" fmla="*/ 6346209 h 6346209"/>
              <a:gd name="connsiteX3" fmla="*/ 7014950 w 7014950"/>
              <a:gd name="connsiteY3" fmla="*/ 6291618 h 6346209"/>
              <a:gd name="connsiteX4" fmla="*/ 6905768 w 7014950"/>
              <a:gd name="connsiteY4" fmla="*/ 327546 h 6346209"/>
              <a:gd name="connsiteX5" fmla="*/ 6905768 w 7014950"/>
              <a:gd name="connsiteY5" fmla="*/ 327546 h 6346209"/>
              <a:gd name="connsiteX0" fmla="*/ 6537278 w 6905768"/>
              <a:gd name="connsiteY0" fmla="*/ 0 h 6346209"/>
              <a:gd name="connsiteX1" fmla="*/ 68239 w 6905768"/>
              <a:gd name="connsiteY1" fmla="*/ 1937982 h 6346209"/>
              <a:gd name="connsiteX2" fmla="*/ 0 w 6905768"/>
              <a:gd name="connsiteY2" fmla="*/ 6346209 h 6346209"/>
              <a:gd name="connsiteX3" fmla="*/ 3031935 w 6905768"/>
              <a:gd name="connsiteY3" fmla="*/ 6306360 h 6346209"/>
              <a:gd name="connsiteX4" fmla="*/ 6905768 w 6905768"/>
              <a:gd name="connsiteY4" fmla="*/ 327546 h 6346209"/>
              <a:gd name="connsiteX5" fmla="*/ 6905768 w 6905768"/>
              <a:gd name="connsiteY5" fmla="*/ 327546 h 634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05768" h="6346209">
                <a:moveTo>
                  <a:pt x="6537278" y="0"/>
                </a:moveTo>
                <a:lnTo>
                  <a:pt x="68239" y="1937982"/>
                </a:lnTo>
                <a:lnTo>
                  <a:pt x="0" y="6346209"/>
                </a:lnTo>
                <a:lnTo>
                  <a:pt x="3031935" y="6306360"/>
                </a:lnTo>
                <a:lnTo>
                  <a:pt x="6905768" y="327546"/>
                </a:lnTo>
                <a:lnTo>
                  <a:pt x="6905768" y="327546"/>
                </a:lnTo>
              </a:path>
            </a:pathLst>
          </a:custGeom>
          <a:gradFill>
            <a:gsLst>
              <a:gs pos="16000">
                <a:srgbClr val="FFFF00">
                  <a:alpha val="54000"/>
                </a:srgbClr>
              </a:gs>
              <a:gs pos="55000">
                <a:schemeClr val="accent4">
                  <a:alpha val="50000"/>
                  <a:lumMod val="0"/>
                  <a:lumOff val="10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3</a:t>
            </a:fld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5DED4-FED8-4A57-A647-5A22346506E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81310" y="1992572"/>
            <a:ext cx="1620831" cy="46259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BC4ABA-88E5-4667-9F84-CF0E5063D51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72000" y="1785026"/>
            <a:ext cx="2324680" cy="5050809"/>
          </a:xfrm>
          <a:prstGeom prst="rect">
            <a:avLst/>
          </a:prstGeom>
        </p:spPr>
      </p:pic>
      <p:sp>
        <p:nvSpPr>
          <p:cNvPr id="17" name="Sun 16">
            <a:extLst>
              <a:ext uri="{FF2B5EF4-FFF2-40B4-BE49-F238E27FC236}">
                <a16:creationId xmlns:a16="http://schemas.microsoft.com/office/drawing/2014/main" id="{955DEFD5-1851-4780-BD5B-9B6CC9C78E56}"/>
              </a:ext>
            </a:extLst>
          </p:cNvPr>
          <p:cNvSpPr/>
          <p:nvPr/>
        </p:nvSpPr>
        <p:spPr>
          <a:xfrm>
            <a:off x="7781096" y="-79341"/>
            <a:ext cx="1139687" cy="1139687"/>
          </a:xfrm>
          <a:prstGeom prst="su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4420688-2FAC-496D-B401-CBC4859EE5BC}"/>
              </a:ext>
            </a:extLst>
          </p:cNvPr>
          <p:cNvSpPr/>
          <p:nvPr/>
        </p:nvSpPr>
        <p:spPr>
          <a:xfrm>
            <a:off x="711963" y="233665"/>
            <a:ext cx="5022377" cy="884844"/>
          </a:xfrm>
          <a:prstGeom prst="wedgeRoundRectCallout">
            <a:avLst>
              <a:gd name="adj1" fmla="val 37319"/>
              <a:gd name="adj2" fmla="val 145789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 এখানে এত গরম লাগছে কেন ? সুর্য কি পৃথিবীর খুব কাছে চলে আসলো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C248B098-7C71-46D0-978E-928D1D464108}"/>
              </a:ext>
            </a:extLst>
          </p:cNvPr>
          <p:cNvSpPr/>
          <p:nvPr/>
        </p:nvSpPr>
        <p:spPr>
          <a:xfrm>
            <a:off x="711962" y="266010"/>
            <a:ext cx="5022377" cy="884844"/>
          </a:xfrm>
          <a:prstGeom prst="wedgeRoundRectCallout">
            <a:avLst>
              <a:gd name="adj1" fmla="val -18680"/>
              <a:gd name="adj2" fmla="val 14892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কিন্তু স্যার বলেছিল সুর্য থেকে পৃথিবীর দুরত্ব ১৫ কোটি কিলোমিটার ।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DA5DB44E-46DB-4ADC-AED5-300A723F5030}"/>
              </a:ext>
            </a:extLst>
          </p:cNvPr>
          <p:cNvSpPr/>
          <p:nvPr/>
        </p:nvSpPr>
        <p:spPr>
          <a:xfrm>
            <a:off x="609599" y="201320"/>
            <a:ext cx="5022377" cy="884844"/>
          </a:xfrm>
          <a:prstGeom prst="wedgeRoundRectCallout">
            <a:avLst>
              <a:gd name="adj1" fmla="val 38698"/>
              <a:gd name="adj2" fmla="val 15205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এত বড় সংখ্যা ? এটাকে সহজ করে প্রকাশ করা যাবে না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D4A6DD71-2BD4-439F-907A-2FB9FD5A6098}"/>
              </a:ext>
            </a:extLst>
          </p:cNvPr>
          <p:cNvSpPr/>
          <p:nvPr/>
        </p:nvSpPr>
        <p:spPr>
          <a:xfrm>
            <a:off x="590952" y="90411"/>
            <a:ext cx="5022377" cy="1694615"/>
          </a:xfrm>
          <a:prstGeom prst="wedgeRoundRectCallout">
            <a:avLst>
              <a:gd name="adj1" fmla="val 354"/>
              <a:gd name="adj2" fmla="val 91830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খুব যাবে !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150000000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কিলোমিটার </a:t>
            </a:r>
          </a:p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1.5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100000000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কিলোমিটার 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=1.5 10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8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anose="05050102010706020507" pitchFamily="18" charset="2"/>
              </a:rPr>
              <a:t>কিলোমিটার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531E2131-1E91-4255-8856-7BE20751B2AC}"/>
              </a:ext>
            </a:extLst>
          </p:cNvPr>
          <p:cNvSpPr/>
          <p:nvPr/>
        </p:nvSpPr>
        <p:spPr>
          <a:xfrm>
            <a:off x="590951" y="152185"/>
            <a:ext cx="5022377" cy="884844"/>
          </a:xfrm>
          <a:prstGeom prst="wedgeRoundRectCallout">
            <a:avLst>
              <a:gd name="adj1" fmla="val 37871"/>
              <a:gd name="adj2" fmla="val 181801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............... এটাতো খুব সুন্দর !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E4B5E68-539E-4E30-8635-8517DD2CCCDC}"/>
              </a:ext>
            </a:extLst>
          </p:cNvPr>
          <p:cNvSpPr/>
          <p:nvPr/>
        </p:nvSpPr>
        <p:spPr>
          <a:xfrm>
            <a:off x="609598" y="176753"/>
            <a:ext cx="5022377" cy="884844"/>
          </a:xfrm>
          <a:prstGeom prst="wedgeRoundRectCallout">
            <a:avLst>
              <a:gd name="adj1" fmla="val 37319"/>
              <a:gd name="adj2" fmla="val 145789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কোন সংখ্যার এই রুপকে কী বলা হয় ?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9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2" grpId="0" animBg="1"/>
      <p:bldP spid="22" grpId="1" animBg="1"/>
      <p:bldP spid="21" grpId="0" animBg="1"/>
      <p:bldP spid="21" grpId="1" animBg="1"/>
      <p:bldP spid="20" grpId="0" animBg="1"/>
      <p:bldP spid="20" grpId="1" animBg="1"/>
      <p:bldP spid="18" grpId="0" animBg="1"/>
      <p:bldP spid="18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4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61B099-00FE-4310-B4D9-269D4042CE40}"/>
              </a:ext>
            </a:extLst>
          </p:cNvPr>
          <p:cNvSpPr txBox="1"/>
          <p:nvPr/>
        </p:nvSpPr>
        <p:spPr>
          <a:xfrm>
            <a:off x="168551" y="2820404"/>
            <a:ext cx="8806898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সংখ্যার বৈজ্ঞানিক রূপ </a:t>
            </a:r>
            <a:endParaRPr lang="en-US" sz="96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5</a:t>
            </a:fld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697FD-8257-461D-9526-050771B7636D}"/>
              </a:ext>
            </a:extLst>
          </p:cNvPr>
          <p:cNvSpPr txBox="1"/>
          <p:nvPr/>
        </p:nvSpPr>
        <p:spPr>
          <a:xfrm>
            <a:off x="2251006" y="501651"/>
            <a:ext cx="464198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শিখনফল </a:t>
            </a:r>
            <a:endParaRPr lang="en-US" sz="48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E343B-79B4-47AF-915B-32DF44D715AF}"/>
              </a:ext>
            </a:extLst>
          </p:cNvPr>
          <p:cNvSpPr txBox="1"/>
          <p:nvPr/>
        </p:nvSpPr>
        <p:spPr>
          <a:xfrm>
            <a:off x="168551" y="2768813"/>
            <a:ext cx="8806898" cy="1754326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সংখ্যার বৈজ্ঞানিক রূপ ব্যাখ্যা করতে পারবে </a:t>
            </a:r>
            <a:r>
              <a:rPr lang="bn-IN" sz="28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।</a:t>
            </a:r>
            <a:r>
              <a:rPr lang="bn-IN" sz="36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সাধারণ লগারিদমের পূর্ণক ও অংশক ব্যাখ্যা করতে পারবে </a:t>
            </a:r>
            <a:r>
              <a:rPr lang="bn-IN" sz="2400" b="1" dirty="0">
                <a:solidFill>
                  <a:srgbClr val="00B05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। </a:t>
            </a:r>
            <a:endParaRPr lang="en-US" sz="3600" b="1" dirty="0">
              <a:solidFill>
                <a:srgbClr val="00B05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2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6</a:t>
            </a:fld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645687-E857-4683-90D6-C1FE373AC984}"/>
              </a:ext>
            </a:extLst>
          </p:cNvPr>
          <p:cNvSpPr txBox="1"/>
          <p:nvPr/>
        </p:nvSpPr>
        <p:spPr>
          <a:xfrm>
            <a:off x="2361112" y="771508"/>
            <a:ext cx="3816626" cy="920115"/>
          </a:xfrm>
          <a:prstGeom prst="plaque">
            <a:avLst>
              <a:gd name="adj" fmla="val 28898"/>
            </a:avLst>
          </a:prstGeom>
          <a:solidFill>
            <a:schemeClr val="accent2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 কাজ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8351E-49F0-4C2E-8A1B-8A98D8EE01DF}"/>
              </a:ext>
            </a:extLst>
          </p:cNvPr>
          <p:cNvSpPr txBox="1"/>
          <p:nvPr/>
        </p:nvSpPr>
        <p:spPr>
          <a:xfrm>
            <a:off x="0" y="3249929"/>
            <a:ext cx="9144000" cy="830997"/>
          </a:xfrm>
          <a:prstGeom prst="chevron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63500</a:t>
            </a:r>
            <a:r>
              <a:rPr lang="bn-IN" sz="3600" dirty="0"/>
              <a:t> ও</a:t>
            </a:r>
            <a:r>
              <a:rPr lang="en-US" sz="3600" dirty="0"/>
              <a:t> 0.000736</a:t>
            </a:r>
            <a:r>
              <a:rPr lang="bn-IN" sz="3600" dirty="0"/>
              <a:t> কে বৈজ্ঞানিকরূপে প্রকাশ কর </a:t>
            </a:r>
            <a:r>
              <a:rPr lang="bn-IN" sz="2800" dirty="0"/>
              <a:t>। </a:t>
            </a:r>
            <a:r>
              <a:rPr lang="bn-IN" sz="4800" dirty="0"/>
              <a:t> </a:t>
            </a:r>
            <a:endParaRPr lang="en-US" sz="4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E6CD16-0885-4183-8BBA-E78E8B5A7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91" y="375276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DDCEC7-8247-4A38-B03D-17ABDD0D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F8E1C4-23BF-4DAA-955D-8406EDD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BC9D2B-BD7D-443C-AAD3-5D45B7F5D041}"/>
              </a:ext>
            </a:extLst>
          </p:cNvPr>
          <p:cNvSpPr txBox="1"/>
          <p:nvPr/>
        </p:nvSpPr>
        <p:spPr>
          <a:xfrm>
            <a:off x="628650" y="2122229"/>
            <a:ext cx="7737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63500 = 6.3500 </a:t>
            </a:r>
            <a:r>
              <a:rPr lang="en-US" sz="3600" dirty="0">
                <a:sym typeface="Symbol" panose="05050102010706020507" pitchFamily="18" charset="2"/>
              </a:rPr>
              <a:t>10000 = 6.35  10</a:t>
            </a:r>
            <a:r>
              <a:rPr lang="en-US" sz="3600" baseline="30000" dirty="0">
                <a:sym typeface="Symbol" panose="05050102010706020507" pitchFamily="18" charset="2"/>
              </a:rPr>
              <a:t>4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F33DA-F77A-4718-BAA8-1C41C186A6E2}"/>
                  </a:ext>
                </a:extLst>
              </p:cNvPr>
              <p:cNvSpPr txBox="1"/>
              <p:nvPr/>
            </p:nvSpPr>
            <p:spPr>
              <a:xfrm>
                <a:off x="628650" y="3226463"/>
                <a:ext cx="7211450" cy="87466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0.000736 = 7.36 </a:t>
                </a:r>
                <a:r>
                  <a:rPr lang="en-US" sz="3600" dirty="0">
                    <a:sym typeface="Symbol" panose="05050102010706020507" pitchFamily="18" charset="2"/>
                  </a:rPr>
                  <a:t>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10000</m:t>
                        </m:r>
                      </m:den>
                    </m:f>
                  </m:oMath>
                </a14:m>
                <a:r>
                  <a:rPr lang="en-US" sz="3600" dirty="0"/>
                  <a:t> =7.36</a:t>
                </a:r>
                <a:r>
                  <a:rPr lang="en-US" sz="3600" dirty="0">
                    <a:sym typeface="Symbol" panose="05050102010706020507" pitchFamily="18" charset="2"/>
                  </a:rPr>
                  <a:t>10</a:t>
                </a:r>
                <a:r>
                  <a:rPr lang="en-US" sz="3600" baseline="30000" dirty="0">
                    <a:sym typeface="Symbol" panose="05050102010706020507" pitchFamily="18" charset="2"/>
                  </a:rPr>
                  <a:t>-4</a:t>
                </a:r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5F33DA-F77A-4718-BAA8-1C41C186A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226463"/>
                <a:ext cx="7211450" cy="874663"/>
              </a:xfrm>
              <a:prstGeom prst="rect">
                <a:avLst/>
              </a:prstGeom>
              <a:blipFill>
                <a:blip r:embed="rId2"/>
                <a:stretch>
                  <a:fillRect l="-2447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1431204-2D0F-483C-B5F8-0C1D0E45DC52}"/>
              </a:ext>
            </a:extLst>
          </p:cNvPr>
          <p:cNvSpPr txBox="1"/>
          <p:nvPr/>
        </p:nvSpPr>
        <p:spPr>
          <a:xfrm>
            <a:off x="2484572" y="334940"/>
            <a:ext cx="3699803" cy="858857"/>
          </a:xfrm>
          <a:prstGeom prst="snip2SameRect">
            <a:avLst>
              <a:gd name="adj1" fmla="val 50000"/>
              <a:gd name="adj2" fmla="val 0"/>
            </a:avLst>
          </a:prstGeom>
          <a:solidFill>
            <a:srgbClr val="00B050"/>
          </a:solidFill>
          <a:ln w="571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+mj-lt"/>
              </a:rPr>
              <a:t>উত্তর 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71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47727-CCAC-4FBA-8151-E6CB8944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7102" y="6356349"/>
            <a:ext cx="1226655" cy="365125"/>
          </a:xfrm>
        </p:spPr>
        <p:txBody>
          <a:bodyPr/>
          <a:lstStyle/>
          <a:p>
            <a:fld id="{AA414293-5789-42A7-9B0A-0189364E6187}" type="datetime1">
              <a:rPr lang="en-US" sz="1400" smtClean="0"/>
              <a:t>9/13/2019</a:t>
            </a:fld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CA733-52BB-497F-A086-28C5B2D6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4959" y="6356349"/>
            <a:ext cx="631963" cy="365125"/>
          </a:xfrm>
        </p:spPr>
        <p:txBody>
          <a:bodyPr/>
          <a:lstStyle/>
          <a:p>
            <a:pPr algn="ctr"/>
            <a:fld id="{4063648C-F896-4B73-9DAC-F8D0AF3F7740}" type="slidenum">
              <a:rPr lang="en-US" sz="1600" smtClean="0"/>
              <a:pPr algn="ctr"/>
              <a:t>8</a:t>
            </a:fld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92287-A8E0-40DE-B66D-4BCF8071557D}"/>
              </a:ext>
            </a:extLst>
          </p:cNvPr>
          <p:cNvSpPr txBox="1"/>
          <p:nvPr/>
        </p:nvSpPr>
        <p:spPr>
          <a:xfrm>
            <a:off x="2663687" y="564294"/>
            <a:ext cx="3816626" cy="99542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B050"/>
          </a:solidFill>
          <a:ln w="762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 কাজ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4C039-6D93-46F8-82F4-5D31F24E5E02}"/>
              </a:ext>
            </a:extLst>
          </p:cNvPr>
          <p:cNvSpPr txBox="1"/>
          <p:nvPr/>
        </p:nvSpPr>
        <p:spPr>
          <a:xfrm>
            <a:off x="168551" y="2309716"/>
            <a:ext cx="798820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 সেকেন্ডে আলোর গতিকে বৈজ্ঞানিকরূপে প্রকাশ কর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6A815-5A0A-40CB-8FF1-8DA60BABE5F3}"/>
              </a:ext>
            </a:extLst>
          </p:cNvPr>
          <p:cNvSpPr txBox="1"/>
          <p:nvPr/>
        </p:nvSpPr>
        <p:spPr>
          <a:xfrm>
            <a:off x="168551" y="3521877"/>
            <a:ext cx="897544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0.0001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625000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এর গুনফলকে বৈজ্ঞানিকরুপে প্রকাশ কর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683FC-EAA7-45A0-9EFD-3445F56ED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83" y="138733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5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829711-FA4F-4E7B-B3EC-D80D91A08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C4FB-6B59-4EC6-9367-5E0412482B2F}" type="datetime1">
              <a:rPr lang="en-US" smtClean="0"/>
              <a:t>9/13/2019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11B32-4BE0-4FA5-BEF7-666490FE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648C-F896-4B73-9DAC-F8D0AF3F7740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A532D7-0F06-40A0-9055-A318F6CA30E7}"/>
              </a:ext>
            </a:extLst>
          </p:cNvPr>
          <p:cNvSpPr txBox="1"/>
          <p:nvPr/>
        </p:nvSpPr>
        <p:spPr>
          <a:xfrm>
            <a:off x="352538" y="1507518"/>
            <a:ext cx="824366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b="1" dirty="0"/>
              <a:t>প্রতি সেকেন্ডে আলোর বেগ =</a:t>
            </a:r>
            <a:r>
              <a:rPr lang="en-US" sz="3200" b="1" dirty="0"/>
              <a:t> 300000000 = 3</a:t>
            </a:r>
            <a:r>
              <a:rPr lang="en-US" sz="3200" b="1" dirty="0">
                <a:sym typeface="Symbol" panose="05050102010706020507" pitchFamily="18" charset="2"/>
              </a:rPr>
              <a:t>10</a:t>
            </a:r>
            <a:r>
              <a:rPr lang="en-US" sz="3200" b="1" baseline="30000" dirty="0">
                <a:sym typeface="Symbol" panose="05050102010706020507" pitchFamily="18" charset="2"/>
              </a:rPr>
              <a:t>8</a:t>
            </a:r>
            <a:endParaRPr lang="en-US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C4369-FD28-4A2E-8C73-A14D2BE5D0F9}"/>
              </a:ext>
            </a:extLst>
          </p:cNvPr>
          <p:cNvSpPr/>
          <p:nvPr/>
        </p:nvSpPr>
        <p:spPr>
          <a:xfrm>
            <a:off x="352538" y="2690514"/>
            <a:ext cx="838082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200" b="1" dirty="0"/>
              <a:t>0.0001 </a:t>
            </a:r>
            <a:r>
              <a:rPr lang="bn-IN" sz="3200" b="1" dirty="0"/>
              <a:t>এবং </a:t>
            </a:r>
            <a:r>
              <a:rPr lang="en-US" sz="3200" b="1" dirty="0"/>
              <a:t> 625000</a:t>
            </a:r>
            <a:r>
              <a:rPr lang="bn-IN" sz="3200" b="1" dirty="0"/>
              <a:t> এর গুনফল</a:t>
            </a:r>
            <a:r>
              <a:rPr lang="en-US" sz="3200" b="1" dirty="0"/>
              <a:t> = 62.5 = 6.25 </a:t>
            </a:r>
            <a:r>
              <a:rPr lang="en-US" sz="3200" b="1" dirty="0">
                <a:sym typeface="Symbol" panose="05050102010706020507" pitchFamily="18" charset="2"/>
              </a:rPr>
              <a:t> 10</a:t>
            </a:r>
            <a:r>
              <a:rPr lang="en-US" sz="3200" b="1" baseline="30000" dirty="0">
                <a:sym typeface="Symbol" panose="05050102010706020507" pitchFamily="18" charset="2"/>
              </a:rPr>
              <a:t>1</a:t>
            </a:r>
            <a:r>
              <a:rPr lang="bn-IN" sz="3200" b="1" dirty="0"/>
              <a:t> 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001D46-E25A-458F-8F36-EC37C341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575" y="3505040"/>
            <a:ext cx="2358849" cy="26215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C4E80-0810-48E0-B643-2CEA1D55C4C0}"/>
              </a:ext>
            </a:extLst>
          </p:cNvPr>
          <p:cNvSpPr txBox="1"/>
          <p:nvPr/>
        </p:nvSpPr>
        <p:spPr>
          <a:xfrm>
            <a:off x="3118615" y="300639"/>
            <a:ext cx="2630658" cy="646331"/>
          </a:xfrm>
          <a:prstGeom prst="homePlate">
            <a:avLst>
              <a:gd name="adj" fmla="val 87001"/>
            </a:avLst>
          </a:prstGeom>
          <a:solidFill>
            <a:srgbClr val="00B0F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</a:rPr>
              <a:t>উত্তর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NikoshBAN"/>
        <a:ea typeface=""/>
        <a:cs typeface="NikoshB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C7B1FF-7F9A-44D8-A64A-23CBCD83F08F}">
  <we:reference id="wa104380907" version="1.0.0.0" store="en-US" storeType="OMEX"/>
  <we:alternateReferences>
    <we:reference id="wa104380907" version="1.0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</TotalTime>
  <Words>686</Words>
  <Application>Microsoft Office PowerPoint</Application>
  <PresentationFormat>On-screen Show (4:3)</PresentationFormat>
  <Paragraphs>166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NikoshBAN</vt:lpstr>
      <vt:lpstr>Noto Sans</vt:lpstr>
      <vt:lpstr>Symbol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109</cp:revision>
  <dcterms:created xsi:type="dcterms:W3CDTF">2019-08-30T23:33:16Z</dcterms:created>
  <dcterms:modified xsi:type="dcterms:W3CDTF">2019-09-13T15:58:30Z</dcterms:modified>
</cp:coreProperties>
</file>