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0" r:id="rId2"/>
    <p:sldId id="258" r:id="rId3"/>
    <p:sldId id="272" r:id="rId4"/>
    <p:sldId id="313" r:id="rId5"/>
    <p:sldId id="261" r:id="rId6"/>
    <p:sldId id="314" r:id="rId7"/>
    <p:sldId id="305" r:id="rId8"/>
    <p:sldId id="315" r:id="rId9"/>
    <p:sldId id="316" r:id="rId10"/>
    <p:sldId id="298" r:id="rId11"/>
    <p:sldId id="283" r:id="rId12"/>
    <p:sldId id="273" r:id="rId13"/>
    <p:sldId id="268" r:id="rId14"/>
    <p:sldId id="319" r:id="rId15"/>
    <p:sldId id="317" r:id="rId16"/>
    <p:sldId id="301" r:id="rId17"/>
    <p:sldId id="285" r:id="rId18"/>
    <p:sldId id="277" r:id="rId19"/>
    <p:sldId id="274" r:id="rId20"/>
    <p:sldId id="291" r:id="rId21"/>
    <p:sldId id="292" r:id="rId22"/>
    <p:sldId id="297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5C5"/>
    <a:srgbClr val="FAE2F5"/>
    <a:srgbClr val="F7CDEF"/>
    <a:srgbClr val="F4BAE9"/>
    <a:srgbClr val="FCEEF9"/>
    <a:srgbClr val="F1A5E3"/>
    <a:srgbClr val="ED8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C80F3-9837-4A62-9E07-4DA1304373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96AC9-7C62-434A-B28F-0E554C9E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0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17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64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8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8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5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1"/>
            <a:ext cx="8991600" cy="6705600"/>
          </a:xfrm>
          <a:prstGeom prst="rect">
            <a:avLst/>
          </a:prstGeom>
          <a:solidFill>
            <a:schemeClr val="bg1"/>
          </a:solidFill>
          <a:ln>
            <a:solidFill>
              <a:srgbClr val="F650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1"/>
            <a:ext cx="8991600" cy="6705600"/>
          </a:xfrm>
          <a:prstGeom prst="rect">
            <a:avLst/>
          </a:prstGeom>
          <a:solidFill>
            <a:schemeClr val="bg1"/>
          </a:solidFill>
          <a:ln>
            <a:solidFill>
              <a:srgbClr val="F650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25,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50800" y="50800"/>
            <a:ext cx="9029700" cy="67437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8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915400" cy="640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07818"/>
            <a:ext cx="6553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1300" y="228599"/>
            <a:ext cx="368530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327508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7332" y="1219199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133501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কূপজল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7332" y="3235986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কুয়োর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009" y="4670144"/>
            <a:ext cx="2209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 কিংবা আসার বেলায়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4687285"/>
            <a:ext cx="2209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বা মৃত্যুর সময়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81300" y="1022569"/>
            <a:ext cx="3401585" cy="1308743"/>
            <a:chOff x="2781300" y="1022569"/>
            <a:chExt cx="3401585" cy="13087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1022569"/>
              <a:ext cx="1713181" cy="12634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481" y="1022570"/>
              <a:ext cx="1688404" cy="13087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59052"/>
            <a:ext cx="3124199" cy="16002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895600" y="4572000"/>
            <a:ext cx="3707313" cy="1342425"/>
            <a:chOff x="2895600" y="4572000"/>
            <a:chExt cx="3707313" cy="13424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4572000"/>
              <a:ext cx="2069019" cy="1295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4620" y="4572001"/>
              <a:ext cx="1638293" cy="134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0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9659" y="1235849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জগৎ বেড়ে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1235847"/>
            <a:ext cx="270856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 দুনিয়ায়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659" y="3105056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5444" y="3136712"/>
            <a:ext cx="26843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হাটে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759" y="5107158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8145" y="5240340"/>
            <a:ext cx="26843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 নদীর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62" y="914400"/>
            <a:ext cx="2619375" cy="15161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77319" y="2815101"/>
            <a:ext cx="3410256" cy="1279869"/>
            <a:chOff x="2677319" y="2815101"/>
            <a:chExt cx="3410256" cy="12798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319" y="2815101"/>
              <a:ext cx="1818481" cy="12798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815101"/>
              <a:ext cx="1591775" cy="127986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17" y="4845865"/>
            <a:ext cx="2686773" cy="14352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1300" y="228599"/>
            <a:ext cx="368530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61109" y="2057400"/>
            <a:ext cx="8090972" cy="52835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 লোকে কয় লালন কী জাত সংসারে।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কয়, জেতের কী রূপ, দেখলাম না এ নজরে।। </a:t>
            </a:r>
          </a:p>
          <a:p>
            <a:endParaRPr lang="bn-BD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কেউ মালা, কেউ তস্‌বি গলায়,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তাইতে কী জাত ভিন্ন বলায়,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যাওয়া কিংবা আসার বেলায়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জেতের চিহ্ন রয় কার রে।। </a:t>
            </a:r>
          </a:p>
          <a:p>
            <a:endParaRPr lang="en-US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5873" y="235527"/>
            <a:ext cx="150874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28600"/>
            <a:ext cx="138371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লালন শাহ্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214745"/>
            <a:ext cx="1698153" cy="1766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972">
            <a:off x="7839752" y="774571"/>
            <a:ext cx="1387391" cy="6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60" y="3200400"/>
            <a:ext cx="1999547" cy="10513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44768" y="4699161"/>
            <a:ext cx="3707313" cy="1342425"/>
            <a:chOff x="2895600" y="4572000"/>
            <a:chExt cx="3707313" cy="13424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4572000"/>
              <a:ext cx="2069019" cy="1295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4620" y="4572001"/>
              <a:ext cx="1638293" cy="134242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61766"/>
            <a:ext cx="1546181" cy="10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3276600"/>
            <a:ext cx="6016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গর্তে গেলে কূপজল কয়, </a:t>
            </a:r>
          </a:p>
          <a:p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গঙ্গায় গেলে গঙ্গাজল হয়, </a:t>
            </a:r>
          </a:p>
          <a:p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মূলে এক জল, সে যে ভিন্ন নয়, </a:t>
            </a:r>
          </a:p>
          <a:p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ভিন্ন জানায় পাত্র-অনুসারে।।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491836"/>
            <a:ext cx="7772400" cy="2403764"/>
            <a:chOff x="4731327" y="457201"/>
            <a:chExt cx="4260274" cy="21335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327" y="457201"/>
              <a:ext cx="2507673" cy="21335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1" y="457201"/>
              <a:ext cx="2133600" cy="21335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1118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581400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জগৎ বেড়ে জেতের কথা, </a:t>
            </a:r>
          </a:p>
          <a:p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লোকে গৌরব করে যথা-তথা, </a:t>
            </a:r>
          </a:p>
          <a:p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সে জেতের ফাতা </a:t>
            </a:r>
          </a:p>
          <a:p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বিকিয়েছে সাত বাজারে।। 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4543"/>
            <a:ext cx="3200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2618"/>
            <a:ext cx="3733800" cy="2327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39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5638800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জাতিভেদে মানুষে মানুষে প্রভেদ সৃষ্টি করলেও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জন্মগতভাবে সকলেই একজাতি, মানুষ।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1242"/>
            <a:ext cx="7010400" cy="5280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41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67" y="5486400"/>
            <a:ext cx="862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ধর্ম ও জাতিভেদে মানুষে মানুষে পার্থক্য থাকলেও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মৃত্যু হয় সকলেরই একইভাবে।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5178"/>
            <a:ext cx="7543800" cy="4377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0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18655"/>
            <a:ext cx="35814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81600"/>
            <a:ext cx="556260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rgbClr val="E345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“সবার উপরে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E345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rgbClr val="E345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সত্য তাহার উপরে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rgbClr val="E345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rgbClr val="E345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নাই”-এই কথার তাৎপর্য হিসাবে পাঁচটি বাক্য লিখ।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E345C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27" y="2057400"/>
            <a:ext cx="2957146" cy="2389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96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" y="4667323"/>
            <a:ext cx="8686800" cy="193899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মানুষ, জাত, ধর্ম, বর্ণ, গোত্রভেদে যে ভিন্নতার কথা বলে, লালন শাহ্‌ তা বিশ্বাস করেন না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,তিনি বিশ্বাস করেন সবাই মানুষ জাতি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04800"/>
            <a:ext cx="4177145" cy="343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40328"/>
            <a:ext cx="3810000" cy="32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27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5257800"/>
            <a:ext cx="7620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কোনো ব্যক্তি যে ধর্ম বা গোত্রেই বসবাস করুক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কেন- 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হিসেবে পরিচয়টাই তার বড় পরিচয়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84018"/>
            <a:ext cx="7620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31564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E345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3458" y="3171591"/>
            <a:ext cx="344714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: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: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মানবধর্ম</a:t>
            </a:r>
          </a:p>
          <a:p>
            <a:pPr algn="just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57077"/>
            <a:ext cx="42672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লীলাবতী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কাশিয়ানী জি সি পাইলট উচ্চ বিদ্যালয়,</a:t>
            </a:r>
          </a:p>
          <a:p>
            <a:pPr algn="ctr"/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কাশিয়ানী,গোপালগঞ্জ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01729865795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3" y="510320"/>
            <a:ext cx="1703512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1858"/>
            <a:ext cx="1885779" cy="2372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24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199" y="5265386"/>
            <a:ext cx="737754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ধর্ম, গোত্র, জাতিভেদে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পার্থক্য নেই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=সবাই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‘মানুষ’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762000"/>
            <a:ext cx="4111681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6" y="762000"/>
            <a:ext cx="3879273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3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8199" y="5574222"/>
            <a:ext cx="2754456" cy="522514"/>
          </a:xfrm>
          <a:prstGeom prst="roundRect">
            <a:avLst/>
          </a:prstGeom>
          <a:solidFill>
            <a:srgbClr val="E345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1" y="322116"/>
            <a:ext cx="167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066" y="1467348"/>
            <a:ext cx="71628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“মানব ধর্ম” কবিতার মূল প্রতিপাদ্য বিষয় কী?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4709" y="2760514"/>
            <a:ext cx="3419475" cy="381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অভেদ জাতি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1" y="2760514"/>
            <a:ext cx="3419475" cy="381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বংশের গৌরব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674" y="2202864"/>
            <a:ext cx="3419475" cy="381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ধর্মের ভিন্নতা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3927" y="2227114"/>
            <a:ext cx="3419475" cy="381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গোত্রের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2" y="3522514"/>
            <a:ext cx="7162800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লালনের গানের বিশেষ বৈশিষ্ট্য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6903" y="4665514"/>
            <a:ext cx="3419475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শাস্ত্রজ্ঞান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2" y="4665514"/>
            <a:ext cx="3419475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শ্রেণিবৈষম্য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0910" y="4132114"/>
            <a:ext cx="3419475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আধ্যাত্ম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ভাব ও মরমি রসব্যঞ্জনা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8" y="4132114"/>
            <a:ext cx="3419475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সাম্প্রদায়িকতা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2658626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3674" y="4061004"/>
            <a:ext cx="1127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671327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67132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4262" y="175253"/>
            <a:ext cx="2819400" cy="2407920"/>
            <a:chOff x="3352800" y="762000"/>
            <a:chExt cx="3581400" cy="3017520"/>
          </a:xfrm>
        </p:grpSpPr>
        <p:pic>
          <p:nvPicPr>
            <p:cNvPr id="8" name="Picture 7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9" name="Oval 8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74224" y="3105835"/>
            <a:ext cx="8136376" cy="23083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ধর্ম, গোত্র, জাতিভেদে </a:t>
            </a:r>
          </a:p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 পার্থক্য নেই 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=সবাই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‘মানুষ’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-ব্যাখ্যা কর।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482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571500"/>
            <a:ext cx="6858000" cy="2652642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400" b="1" spc="36" dirty="0" smtClean="0">
                <a:ln w="11430">
                  <a:solidFill>
                    <a:srgbClr val="FFFF00"/>
                  </a:solidFill>
                </a:ln>
                <a:solidFill>
                  <a:srgbClr val="84286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IN" sz="8400" b="1" spc="36" dirty="0" smtClean="0">
                <a:ln w="11430">
                  <a:solidFill>
                    <a:srgbClr val="FFFF00"/>
                  </a:solidFill>
                </a:ln>
                <a:solidFill>
                  <a:srgbClr val="84286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সবাইকে, ভাল থাক</a:t>
            </a:r>
            <a:endParaRPr lang="en-US" sz="8400" b="1" spc="36" dirty="0">
              <a:ln w="11430">
                <a:solidFill>
                  <a:srgbClr val="FFFF00"/>
                </a:solidFill>
              </a:ln>
              <a:solidFill>
                <a:srgbClr val="84286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r="6897"/>
          <a:stretch/>
        </p:blipFill>
        <p:spPr>
          <a:xfrm>
            <a:off x="4376594" y="102581"/>
            <a:ext cx="4732770" cy="6536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r="6897"/>
          <a:stretch/>
        </p:blipFill>
        <p:spPr>
          <a:xfrm>
            <a:off x="13855" y="47163"/>
            <a:ext cx="4397375" cy="65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1852E-6 4.32099E-7 L 0.54294 0.0021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1" y="9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-2.22222E-6 L -0.51817 -0.0185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849" y="228598"/>
            <a:ext cx="264979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সেবাই মূলকথা।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5682" y="228598"/>
            <a:ext cx="36189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0225" y="3036513"/>
            <a:ext cx="2153575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সমান চোখে দেখছেন  ও সহযোগিতার হাত বাড়িয়ে 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 চ্ছেন।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5269" y="3010182"/>
            <a:ext cx="2438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ক্ষুধার্তকে খাবার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3633" y="5569500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সেবা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7432" y="5543169"/>
            <a:ext cx="250191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সেবিকা সেবা দিচ্ছেন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148" y="290153"/>
            <a:ext cx="46482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28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02" y="1041604"/>
            <a:ext cx="3164052" cy="1777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50766"/>
            <a:ext cx="2604161" cy="1950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695319"/>
            <a:ext cx="2476500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2" y="3886200"/>
            <a:ext cx="2535159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870298" y="6172200"/>
            <a:ext cx="5684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 সেবা করাই আমাদের ধর্ম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1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2" grpId="0" animBg="1"/>
      <p:bldP spid="14" grpId="0" animBg="1"/>
      <p:bldP spid="17" grpId="0" animBg="1"/>
      <p:bldP spid="18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AE2F5"/>
          </a:solidFill>
          <a:ln>
            <a:solidFill>
              <a:srgbClr val="E345C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bn-IN" dirty="0" smtClean="0">
                <a:solidFill>
                  <a:schemeClr val="accent1">
                    <a:lumMod val="50000"/>
                  </a:schemeClr>
                </a:solidFill>
              </a:rPr>
              <a:t>আমাদের আজকের পাঠঃ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2492121"/>
            <a:ext cx="8229599" cy="40477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972">
            <a:off x="76491" y="855381"/>
            <a:ext cx="1756906" cy="81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972">
            <a:off x="7186436" y="646683"/>
            <a:ext cx="1577262" cy="73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75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0" y="3365787"/>
            <a:ext cx="7924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029200"/>
            <a:ext cx="792480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-কথাটির তাৎপর্য বিশ্লেষণ করতে পারবে।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500" y="2133600"/>
            <a:ext cx="79248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 </a:t>
            </a:r>
            <a:r>
              <a:rPr lang="bn-BD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লালন শাহ্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91000"/>
            <a:ext cx="79248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‘মানব ধর্ম’ কবিতাটি শুদ্ধ উচ্চারণে আবৃত্তি করতে পারবে।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500" y="1212282"/>
            <a:ext cx="6045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04257" y="420915"/>
            <a:ext cx="5399315" cy="5921829"/>
            <a:chOff x="4092991" y="2324796"/>
            <a:chExt cx="3632955" cy="3506982"/>
          </a:xfrm>
        </p:grpSpPr>
        <p:sp>
          <p:nvSpPr>
            <p:cNvPr id="7" name="Freeform 6"/>
            <p:cNvSpPr/>
            <p:nvPr/>
          </p:nvSpPr>
          <p:spPr>
            <a:xfrm>
              <a:off x="5379919" y="2324796"/>
              <a:ext cx="1059098" cy="1059098"/>
            </a:xfrm>
            <a:custGeom>
              <a:avLst/>
              <a:gdLst>
                <a:gd name="connsiteX0" fmla="*/ 0 w 1059098"/>
                <a:gd name="connsiteY0" fmla="*/ 529549 h 1059098"/>
                <a:gd name="connsiteX1" fmla="*/ 529549 w 1059098"/>
                <a:gd name="connsiteY1" fmla="*/ 0 h 1059098"/>
                <a:gd name="connsiteX2" fmla="*/ 1059098 w 1059098"/>
                <a:gd name="connsiteY2" fmla="*/ 529549 h 1059098"/>
                <a:gd name="connsiteX3" fmla="*/ 529549 w 1059098"/>
                <a:gd name="connsiteY3" fmla="*/ 1059098 h 1059098"/>
                <a:gd name="connsiteX4" fmla="*/ 0 w 1059098"/>
                <a:gd name="connsiteY4" fmla="*/ 529549 h 10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098" h="1059098">
                  <a:moveTo>
                    <a:pt x="0" y="529549"/>
                  </a:moveTo>
                  <a:cubicBezTo>
                    <a:pt x="0" y="237087"/>
                    <a:pt x="237087" y="0"/>
                    <a:pt x="529549" y="0"/>
                  </a:cubicBezTo>
                  <a:cubicBezTo>
                    <a:pt x="822011" y="0"/>
                    <a:pt x="1059098" y="237087"/>
                    <a:pt x="1059098" y="529549"/>
                  </a:cubicBezTo>
                  <a:cubicBezTo>
                    <a:pt x="1059098" y="822011"/>
                    <a:pt x="822011" y="1059098"/>
                    <a:pt x="529549" y="1059098"/>
                  </a:cubicBezTo>
                  <a:cubicBezTo>
                    <a:pt x="237087" y="1059098"/>
                    <a:pt x="0" y="822011"/>
                    <a:pt x="0" y="52954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rgbClr val="E345C5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71" tIns="181771" rIns="181771" bIns="18177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2160000">
              <a:off x="6405599" y="3138439"/>
              <a:ext cx="281765" cy="357445"/>
            </a:xfrm>
            <a:custGeom>
              <a:avLst/>
              <a:gdLst>
                <a:gd name="connsiteX0" fmla="*/ 0 w 281765"/>
                <a:gd name="connsiteY0" fmla="*/ 71489 h 357445"/>
                <a:gd name="connsiteX1" fmla="*/ 140883 w 281765"/>
                <a:gd name="connsiteY1" fmla="*/ 71489 h 357445"/>
                <a:gd name="connsiteX2" fmla="*/ 140883 w 281765"/>
                <a:gd name="connsiteY2" fmla="*/ 0 h 357445"/>
                <a:gd name="connsiteX3" fmla="*/ 281765 w 281765"/>
                <a:gd name="connsiteY3" fmla="*/ 178723 h 357445"/>
                <a:gd name="connsiteX4" fmla="*/ 140883 w 281765"/>
                <a:gd name="connsiteY4" fmla="*/ 357445 h 357445"/>
                <a:gd name="connsiteX5" fmla="*/ 140883 w 281765"/>
                <a:gd name="connsiteY5" fmla="*/ 285956 h 357445"/>
                <a:gd name="connsiteX6" fmla="*/ 0 w 281765"/>
                <a:gd name="connsiteY6" fmla="*/ 285956 h 357445"/>
                <a:gd name="connsiteX7" fmla="*/ 0 w 281765"/>
                <a:gd name="connsiteY7" fmla="*/ 71489 h 35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765" h="357445">
                  <a:moveTo>
                    <a:pt x="0" y="71489"/>
                  </a:moveTo>
                  <a:lnTo>
                    <a:pt x="140883" y="71489"/>
                  </a:lnTo>
                  <a:lnTo>
                    <a:pt x="140883" y="0"/>
                  </a:lnTo>
                  <a:lnTo>
                    <a:pt x="281765" y="178723"/>
                  </a:lnTo>
                  <a:lnTo>
                    <a:pt x="140883" y="357445"/>
                  </a:lnTo>
                  <a:lnTo>
                    <a:pt x="140883" y="285956"/>
                  </a:lnTo>
                  <a:lnTo>
                    <a:pt x="0" y="285956"/>
                  </a:lnTo>
                  <a:lnTo>
                    <a:pt x="0" y="71489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488" rIns="84528" bIns="7148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solidFill>
                  <a:srgbClr val="00B05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666848" y="3259804"/>
              <a:ext cx="1059098" cy="1059098"/>
            </a:xfrm>
            <a:custGeom>
              <a:avLst/>
              <a:gdLst>
                <a:gd name="connsiteX0" fmla="*/ 0 w 1059098"/>
                <a:gd name="connsiteY0" fmla="*/ 529549 h 1059098"/>
                <a:gd name="connsiteX1" fmla="*/ 529549 w 1059098"/>
                <a:gd name="connsiteY1" fmla="*/ 0 h 1059098"/>
                <a:gd name="connsiteX2" fmla="*/ 1059098 w 1059098"/>
                <a:gd name="connsiteY2" fmla="*/ 529549 h 1059098"/>
                <a:gd name="connsiteX3" fmla="*/ 529549 w 1059098"/>
                <a:gd name="connsiteY3" fmla="*/ 1059098 h 1059098"/>
                <a:gd name="connsiteX4" fmla="*/ 0 w 1059098"/>
                <a:gd name="connsiteY4" fmla="*/ 529549 h 10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098" h="1059098">
                  <a:moveTo>
                    <a:pt x="0" y="529549"/>
                  </a:moveTo>
                  <a:cubicBezTo>
                    <a:pt x="0" y="237087"/>
                    <a:pt x="237087" y="0"/>
                    <a:pt x="529549" y="0"/>
                  </a:cubicBezTo>
                  <a:cubicBezTo>
                    <a:pt x="822011" y="0"/>
                    <a:pt x="1059098" y="237087"/>
                    <a:pt x="1059098" y="529549"/>
                  </a:cubicBezTo>
                  <a:cubicBezTo>
                    <a:pt x="1059098" y="822011"/>
                    <a:pt x="822011" y="1059098"/>
                    <a:pt x="529549" y="1059098"/>
                  </a:cubicBezTo>
                  <a:cubicBezTo>
                    <a:pt x="237087" y="1059098"/>
                    <a:pt x="0" y="822011"/>
                    <a:pt x="0" y="529549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71" tIns="181771" rIns="181771" bIns="18177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7280000">
              <a:off x="6812197" y="4359483"/>
              <a:ext cx="281765" cy="357446"/>
            </a:xfrm>
            <a:custGeom>
              <a:avLst/>
              <a:gdLst>
                <a:gd name="connsiteX0" fmla="*/ 0 w 281765"/>
                <a:gd name="connsiteY0" fmla="*/ 71489 h 357445"/>
                <a:gd name="connsiteX1" fmla="*/ 140883 w 281765"/>
                <a:gd name="connsiteY1" fmla="*/ 71489 h 357445"/>
                <a:gd name="connsiteX2" fmla="*/ 140883 w 281765"/>
                <a:gd name="connsiteY2" fmla="*/ 0 h 357445"/>
                <a:gd name="connsiteX3" fmla="*/ 281765 w 281765"/>
                <a:gd name="connsiteY3" fmla="*/ 178723 h 357445"/>
                <a:gd name="connsiteX4" fmla="*/ 140883 w 281765"/>
                <a:gd name="connsiteY4" fmla="*/ 357445 h 357445"/>
                <a:gd name="connsiteX5" fmla="*/ 140883 w 281765"/>
                <a:gd name="connsiteY5" fmla="*/ 285956 h 357445"/>
                <a:gd name="connsiteX6" fmla="*/ 0 w 281765"/>
                <a:gd name="connsiteY6" fmla="*/ 285956 h 357445"/>
                <a:gd name="connsiteX7" fmla="*/ 0 w 281765"/>
                <a:gd name="connsiteY7" fmla="*/ 71489 h 35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765" h="357445">
                  <a:moveTo>
                    <a:pt x="281765" y="285956"/>
                  </a:moveTo>
                  <a:lnTo>
                    <a:pt x="140882" y="285956"/>
                  </a:lnTo>
                  <a:lnTo>
                    <a:pt x="140882" y="357445"/>
                  </a:lnTo>
                  <a:lnTo>
                    <a:pt x="0" y="178722"/>
                  </a:lnTo>
                  <a:lnTo>
                    <a:pt x="140882" y="0"/>
                  </a:lnTo>
                  <a:lnTo>
                    <a:pt x="140882" y="71489"/>
                  </a:lnTo>
                  <a:lnTo>
                    <a:pt x="281765" y="71489"/>
                  </a:lnTo>
                  <a:lnTo>
                    <a:pt x="281765" y="28595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28" tIns="71490" rIns="0" bIns="7148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solidFill>
                  <a:srgbClr val="00B05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75285" y="4772680"/>
              <a:ext cx="1059098" cy="1059098"/>
            </a:xfrm>
            <a:custGeom>
              <a:avLst/>
              <a:gdLst>
                <a:gd name="connsiteX0" fmla="*/ 0 w 1059098"/>
                <a:gd name="connsiteY0" fmla="*/ 529549 h 1059098"/>
                <a:gd name="connsiteX1" fmla="*/ 529549 w 1059098"/>
                <a:gd name="connsiteY1" fmla="*/ 0 h 1059098"/>
                <a:gd name="connsiteX2" fmla="*/ 1059098 w 1059098"/>
                <a:gd name="connsiteY2" fmla="*/ 529549 h 1059098"/>
                <a:gd name="connsiteX3" fmla="*/ 529549 w 1059098"/>
                <a:gd name="connsiteY3" fmla="*/ 1059098 h 1059098"/>
                <a:gd name="connsiteX4" fmla="*/ 0 w 1059098"/>
                <a:gd name="connsiteY4" fmla="*/ 529549 h 10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098" h="1059098">
                  <a:moveTo>
                    <a:pt x="0" y="529549"/>
                  </a:moveTo>
                  <a:cubicBezTo>
                    <a:pt x="0" y="237087"/>
                    <a:pt x="237087" y="0"/>
                    <a:pt x="529549" y="0"/>
                  </a:cubicBezTo>
                  <a:cubicBezTo>
                    <a:pt x="822011" y="0"/>
                    <a:pt x="1059098" y="237087"/>
                    <a:pt x="1059098" y="529549"/>
                  </a:cubicBezTo>
                  <a:cubicBezTo>
                    <a:pt x="1059098" y="822011"/>
                    <a:pt x="822011" y="1059098"/>
                    <a:pt x="529549" y="1059098"/>
                  </a:cubicBezTo>
                  <a:cubicBezTo>
                    <a:pt x="237087" y="1059098"/>
                    <a:pt x="0" y="822011"/>
                    <a:pt x="0" y="529549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71" tIns="181771" rIns="181771" bIns="18177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21600000">
              <a:off x="5776560" y="5123505"/>
              <a:ext cx="281765" cy="357446"/>
            </a:xfrm>
            <a:custGeom>
              <a:avLst/>
              <a:gdLst>
                <a:gd name="connsiteX0" fmla="*/ 0 w 281765"/>
                <a:gd name="connsiteY0" fmla="*/ 71489 h 357445"/>
                <a:gd name="connsiteX1" fmla="*/ 140883 w 281765"/>
                <a:gd name="connsiteY1" fmla="*/ 71489 h 357445"/>
                <a:gd name="connsiteX2" fmla="*/ 140883 w 281765"/>
                <a:gd name="connsiteY2" fmla="*/ 0 h 357445"/>
                <a:gd name="connsiteX3" fmla="*/ 281765 w 281765"/>
                <a:gd name="connsiteY3" fmla="*/ 178723 h 357445"/>
                <a:gd name="connsiteX4" fmla="*/ 140883 w 281765"/>
                <a:gd name="connsiteY4" fmla="*/ 357445 h 357445"/>
                <a:gd name="connsiteX5" fmla="*/ 140883 w 281765"/>
                <a:gd name="connsiteY5" fmla="*/ 285956 h 357445"/>
                <a:gd name="connsiteX6" fmla="*/ 0 w 281765"/>
                <a:gd name="connsiteY6" fmla="*/ 285956 h 357445"/>
                <a:gd name="connsiteX7" fmla="*/ 0 w 281765"/>
                <a:gd name="connsiteY7" fmla="*/ 71489 h 35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765" h="357445">
                  <a:moveTo>
                    <a:pt x="281765" y="285956"/>
                  </a:moveTo>
                  <a:lnTo>
                    <a:pt x="140882" y="285956"/>
                  </a:lnTo>
                  <a:lnTo>
                    <a:pt x="140882" y="357445"/>
                  </a:lnTo>
                  <a:lnTo>
                    <a:pt x="0" y="178722"/>
                  </a:lnTo>
                  <a:lnTo>
                    <a:pt x="140882" y="0"/>
                  </a:lnTo>
                  <a:lnTo>
                    <a:pt x="140882" y="71489"/>
                  </a:lnTo>
                  <a:lnTo>
                    <a:pt x="281765" y="71489"/>
                  </a:lnTo>
                  <a:lnTo>
                    <a:pt x="281765" y="28595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29" tIns="71490" rIns="0" bIns="7148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solidFill>
                  <a:srgbClr val="00B05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84554" y="4772680"/>
              <a:ext cx="1059098" cy="1059098"/>
            </a:xfrm>
            <a:custGeom>
              <a:avLst/>
              <a:gdLst>
                <a:gd name="connsiteX0" fmla="*/ 0 w 1059098"/>
                <a:gd name="connsiteY0" fmla="*/ 529549 h 1059098"/>
                <a:gd name="connsiteX1" fmla="*/ 529549 w 1059098"/>
                <a:gd name="connsiteY1" fmla="*/ 0 h 1059098"/>
                <a:gd name="connsiteX2" fmla="*/ 1059098 w 1059098"/>
                <a:gd name="connsiteY2" fmla="*/ 529549 h 1059098"/>
                <a:gd name="connsiteX3" fmla="*/ 529549 w 1059098"/>
                <a:gd name="connsiteY3" fmla="*/ 1059098 h 1059098"/>
                <a:gd name="connsiteX4" fmla="*/ 0 w 1059098"/>
                <a:gd name="connsiteY4" fmla="*/ 529549 h 10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098" h="1059098">
                  <a:moveTo>
                    <a:pt x="0" y="529549"/>
                  </a:moveTo>
                  <a:cubicBezTo>
                    <a:pt x="0" y="237087"/>
                    <a:pt x="237087" y="0"/>
                    <a:pt x="529549" y="0"/>
                  </a:cubicBezTo>
                  <a:cubicBezTo>
                    <a:pt x="822011" y="0"/>
                    <a:pt x="1059098" y="237087"/>
                    <a:pt x="1059098" y="529549"/>
                  </a:cubicBezTo>
                  <a:cubicBezTo>
                    <a:pt x="1059098" y="822011"/>
                    <a:pt x="822011" y="1059098"/>
                    <a:pt x="529549" y="1059098"/>
                  </a:cubicBezTo>
                  <a:cubicBezTo>
                    <a:pt x="237087" y="1059098"/>
                    <a:pt x="0" y="822011"/>
                    <a:pt x="0" y="529549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71" tIns="181771" rIns="181771" bIns="18177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5920000">
              <a:off x="4729903" y="4374652"/>
              <a:ext cx="281766" cy="357446"/>
            </a:xfrm>
            <a:custGeom>
              <a:avLst/>
              <a:gdLst>
                <a:gd name="connsiteX0" fmla="*/ 0 w 281765"/>
                <a:gd name="connsiteY0" fmla="*/ 71489 h 357445"/>
                <a:gd name="connsiteX1" fmla="*/ 140883 w 281765"/>
                <a:gd name="connsiteY1" fmla="*/ 71489 h 357445"/>
                <a:gd name="connsiteX2" fmla="*/ 140883 w 281765"/>
                <a:gd name="connsiteY2" fmla="*/ 0 h 357445"/>
                <a:gd name="connsiteX3" fmla="*/ 281765 w 281765"/>
                <a:gd name="connsiteY3" fmla="*/ 178723 h 357445"/>
                <a:gd name="connsiteX4" fmla="*/ 140883 w 281765"/>
                <a:gd name="connsiteY4" fmla="*/ 357445 h 357445"/>
                <a:gd name="connsiteX5" fmla="*/ 140883 w 281765"/>
                <a:gd name="connsiteY5" fmla="*/ 285956 h 357445"/>
                <a:gd name="connsiteX6" fmla="*/ 0 w 281765"/>
                <a:gd name="connsiteY6" fmla="*/ 285956 h 357445"/>
                <a:gd name="connsiteX7" fmla="*/ 0 w 281765"/>
                <a:gd name="connsiteY7" fmla="*/ 71489 h 35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765" h="357445">
                  <a:moveTo>
                    <a:pt x="281765" y="285956"/>
                  </a:moveTo>
                  <a:lnTo>
                    <a:pt x="140882" y="285956"/>
                  </a:lnTo>
                  <a:lnTo>
                    <a:pt x="140882" y="357445"/>
                  </a:lnTo>
                  <a:lnTo>
                    <a:pt x="0" y="178722"/>
                  </a:lnTo>
                  <a:lnTo>
                    <a:pt x="140882" y="0"/>
                  </a:lnTo>
                  <a:lnTo>
                    <a:pt x="140882" y="71489"/>
                  </a:lnTo>
                  <a:lnTo>
                    <a:pt x="281765" y="71489"/>
                  </a:lnTo>
                  <a:lnTo>
                    <a:pt x="281765" y="28595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29" tIns="71490" rIns="0" bIns="7148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solidFill>
                  <a:srgbClr val="00B05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092991" y="3259804"/>
              <a:ext cx="1059098" cy="1059098"/>
            </a:xfrm>
            <a:custGeom>
              <a:avLst/>
              <a:gdLst>
                <a:gd name="connsiteX0" fmla="*/ 0 w 1059098"/>
                <a:gd name="connsiteY0" fmla="*/ 529549 h 1059098"/>
                <a:gd name="connsiteX1" fmla="*/ 529549 w 1059098"/>
                <a:gd name="connsiteY1" fmla="*/ 0 h 1059098"/>
                <a:gd name="connsiteX2" fmla="*/ 1059098 w 1059098"/>
                <a:gd name="connsiteY2" fmla="*/ 529549 h 1059098"/>
                <a:gd name="connsiteX3" fmla="*/ 529549 w 1059098"/>
                <a:gd name="connsiteY3" fmla="*/ 1059098 h 1059098"/>
                <a:gd name="connsiteX4" fmla="*/ 0 w 1059098"/>
                <a:gd name="connsiteY4" fmla="*/ 529549 h 10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098" h="1059098">
                  <a:moveTo>
                    <a:pt x="0" y="529549"/>
                  </a:moveTo>
                  <a:cubicBezTo>
                    <a:pt x="0" y="237087"/>
                    <a:pt x="237087" y="0"/>
                    <a:pt x="529549" y="0"/>
                  </a:cubicBezTo>
                  <a:cubicBezTo>
                    <a:pt x="822011" y="0"/>
                    <a:pt x="1059098" y="237087"/>
                    <a:pt x="1059098" y="529549"/>
                  </a:cubicBezTo>
                  <a:cubicBezTo>
                    <a:pt x="1059098" y="822011"/>
                    <a:pt x="822011" y="1059098"/>
                    <a:pt x="529549" y="1059098"/>
                  </a:cubicBezTo>
                  <a:cubicBezTo>
                    <a:pt x="237087" y="1059098"/>
                    <a:pt x="0" y="822011"/>
                    <a:pt x="0" y="529549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71" tIns="181771" rIns="181771" bIns="18177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9440000">
              <a:off x="5118670" y="3147814"/>
              <a:ext cx="281765" cy="357445"/>
            </a:xfrm>
            <a:custGeom>
              <a:avLst/>
              <a:gdLst>
                <a:gd name="connsiteX0" fmla="*/ 0 w 281765"/>
                <a:gd name="connsiteY0" fmla="*/ 71489 h 357445"/>
                <a:gd name="connsiteX1" fmla="*/ 140883 w 281765"/>
                <a:gd name="connsiteY1" fmla="*/ 71489 h 357445"/>
                <a:gd name="connsiteX2" fmla="*/ 140883 w 281765"/>
                <a:gd name="connsiteY2" fmla="*/ 0 h 357445"/>
                <a:gd name="connsiteX3" fmla="*/ 281765 w 281765"/>
                <a:gd name="connsiteY3" fmla="*/ 178723 h 357445"/>
                <a:gd name="connsiteX4" fmla="*/ 140883 w 281765"/>
                <a:gd name="connsiteY4" fmla="*/ 357445 h 357445"/>
                <a:gd name="connsiteX5" fmla="*/ 140883 w 281765"/>
                <a:gd name="connsiteY5" fmla="*/ 285956 h 357445"/>
                <a:gd name="connsiteX6" fmla="*/ 0 w 281765"/>
                <a:gd name="connsiteY6" fmla="*/ 285956 h 357445"/>
                <a:gd name="connsiteX7" fmla="*/ 0 w 281765"/>
                <a:gd name="connsiteY7" fmla="*/ 71489 h 35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765" h="357445">
                  <a:moveTo>
                    <a:pt x="0" y="71489"/>
                  </a:moveTo>
                  <a:lnTo>
                    <a:pt x="140883" y="71489"/>
                  </a:lnTo>
                  <a:lnTo>
                    <a:pt x="140883" y="0"/>
                  </a:lnTo>
                  <a:lnTo>
                    <a:pt x="281765" y="178723"/>
                  </a:lnTo>
                  <a:lnTo>
                    <a:pt x="140883" y="357445"/>
                  </a:lnTo>
                  <a:lnTo>
                    <a:pt x="140883" y="285956"/>
                  </a:lnTo>
                  <a:lnTo>
                    <a:pt x="0" y="285956"/>
                  </a:lnTo>
                  <a:lnTo>
                    <a:pt x="0" y="71489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488" rIns="84528" bIns="7148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35" y="0"/>
            <a:ext cx="1250156" cy="1905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3484785" y="4336631"/>
            <a:ext cx="126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লালন শাহ্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3772" y="624115"/>
            <a:ext cx="1776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37467" y="624114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/>
              <a:t>জন্ম</a:t>
            </a:r>
            <a:r>
              <a:rPr lang="bn-IN" dirty="0" smtClean="0"/>
              <a:t>ঃ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84785" y="1116556"/>
            <a:ext cx="1263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১৭৭২ </a:t>
            </a:r>
            <a:r>
              <a:rPr lang="en-US" sz="1600" dirty="0" err="1"/>
              <a:t>খ্রীঃ</a:t>
            </a:r>
            <a:r>
              <a:rPr lang="en-US" sz="1600" dirty="0"/>
              <a:t> </a:t>
            </a:r>
            <a:r>
              <a:rPr lang="en-US" sz="1600" dirty="0" err="1"/>
              <a:t>ঝিনাইদহ</a:t>
            </a:r>
            <a:r>
              <a:rPr lang="en-US" sz="1600" dirty="0"/>
              <a:t> </a:t>
            </a:r>
            <a:r>
              <a:rPr lang="en-US" sz="1600" dirty="0" err="1"/>
              <a:t>জেলায়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654933" y="2316885"/>
            <a:ext cx="99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 smtClean="0"/>
              <a:t>ছিলেন</a:t>
            </a:r>
            <a:r>
              <a:rPr lang="bn-IN" dirty="0" smtClean="0"/>
              <a:t>ঃ</a:t>
            </a:r>
            <a:endParaRPr lang="en-US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60211" y="2893939"/>
            <a:ext cx="1290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মানবতাবাদী</a:t>
            </a:r>
            <a:r>
              <a:rPr lang="en-US" sz="1600" dirty="0"/>
              <a:t> </a:t>
            </a:r>
            <a:r>
              <a:rPr lang="en-US" sz="1600" dirty="0" err="1"/>
              <a:t>মরমী</a:t>
            </a:r>
            <a:r>
              <a:rPr lang="en-US" sz="1600" dirty="0"/>
              <a:t> </a:t>
            </a:r>
            <a:r>
              <a:rPr lang="en-US" sz="1600" dirty="0" err="1"/>
              <a:t>কবি</a:t>
            </a:r>
            <a:endParaRPr lang="en-US" sz="1600" dirty="0"/>
          </a:p>
          <a:p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3304873" y="2548256"/>
            <a:ext cx="1574036" cy="1788375"/>
          </a:xfrm>
          <a:custGeom>
            <a:avLst/>
            <a:gdLst>
              <a:gd name="connsiteX0" fmla="*/ 0 w 1059098"/>
              <a:gd name="connsiteY0" fmla="*/ 529549 h 1059098"/>
              <a:gd name="connsiteX1" fmla="*/ 529549 w 1059098"/>
              <a:gd name="connsiteY1" fmla="*/ 0 h 1059098"/>
              <a:gd name="connsiteX2" fmla="*/ 1059098 w 1059098"/>
              <a:gd name="connsiteY2" fmla="*/ 529549 h 1059098"/>
              <a:gd name="connsiteX3" fmla="*/ 529549 w 1059098"/>
              <a:gd name="connsiteY3" fmla="*/ 1059098 h 1059098"/>
              <a:gd name="connsiteX4" fmla="*/ 0 w 1059098"/>
              <a:gd name="connsiteY4" fmla="*/ 529549 h 105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098" h="1059098">
                <a:moveTo>
                  <a:pt x="0" y="529549"/>
                </a:moveTo>
                <a:cubicBezTo>
                  <a:pt x="0" y="237087"/>
                  <a:pt x="237087" y="0"/>
                  <a:pt x="529549" y="0"/>
                </a:cubicBezTo>
                <a:cubicBezTo>
                  <a:pt x="822011" y="0"/>
                  <a:pt x="1059098" y="237087"/>
                  <a:pt x="1059098" y="529549"/>
                </a:cubicBezTo>
                <a:cubicBezTo>
                  <a:pt x="1059098" y="822011"/>
                  <a:pt x="822011" y="1059098"/>
                  <a:pt x="529549" y="1059098"/>
                </a:cubicBezTo>
                <a:cubicBezTo>
                  <a:pt x="237087" y="1059098"/>
                  <a:pt x="0" y="822011"/>
                  <a:pt x="0" y="529549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771" tIns="181771" rIns="181771" bIns="181771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85" y="2667000"/>
            <a:ext cx="1263429" cy="1517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703867" y="4876801"/>
            <a:ext cx="13126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আরেকটি নাম কী?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48214" y="5448556"/>
            <a:ext cx="111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ফকির লালন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199" y="4982962"/>
            <a:ext cx="1544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কত </a:t>
            </a:r>
            <a:r>
              <a:rPr lang="bn-IN" sz="1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bn-IN" sz="1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এবং কোথায় মৃত্যুবরণ করেন?</a:t>
            </a:r>
            <a:endParaRPr lang="en-US" sz="1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199" y="5448554"/>
            <a:ext cx="137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১৮৯০ খ্রিষ্টাব্দে, 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কুষ্টিয়ার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52600" y="2224554"/>
            <a:ext cx="10386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1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bn-IN" sz="1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কোন ধর্মই মূলকথা?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52599" y="2893939"/>
            <a:ext cx="1038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মনুষ্য  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ধর্মই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মূলকথা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" grpId="0"/>
      <p:bldP spid="4" grpId="0"/>
      <p:bldP spid="1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18655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684" y="5766375"/>
            <a:ext cx="756623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b="1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8" y="278564"/>
            <a:ext cx="2227384" cy="4772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61" y="1371600"/>
            <a:ext cx="2301478" cy="3507015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586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26892"/>
            <a:ext cx="2057400" cy="7694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29" tIns="45715" rIns="91429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1450819"/>
            <a:ext cx="5533455" cy="5187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98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77511"/>
            <a:ext cx="2209800" cy="8309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29" tIns="45715" rIns="91429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1817149"/>
            <a:ext cx="4319261" cy="3791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1670617"/>
            <a:ext cx="4044462" cy="3791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51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4357</TotalTime>
  <Words>531</Words>
  <Application>Microsoft Office PowerPoint</Application>
  <PresentationFormat>On-screen Show (4:3)</PresentationFormat>
  <Paragraphs>122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PowerPoint Presentation</vt:lpstr>
      <vt:lpstr>PowerPoint Presentation</vt:lpstr>
      <vt:lpstr>PowerPoint Presentation</vt:lpstr>
      <vt:lpstr>আমাদের আজকের পাঠঃ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HP</cp:lastModifiedBy>
  <cp:revision>564</cp:revision>
  <dcterms:created xsi:type="dcterms:W3CDTF">2006-08-16T00:00:00Z</dcterms:created>
  <dcterms:modified xsi:type="dcterms:W3CDTF">2019-09-25T06:44:03Z</dcterms:modified>
</cp:coreProperties>
</file>