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66" r:id="rId4"/>
    <p:sldId id="267" r:id="rId5"/>
    <p:sldId id="268" r:id="rId6"/>
    <p:sldId id="269" r:id="rId7"/>
    <p:sldId id="270" r:id="rId8"/>
    <p:sldId id="271" r:id="rId9"/>
    <p:sldId id="259" r:id="rId10"/>
    <p:sldId id="272" r:id="rId11"/>
    <p:sldId id="260" r:id="rId12"/>
    <p:sldId id="273" r:id="rId13"/>
    <p:sldId id="274" r:id="rId14"/>
    <p:sldId id="275" r:id="rId15"/>
    <p:sldId id="276" r:id="rId16"/>
    <p:sldId id="261" r:id="rId17"/>
    <p:sldId id="262" r:id="rId18"/>
    <p:sldId id="263" r:id="rId19"/>
    <p:sldId id="264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9E2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415DE-B3FA-4CA2-B29F-4EF62DF3D634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4104C-A602-444E-B901-F1613093CA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623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HAFIZ</a:t>
            </a:r>
            <a:endParaRPr lang="en-US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66D58-2E3B-481D-8C0D-34A068E3020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51496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HAFIZ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4104C-A602-444E-B901-F1613093CAC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1710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HAFIZ</a:t>
            </a:r>
            <a:endParaRPr lang="en-US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66D58-2E3B-481D-8C0D-34A068E3020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86243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HAFIZ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4104C-A602-444E-B901-F1613093CAC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88495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HAFIZ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4104C-A602-444E-B901-F1613093CAC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74510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HAFIZ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4104C-A602-444E-B901-F1613093CAC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17350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HAFIZ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4104C-A602-444E-B901-F1613093CAC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07033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HAFIZ</a:t>
            </a:r>
            <a:endParaRPr lang="en-US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66D58-2E3B-481D-8C0D-34A068E3020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02186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ChangeArrowheads="1"/>
          </p:cNvSpPr>
          <p:nvPr>
            <p:ph type="sldImg"/>
          </p:nvPr>
        </p:nvSpPr>
        <p:spPr>
          <a:ln cap="flat">
            <a:round/>
            <a:headEnd type="none" w="med" len="med"/>
            <a:tailEnd type="none" w="med" len="med"/>
          </a:ln>
        </p:spPr>
      </p:sp>
      <p:sp>
        <p:nvSpPr>
          <p:cNvPr id="71683" name="Notes Placeholder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HAFIZ</a:t>
            </a:r>
          </a:p>
          <a:p>
            <a:endParaRPr lang="en-US" alt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1684" name="Slide Number Placeholder 3"/>
          <p:cNvSpPr>
            <a:spLocks noGrp="1" noChangeArrowheads="1"/>
          </p:cNvSpPr>
          <p:nvPr>
            <p:ph type="sldNum" sz="quarter" idx="4"/>
          </p:nvPr>
        </p:nvSpPr>
        <p:spPr/>
        <p:txBody>
          <a:bodyPr anchor="t"/>
          <a:lstStyle/>
          <a:p>
            <a:fld id="{D01D99FC-5ECD-4958-917E-5626290A427A}" type="slidenum">
              <a:rPr lang="en-US" altLang="en-US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2816001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HAFIZ</a:t>
            </a:r>
            <a:endParaRPr lang="en-US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66D58-2E3B-481D-8C0D-34A068E3020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04245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HAFIZ</a:t>
            </a:r>
            <a:endParaRPr lang="en-US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66D58-2E3B-481D-8C0D-34A068E3020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1894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1" dirty="0" smtClean="0">
                <a:solidFill>
                  <a:srgbClr val="C60A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HAFIZ</a:t>
            </a:r>
            <a:endParaRPr lang="en-US" sz="2000" b="1" dirty="0">
              <a:solidFill>
                <a:srgbClr val="C60AA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AFCAB-BDD5-4758-899C-7B818C11FC4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0128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HAFIZ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4104C-A602-444E-B901-F1613093CAC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9867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HAFIZ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4104C-A602-444E-B901-F1613093CAC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3127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HAFIZ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4104C-A602-444E-B901-F1613093CAC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8023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HAFIZ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4104C-A602-444E-B901-F1613093CAC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2033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HAFIZ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4104C-A602-444E-B901-F1613093CAC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2793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HAFIZ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4104C-A602-444E-B901-F1613093CAC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218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HAFIZ</a:t>
            </a:r>
            <a:endParaRPr lang="en-US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66D58-2E3B-481D-8C0D-34A068E3020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5555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058DEE-A21C-4EDA-8EFD-A96622CFBC68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3ED479-9358-43EE-8A5A-7B99C01FBA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0855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058DEE-A21C-4EDA-8EFD-A96622CFBC68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3ED479-9358-43EE-8A5A-7B99C01FBA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308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058DEE-A21C-4EDA-8EFD-A96622CFBC68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3ED479-9358-43EE-8A5A-7B99C01FBA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8966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058DEE-A21C-4EDA-8EFD-A96622CFBC68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3ED479-9358-43EE-8A5A-7B99C01FBA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767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058DEE-A21C-4EDA-8EFD-A96622CFBC68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3ED479-9358-43EE-8A5A-7B99C01FBA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3905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058DEE-A21C-4EDA-8EFD-A96622CFBC68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3ED479-9358-43EE-8A5A-7B99C01FBA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1166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058DEE-A21C-4EDA-8EFD-A96622CFBC68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3ED479-9358-43EE-8A5A-7B99C01FBA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5205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058DEE-A21C-4EDA-8EFD-A96622CFBC68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3ED479-9358-43EE-8A5A-7B99C01FBA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6393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058DEE-A21C-4EDA-8EFD-A96622CFBC68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3ED479-9358-43EE-8A5A-7B99C01FBA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6793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058DEE-A21C-4EDA-8EFD-A96622CFBC68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3ED479-9358-43EE-8A5A-7B99C01FBA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4654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058DEE-A21C-4EDA-8EFD-A96622CFBC68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3ED479-9358-43EE-8A5A-7B99C01FBA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557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ফ্রেম১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906074" y="6042269"/>
            <a:ext cx="7675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Sukla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Barma</a:t>
            </a:r>
            <a:r>
              <a:rPr lang="en-US" baseline="0" dirty="0" smtClean="0"/>
              <a:t>(</a:t>
            </a:r>
            <a:r>
              <a:rPr lang="en-US" baseline="0" dirty="0" err="1" smtClean="0"/>
              <a:t>Asisstant</a:t>
            </a:r>
            <a:r>
              <a:rPr lang="en-US" baseline="0" dirty="0" smtClean="0"/>
              <a:t> teacher)</a:t>
            </a:r>
            <a:r>
              <a:rPr lang="en-US" baseline="0" dirty="0" err="1" smtClean="0"/>
              <a:t>Taluk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Shakhati</a:t>
            </a:r>
            <a:r>
              <a:rPr lang="en-US" baseline="0" dirty="0" smtClean="0"/>
              <a:t> High </a:t>
            </a:r>
            <a:r>
              <a:rPr lang="en-US" baseline="0" dirty="0" err="1" smtClean="0"/>
              <a:t>School,Kaligonj,Lalomonirhat</a:t>
            </a:r>
            <a:r>
              <a:rPr lang="en-US" baseline="0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130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83711" y="86089"/>
            <a:ext cx="35700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96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9600" b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96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9600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4574" y="1103086"/>
            <a:ext cx="8778240" cy="575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9812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prism isContent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4114" y="217718"/>
            <a:ext cx="10987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 সঞ্চয়ের জন্য প্রধান মূলের নিম্নোক্ত রূপান্তর ঘটে-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6378" y="965647"/>
            <a:ext cx="40879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</a:t>
            </a:r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199884" y="1165031"/>
            <a:ext cx="2675430" cy="5293826"/>
            <a:chOff x="1199884" y="1165031"/>
            <a:chExt cx="2675430" cy="5293826"/>
          </a:xfrm>
        </p:grpSpPr>
        <p:cxnSp>
          <p:nvCxnSpPr>
            <p:cNvPr id="17" name="Straight Connector 16"/>
            <p:cNvCxnSpPr>
              <a:stCxn id="15" idx="2"/>
            </p:cNvCxnSpPr>
            <p:nvPr/>
          </p:nvCxnSpPr>
          <p:spPr>
            <a:xfrm flipH="1">
              <a:off x="2380343" y="1981310"/>
              <a:ext cx="1" cy="4477547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2380343" y="2886610"/>
              <a:ext cx="1494971" cy="0"/>
            </a:xfrm>
            <a:prstGeom prst="straightConnector1">
              <a:avLst/>
            </a:prstGeom>
            <a:ln w="571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380343" y="3996953"/>
              <a:ext cx="1494971" cy="0"/>
            </a:xfrm>
            <a:prstGeom prst="straightConnector1">
              <a:avLst/>
            </a:prstGeom>
            <a:ln w="571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2373088" y="5121810"/>
              <a:ext cx="1494971" cy="0"/>
            </a:xfrm>
            <a:prstGeom prst="straightConnector1">
              <a:avLst/>
            </a:prstGeom>
            <a:ln w="571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2373089" y="6130554"/>
              <a:ext cx="1494971" cy="0"/>
            </a:xfrm>
            <a:prstGeom prst="straightConnector1">
              <a:avLst/>
            </a:prstGeom>
            <a:ln w="571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1199884" y="1974391"/>
              <a:ext cx="2410445" cy="145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199884" y="1189304"/>
              <a:ext cx="0" cy="81426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592189" y="1165031"/>
              <a:ext cx="7258" cy="80148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4194628" y="2504576"/>
            <a:ext cx="233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মূলাকৃতি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221113" y="3701143"/>
            <a:ext cx="2440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গাজরাকৃতি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194628" y="4798644"/>
            <a:ext cx="2860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শালগমাকৃতি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94628" y="5814307"/>
            <a:ext cx="2550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কন্দাকৃতি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825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6" grpId="0"/>
      <p:bldP spid="37" grpId="0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517" y="557186"/>
            <a:ext cx="11376966" cy="1015663"/>
          </a:xfrm>
          <a:prstGeom prst="rect">
            <a:avLst/>
          </a:prstGeom>
          <a:noFill/>
          <a:ln w="28575">
            <a:noFill/>
            <a:prstDash val="dash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075" y="4694716"/>
            <a:ext cx="10897850" cy="92333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square" rtlCol="0">
            <a:spAutoFit/>
          </a:bodyPr>
          <a:lstStyle/>
          <a:p>
            <a:pPr marL="571500" indent="-571500" algn="ctr">
              <a:lnSpc>
                <a:spcPct val="150000"/>
              </a:lnSpc>
              <a:buBlip>
                <a:blip r:embed="rId3"/>
              </a:buBlip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 প্রধান মূলের নাম লিখ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জোড়ায়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9713" y="1760586"/>
            <a:ext cx="5733610" cy="275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1339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prism isContent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4971" y="175758"/>
            <a:ext cx="9173029" cy="38011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5086" y="4542971"/>
            <a:ext cx="11001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Blip>
                <a:blip r:embed="rId3"/>
              </a:buBlip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 সঞ্চয় করে তাই  প্রধান মূল মোটা ও রসাল হয়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5086" y="5326743"/>
            <a:ext cx="11001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Blip>
                <a:blip r:embed="rId3"/>
              </a:buBlip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মূলের মধ্যভাগ মোটা কিন্তু দুই প্রান্ত ক্রমশ সরু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5086" y="5973074"/>
            <a:ext cx="11001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Blip>
                <a:blip r:embed="rId3"/>
              </a:buBlip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 মূলা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838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2857" y="110025"/>
            <a:ext cx="6400800" cy="44764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5086" y="4920342"/>
            <a:ext cx="11030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Blip>
                <a:blip r:embed="rId3"/>
              </a:buBlip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খাদ্য সঞ্চয় করে তাই  প্রধান মূল মোটা ও রসাল হয়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4743" y="5442859"/>
            <a:ext cx="1087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Blip>
                <a:blip r:embed="rId3"/>
              </a:buBlip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মূলের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দিকে মোটা এবং নীচের দিকে ক্রমশ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সরু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5086" y="5892802"/>
            <a:ext cx="11306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Blip>
                <a:blip r:embed="rId3"/>
              </a:buBlip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 গাজর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471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2857" y="275770"/>
            <a:ext cx="6415314" cy="32802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4114" y="4615542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Blip>
                <a:blip r:embed="rId3"/>
              </a:buBlip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 সঞ্চ্য করে এই মূলের উপরের অংশ মোটা ও নীচের অংশ সরু হয়।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8686" y="5500913"/>
            <a:ext cx="11872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Blip>
                <a:blip r:embed="rId3"/>
              </a:buBlip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 শালগম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30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658" y="5021943"/>
            <a:ext cx="11901714" cy="972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9658" y="4615546"/>
            <a:ext cx="11901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Blip>
                <a:blip r:embed="rId3"/>
              </a:buBlip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 সঞ্চয়ের ফলে প্রধান মূলটি অনিয়মিত মোটা হয়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658" y="5138065"/>
            <a:ext cx="11901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Blip>
                <a:blip r:embed="rId3"/>
              </a:buBlip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এদের নির্দিষ্ট আকার আকৃতি নেই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658" y="5537653"/>
            <a:ext cx="11901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Blip>
                <a:blip r:embed="rId3"/>
              </a:buBlip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 সন্ধ্যামালতি।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7314" y="458107"/>
            <a:ext cx="5486399" cy="353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712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450" y="674869"/>
            <a:ext cx="10972800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172" y="5375920"/>
            <a:ext cx="11901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Blip>
                <a:blip r:embed="rId3"/>
              </a:buBlip>
            </a:pP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উদাহরণসহ প্রধান মূলের রূপান্তর এর বর্ণনা লিখ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দলীয়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9879" y="1633976"/>
            <a:ext cx="5044293" cy="323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1792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prism isContent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>
            <a:spLocks noChangeArrowheads="1"/>
          </p:cNvSpPr>
          <p:nvPr/>
        </p:nvSpPr>
        <p:spPr bwMode="auto">
          <a:xfrm>
            <a:off x="4961132" y="-64738"/>
            <a:ext cx="2283802" cy="62413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/>
            <a:r>
              <a:rPr lang="bn-IN" altLang="en-US" sz="5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altLang="en-US" sz="54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819" name="TextBox 2"/>
          <p:cNvSpPr>
            <a:spLocks noChangeArrowheads="1"/>
          </p:cNvSpPr>
          <p:nvPr/>
        </p:nvSpPr>
        <p:spPr bwMode="auto">
          <a:xfrm>
            <a:off x="1156606" y="764282"/>
            <a:ext cx="9878788" cy="60791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/>
          <a:lstStyle/>
          <a:p>
            <a:pPr algn="ctr"/>
            <a:r>
              <a:rPr lang="bn-IN" alt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০১</a:t>
            </a:r>
            <a:r>
              <a:rPr lang="bn-IN" alt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 প্রধান মূলের রূপান্তর কয় ধরণের।</a:t>
            </a:r>
            <a:endParaRPr lang="en-US" alt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820" name="Rounded Rectangle 4"/>
          <p:cNvSpPr>
            <a:spLocks noChangeArrowheads="1"/>
          </p:cNvSpPr>
          <p:nvPr/>
        </p:nvSpPr>
        <p:spPr bwMode="auto">
          <a:xfrm>
            <a:off x="649032" y="1618091"/>
            <a:ext cx="4724400" cy="750887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r>
              <a:rPr lang="bn-IN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 ৪ </a:t>
            </a: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endParaRPr lang="en-US" alt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821" name="Rounded Rectangle 5"/>
          <p:cNvSpPr>
            <a:spLocks noChangeArrowheads="1"/>
          </p:cNvSpPr>
          <p:nvPr/>
        </p:nvSpPr>
        <p:spPr bwMode="auto">
          <a:xfrm>
            <a:off x="6400801" y="2170059"/>
            <a:ext cx="4946072" cy="750888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r>
              <a:rPr lang="bn-IN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   ৩ </a:t>
            </a: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endParaRPr lang="en-US" alt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822" name="Rounded Rectangle 6"/>
          <p:cNvSpPr>
            <a:spLocks noChangeArrowheads="1"/>
          </p:cNvSpPr>
          <p:nvPr/>
        </p:nvSpPr>
        <p:spPr bwMode="auto">
          <a:xfrm>
            <a:off x="691233" y="2198202"/>
            <a:ext cx="4724401" cy="750888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r>
              <a:rPr lang="bn-IN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  ২ </a:t>
            </a: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endParaRPr lang="en-US" alt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823" name="Rounded Rectangle 7"/>
          <p:cNvSpPr>
            <a:spLocks noChangeArrowheads="1"/>
          </p:cNvSpPr>
          <p:nvPr/>
        </p:nvSpPr>
        <p:spPr bwMode="auto">
          <a:xfrm>
            <a:off x="6400801" y="1488022"/>
            <a:ext cx="4946072" cy="750887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r>
              <a:rPr lang="bn-IN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   ৫ </a:t>
            </a: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endParaRPr lang="en-US" alt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L-Shape 1"/>
          <p:cNvSpPr/>
          <p:nvPr/>
        </p:nvSpPr>
        <p:spPr>
          <a:xfrm rot="18673390">
            <a:off x="861891" y="1588783"/>
            <a:ext cx="704586" cy="464312"/>
          </a:xfrm>
          <a:prstGeom prst="corner">
            <a:avLst>
              <a:gd name="adj1" fmla="val 27658"/>
              <a:gd name="adj2" fmla="val 26440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" name="Multiply 2"/>
          <p:cNvSpPr/>
          <p:nvPr/>
        </p:nvSpPr>
        <p:spPr>
          <a:xfrm>
            <a:off x="6372665" y="1415300"/>
            <a:ext cx="943794" cy="897533"/>
          </a:xfrm>
          <a:prstGeom prst="mathMultiply">
            <a:avLst>
              <a:gd name="adj1" fmla="val 14929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" name="Multiply 9"/>
          <p:cNvSpPr/>
          <p:nvPr/>
        </p:nvSpPr>
        <p:spPr>
          <a:xfrm>
            <a:off x="6358597" y="2101104"/>
            <a:ext cx="943794" cy="897533"/>
          </a:xfrm>
          <a:prstGeom prst="mathMultiply">
            <a:avLst>
              <a:gd name="adj1" fmla="val 14929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" name="Multiply 10"/>
          <p:cNvSpPr/>
          <p:nvPr/>
        </p:nvSpPr>
        <p:spPr>
          <a:xfrm>
            <a:off x="657879" y="2110811"/>
            <a:ext cx="943794" cy="897533"/>
          </a:xfrm>
          <a:prstGeom prst="mathMultiply">
            <a:avLst>
              <a:gd name="adj1" fmla="val 16449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566381" y="3574757"/>
            <a:ext cx="9059239" cy="52634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০২. সন্ধ্যামালতি কী ধরণের মূল।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95400" y="4646278"/>
            <a:ext cx="4749436" cy="90622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alt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alt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মূলাকৃতি মূল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07409" y="5461669"/>
            <a:ext cx="3677505" cy="869357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alt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</a:t>
            </a:r>
            <a:r>
              <a:rPr lang="bn-IN" alt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গাজরাকৃতি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bn-IN" alt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alt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744072" y="5419718"/>
            <a:ext cx="4968552" cy="869357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alt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</a:t>
            </a:r>
            <a:r>
              <a:rPr lang="bn-IN" alt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কন্দাকৃতি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bn-IN" alt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alt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744072" y="4821844"/>
            <a:ext cx="4968552" cy="561847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alt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alt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শালগমাকৃতি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bn-IN" alt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alt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742287" y="4598065"/>
            <a:ext cx="943794" cy="897533"/>
          </a:xfrm>
          <a:prstGeom prst="mathMultiply">
            <a:avLst>
              <a:gd name="adj1" fmla="val 14928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8" name="Multiply 17"/>
          <p:cNvSpPr/>
          <p:nvPr/>
        </p:nvSpPr>
        <p:spPr>
          <a:xfrm>
            <a:off x="6630584" y="4607898"/>
            <a:ext cx="943794" cy="897533"/>
          </a:xfrm>
          <a:prstGeom prst="mathMultiply">
            <a:avLst>
              <a:gd name="adj1" fmla="val 16449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9" name="Multiply 18"/>
          <p:cNvSpPr/>
          <p:nvPr/>
        </p:nvSpPr>
        <p:spPr>
          <a:xfrm>
            <a:off x="677165" y="5447580"/>
            <a:ext cx="943794" cy="897533"/>
          </a:xfrm>
          <a:prstGeom prst="mathMultiply">
            <a:avLst>
              <a:gd name="adj1" fmla="val 14929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0" name="L-Shape 19"/>
          <p:cNvSpPr/>
          <p:nvPr/>
        </p:nvSpPr>
        <p:spPr>
          <a:xfrm rot="18673390">
            <a:off x="6823599" y="5426179"/>
            <a:ext cx="704586" cy="464312"/>
          </a:xfrm>
          <a:prstGeom prst="corner">
            <a:avLst>
              <a:gd name="adj1" fmla="val 30417"/>
              <a:gd name="adj2" fmla="val 3279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5296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prism isContent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8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8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8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48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11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78687" y="410283"/>
            <a:ext cx="10446327" cy="101138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মূলের ক্ষেত্রে সঠিক কোনটি.....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31507" y="360426"/>
            <a:ext cx="1086710" cy="1061238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400050">
              <a:buFont typeface="+mj-lt"/>
              <a:buAutoNum type="romanUcPeriod"/>
            </a:pP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34682" y="4778279"/>
            <a:ext cx="2531866" cy="936667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į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įį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554422" y="4778279"/>
            <a:ext cx="3119468" cy="936667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įį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įįį</a:t>
            </a:r>
            <a:endParaRPr lang="en-US" alt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673890" y="4766190"/>
            <a:ext cx="3248744" cy="936667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į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įį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įįį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801230" y="4778279"/>
            <a:ext cx="2618510" cy="936667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į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įįį</a:t>
            </a:r>
          </a:p>
        </p:txBody>
      </p:sp>
      <p:sp>
        <p:nvSpPr>
          <p:cNvPr id="17" name="Multiply 16"/>
          <p:cNvSpPr/>
          <p:nvPr/>
        </p:nvSpPr>
        <p:spPr>
          <a:xfrm>
            <a:off x="3104861" y="4692430"/>
            <a:ext cx="983673" cy="1108363"/>
          </a:xfrm>
          <a:prstGeom prst="mathMultiply">
            <a:avLst>
              <a:gd name="adj1" fmla="val 22112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5510520" y="4675378"/>
            <a:ext cx="983673" cy="1108363"/>
          </a:xfrm>
          <a:prstGeom prst="mathMultiply">
            <a:avLst>
              <a:gd name="adj1" fmla="val 22112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486851" y="4713916"/>
            <a:ext cx="983673" cy="1108363"/>
          </a:xfrm>
          <a:prstGeom prst="mathMultiply">
            <a:avLst>
              <a:gd name="adj1" fmla="val 22112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L-Shape 19"/>
          <p:cNvSpPr/>
          <p:nvPr/>
        </p:nvSpPr>
        <p:spPr>
          <a:xfrm rot="18673390">
            <a:off x="9204111" y="4855203"/>
            <a:ext cx="905069" cy="464312"/>
          </a:xfrm>
          <a:prstGeom prst="corner">
            <a:avLst>
              <a:gd name="adj1" fmla="val 45345"/>
              <a:gd name="adj2" fmla="val 6408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5545737" y="4797844"/>
            <a:ext cx="943794" cy="897533"/>
          </a:xfrm>
          <a:prstGeom prst="mathMultiply">
            <a:avLst>
              <a:gd name="adj1" fmla="val 16449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Multiply 20"/>
          <p:cNvSpPr/>
          <p:nvPr/>
        </p:nvSpPr>
        <p:spPr>
          <a:xfrm>
            <a:off x="3119539" y="4774694"/>
            <a:ext cx="943794" cy="897533"/>
          </a:xfrm>
          <a:prstGeom prst="mathMultiply">
            <a:avLst>
              <a:gd name="adj1" fmla="val 16449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2" name="Multiply 21"/>
          <p:cNvSpPr/>
          <p:nvPr/>
        </p:nvSpPr>
        <p:spPr>
          <a:xfrm>
            <a:off x="470469" y="4774694"/>
            <a:ext cx="943794" cy="897533"/>
          </a:xfrm>
          <a:prstGeom prst="mathMultiply">
            <a:avLst>
              <a:gd name="adj1" fmla="val 13408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3" name="L-Shape 22"/>
          <p:cNvSpPr/>
          <p:nvPr/>
        </p:nvSpPr>
        <p:spPr>
          <a:xfrm rot="18673390">
            <a:off x="9370410" y="4855204"/>
            <a:ext cx="704586" cy="464312"/>
          </a:xfrm>
          <a:prstGeom prst="corner">
            <a:avLst>
              <a:gd name="adj1" fmla="val 33997"/>
              <a:gd name="adj2" fmla="val 37220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42366" y="1961397"/>
            <a:ext cx="82560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 সাথে গাছকে আটকে রাখা।</a:t>
            </a:r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00050" indent="-400050">
              <a:buFont typeface="+mj-lt"/>
              <a:buAutoNum type="romanUcPeriod"/>
            </a:pP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 সঞ্চয় করে রাখা।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00050" indent="-400050">
              <a:buFont typeface="+mj-lt"/>
              <a:buAutoNum type="romanUcPeriod"/>
            </a:pP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ভূ-পৃষ্ঠ হতে খাবার সংগ্রহ করা।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1640970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prism isContent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  <p:bldP spid="22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166" y="3785469"/>
            <a:ext cx="10958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29100" lvl="8" indent="-571500"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মূলের সম্ভাব্য কাজ লিখে আনবে।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64090" y="968991"/>
            <a:ext cx="56638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</a:t>
            </a:r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2657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prism isContent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/>
          <p:cNvCxnSpPr/>
          <p:nvPr/>
        </p:nvCxnSpPr>
        <p:spPr>
          <a:xfrm>
            <a:off x="6580909" y="2580893"/>
            <a:ext cx="41564" cy="3431980"/>
          </a:xfrm>
          <a:prstGeom prst="straightConnector1">
            <a:avLst/>
          </a:prstGeom>
          <a:ln w="73025" cap="sq" cmpd="tri">
            <a:solidFill>
              <a:srgbClr val="CDC800"/>
            </a:solidFill>
            <a:prstDash val="lgDashDotDot"/>
            <a:headEnd type="diamond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27829" y="412460"/>
            <a:ext cx="2764138" cy="33831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56716" y="3704549"/>
            <a:ext cx="44392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বিজ্ঞান </a:t>
            </a: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৭ম</a:t>
            </a: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3য়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৫০ মি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81489" y="233847"/>
            <a:ext cx="2827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/>
              <a:t>পরিচিতি</a:t>
            </a:r>
            <a:endParaRPr lang="en-US" sz="32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137" y="629163"/>
            <a:ext cx="2529016" cy="33709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867507" y="458947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 smtClean="0">
              <a:solidFill>
                <a:srgbClr val="002060"/>
              </a:solidFill>
              <a:latin typeface="NikhosBan"/>
            </a:endParaRPr>
          </a:p>
          <a:p>
            <a:r>
              <a:rPr lang="en-US" dirty="0" err="1" smtClean="0">
                <a:solidFill>
                  <a:srgbClr val="002060"/>
                </a:solidFill>
                <a:latin typeface="NikhosBan"/>
              </a:rPr>
              <a:t>শুক্লা</a:t>
            </a:r>
            <a:r>
              <a:rPr lang="en-US" dirty="0" smtClean="0">
                <a:solidFill>
                  <a:srgbClr val="002060"/>
                </a:solidFill>
                <a:latin typeface="NikhosBan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hosBan"/>
              </a:rPr>
              <a:t>রানী</a:t>
            </a:r>
            <a:r>
              <a:rPr lang="en-US" dirty="0" smtClean="0">
                <a:solidFill>
                  <a:srgbClr val="002060"/>
                </a:solidFill>
                <a:latin typeface="NikhosBan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hosBan"/>
              </a:rPr>
              <a:t>বর্মা,সহকারী</a:t>
            </a:r>
            <a:r>
              <a:rPr lang="en-US" dirty="0" smtClean="0">
                <a:solidFill>
                  <a:srgbClr val="002060"/>
                </a:solidFill>
                <a:latin typeface="NikhosBan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hosBan"/>
              </a:rPr>
              <a:t>শিক্ষিকা</a:t>
            </a:r>
            <a:r>
              <a:rPr lang="en-US" dirty="0" smtClean="0">
                <a:solidFill>
                  <a:srgbClr val="002060"/>
                </a:solidFill>
                <a:latin typeface="NikhosBan"/>
              </a:rPr>
              <a:t>,</a:t>
            </a:r>
          </a:p>
          <a:p>
            <a:r>
              <a:rPr lang="en-US" dirty="0" err="1" smtClean="0">
                <a:solidFill>
                  <a:srgbClr val="002060"/>
                </a:solidFill>
                <a:latin typeface="NikhosBan"/>
              </a:rPr>
              <a:t>তালুক</a:t>
            </a:r>
            <a:r>
              <a:rPr lang="en-US" dirty="0" smtClean="0">
                <a:solidFill>
                  <a:srgbClr val="002060"/>
                </a:solidFill>
                <a:latin typeface="NikhosBan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hosBan"/>
              </a:rPr>
              <a:t>শাখাতী</a:t>
            </a:r>
            <a:r>
              <a:rPr lang="en-US" dirty="0" smtClean="0">
                <a:solidFill>
                  <a:srgbClr val="002060"/>
                </a:solidFill>
                <a:latin typeface="NikhosBan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hosBan"/>
              </a:rPr>
              <a:t>উচ্চ</a:t>
            </a:r>
            <a:r>
              <a:rPr lang="en-US" dirty="0" smtClean="0">
                <a:solidFill>
                  <a:srgbClr val="002060"/>
                </a:solidFill>
                <a:latin typeface="NikhosBan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hosBan"/>
              </a:rPr>
              <a:t>বিদ্যালয়</a:t>
            </a:r>
            <a:r>
              <a:rPr lang="en-US" dirty="0" smtClean="0">
                <a:solidFill>
                  <a:srgbClr val="002060"/>
                </a:solidFill>
                <a:latin typeface="NikhosBan"/>
              </a:rPr>
              <a:t>,</a:t>
            </a:r>
            <a:endParaRPr lang="bn-IN" dirty="0" smtClean="0">
              <a:solidFill>
                <a:srgbClr val="002060"/>
              </a:solidFill>
              <a:latin typeface="NikhosBan"/>
            </a:endParaRPr>
          </a:p>
          <a:p>
            <a:r>
              <a:rPr lang="en-US" dirty="0" err="1" smtClean="0">
                <a:solidFill>
                  <a:srgbClr val="002060"/>
                </a:solidFill>
                <a:latin typeface="NikhosBan"/>
              </a:rPr>
              <a:t>কালীগঞ্জ,লালমনিরহাট</a:t>
            </a:r>
            <a:r>
              <a:rPr lang="en-US" dirty="0" smtClean="0">
                <a:solidFill>
                  <a:srgbClr val="002060"/>
                </a:solidFill>
                <a:latin typeface="NikhosBan"/>
              </a:rPr>
              <a:t>।</a:t>
            </a:r>
          </a:p>
          <a:p>
            <a:r>
              <a:rPr lang="en-US" dirty="0" smtClean="0">
                <a:solidFill>
                  <a:srgbClr val="002060"/>
                </a:solidFill>
                <a:latin typeface="NikhosBan"/>
              </a:rPr>
              <a:t>suklabarma@gmail.com</a:t>
            </a:r>
            <a:endParaRPr lang="en-US" dirty="0">
              <a:solidFill>
                <a:srgbClr val="002060"/>
              </a:solidFill>
              <a:latin typeface="NikhosB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72272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83C63E9-BE55-43E6-A0DF-DDF42C3C2F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018"/>
          <a:stretch/>
        </p:blipFill>
        <p:spPr>
          <a:xfrm>
            <a:off x="196946" y="0"/>
            <a:ext cx="11676185" cy="6654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390313" y="3024555"/>
            <a:ext cx="48814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solidFill>
                  <a:srgbClr val="FFFF00"/>
                </a:solidFill>
              </a:rPr>
              <a:t>ধন্যবাদ</a:t>
            </a:r>
            <a:r>
              <a:rPr lang="bn-IN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497" y="135164"/>
            <a:ext cx="4188732" cy="32466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4800" y="135165"/>
            <a:ext cx="4116160" cy="32466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495" y="3585029"/>
            <a:ext cx="4188733" cy="31126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4800" y="3585029"/>
            <a:ext cx="4116160" cy="31634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59087" y="1588646"/>
            <a:ext cx="2946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rgbClr val="679E2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 গাছের কোন অংশ লক্ষ্য করছ</a:t>
            </a:r>
            <a:endParaRPr lang="en-US" sz="6000" b="1" dirty="0">
              <a:solidFill>
                <a:srgbClr val="679E2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9446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231" y="232230"/>
            <a:ext cx="4049484" cy="4571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6397" y="232231"/>
            <a:ext cx="4005944" cy="45719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1715" y="232230"/>
            <a:ext cx="3701142" cy="4571999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080657" y="3135088"/>
            <a:ext cx="722088" cy="348341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flipH="1">
            <a:off x="9245596" y="3077029"/>
            <a:ext cx="769251" cy="449941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72457" y="5138059"/>
            <a:ext cx="10900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Blip>
                <a:blip r:embed="rId4"/>
              </a:buBlip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ছবির সবজি দুটি ও এক ধরণের মূল 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8629" y="5704113"/>
            <a:ext cx="11393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Blip>
                <a:blip r:embed="rId3"/>
              </a:buBlip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কি ধরণের মূল 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0773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0.21055 0.00648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21" y="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7" grpId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8229" y="1799771"/>
            <a:ext cx="899885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1500" b="1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 মূল</a:t>
            </a:r>
            <a:endParaRPr lang="en-US" sz="115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70141" y="247916"/>
            <a:ext cx="39952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62686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6171" y="2036311"/>
            <a:ext cx="103196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Blip>
                <a:blip r:embed="rId3"/>
              </a:buBlip>
            </a:pP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 কী তা বলতে পারবে ।</a:t>
            </a:r>
          </a:p>
          <a:p>
            <a:pPr marL="571500" indent="-571500">
              <a:lnSpc>
                <a:spcPct val="150000"/>
              </a:lnSpc>
              <a:buBlip>
                <a:blip r:embed="rId3"/>
              </a:buBlip>
            </a:pP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ধরণের রূপান্তরিত প্রধান মূলের নাম বলতে পারবে ।</a:t>
            </a:r>
          </a:p>
          <a:p>
            <a:pPr marL="571500" indent="-571500">
              <a:lnSpc>
                <a:spcPct val="150000"/>
              </a:lnSpc>
              <a:buBlip>
                <a:blip r:embed="rId3"/>
              </a:buBlip>
            </a:pP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 মূলের রূপান্তর বর্ণনা করতে পারবে 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2915" y="653143"/>
            <a:ext cx="7286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শিক্ষার্থীরা..........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83376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p14:dur="10">
        <p15:prstTrans prst="curtains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" y="30480"/>
            <a:ext cx="6004560" cy="5162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0280" y="30480"/>
            <a:ext cx="5989320" cy="5162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640" y="5836920"/>
            <a:ext cx="1187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বৃক্ষ দু’টি কিসের উপর ভিত্তি করে দাঁড়িয়ে আছে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4707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363" y="113393"/>
            <a:ext cx="5884637" cy="4705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113393"/>
            <a:ext cx="5979886" cy="4705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1363" y="5718628"/>
            <a:ext cx="11733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গুলোতে কী লক্ষ্য করছো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4971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8091" y="760839"/>
            <a:ext cx="10875818" cy="1015663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35639" y="5450830"/>
            <a:ext cx="6520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Blip>
                <a:blip r:embed="rId3"/>
              </a:buBlip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 কী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I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একক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9078" y="1716258"/>
            <a:ext cx="3863574" cy="355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37471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p14:dur="10">
        <p15:prstTrans prst="curtains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377</Words>
  <Application>Microsoft Office PowerPoint</Application>
  <PresentationFormat>Custom</PresentationFormat>
  <Paragraphs>105</Paragraphs>
  <Slides>20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AsusPro</cp:lastModifiedBy>
  <cp:revision>169</cp:revision>
  <dcterms:created xsi:type="dcterms:W3CDTF">2019-08-06T11:51:36Z</dcterms:created>
  <dcterms:modified xsi:type="dcterms:W3CDTF">2019-09-28T15:24:56Z</dcterms:modified>
</cp:coreProperties>
</file>