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8" r:id="rId3"/>
    <p:sldId id="280" r:id="rId4"/>
    <p:sldId id="282" r:id="rId5"/>
    <p:sldId id="294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63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5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6AC-B8DD-4F74-A9B3-241D0D93F05E}" type="datetimeFigureOut">
              <a:rPr lang="en-US" smtClean="0"/>
              <a:t>04-Sep-19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FA2E-3BD8-4FFB-82B5-51C5E384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10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6AC-B8DD-4F74-A9B3-241D0D93F05E}" type="datetimeFigureOut">
              <a:rPr lang="en-US" smtClean="0"/>
              <a:t>04-Sep-19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FA2E-3BD8-4FFB-82B5-51C5E384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6AC-B8DD-4F74-A9B3-241D0D93F05E}" type="datetimeFigureOut">
              <a:rPr lang="en-US" smtClean="0"/>
              <a:t>04-Sep-19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FA2E-3BD8-4FFB-82B5-51C5E384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31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 rot="5400000">
            <a:off x="-3424874" y="3423321"/>
            <a:ext cx="6859554" cy="980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 userDrawn="1"/>
        </p:nvGrpSpPr>
        <p:grpSpPr>
          <a:xfrm>
            <a:off x="1" y="44323"/>
            <a:ext cx="12183143" cy="6813678"/>
            <a:chOff x="-556065" y="703385"/>
            <a:chExt cx="9137357" cy="5609689"/>
          </a:xfrm>
        </p:grpSpPr>
        <p:cxnSp>
          <p:nvCxnSpPr>
            <p:cNvPr id="15" name="Straight Connector 14"/>
            <p:cNvCxnSpPr/>
            <p:nvPr userDrawn="1"/>
          </p:nvCxnSpPr>
          <p:spPr>
            <a:xfrm flipH="1">
              <a:off x="8525022" y="703385"/>
              <a:ext cx="28136" cy="5598941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-556065" y="703385"/>
              <a:ext cx="9137357" cy="0"/>
            </a:xfrm>
            <a:prstGeom prst="line">
              <a:avLst/>
            </a:prstGeom>
            <a:ln w="76200">
              <a:solidFill>
                <a:srgbClr val="00B050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  <a:sp3d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-548711" y="6302326"/>
              <a:ext cx="9101869" cy="10748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06" y="123096"/>
            <a:ext cx="1975637" cy="15084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6353" y="4993047"/>
            <a:ext cx="1481728" cy="201123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013163" y="5273373"/>
            <a:ext cx="1975637" cy="150842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265684" y="-130907"/>
            <a:ext cx="1481728" cy="2011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6AC-B8DD-4F74-A9B3-241D0D93F05E}" type="datetimeFigureOut">
              <a:rPr lang="en-US" smtClean="0"/>
              <a:t>04-Sep-19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FA2E-3BD8-4FFB-82B5-51C5E384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6AC-B8DD-4F74-A9B3-241D0D93F05E}" type="datetimeFigureOut">
              <a:rPr lang="en-US" smtClean="0"/>
              <a:t>04-Sep-19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FA2E-3BD8-4FFB-82B5-51C5E384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4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6AC-B8DD-4F74-A9B3-241D0D93F05E}" type="datetimeFigureOut">
              <a:rPr lang="en-US" smtClean="0"/>
              <a:t>04-Sep-19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FA2E-3BD8-4FFB-82B5-51C5E384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8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6AC-B8DD-4F74-A9B3-241D0D93F05E}" type="datetimeFigureOut">
              <a:rPr lang="en-US" smtClean="0"/>
              <a:t>04-Sep-19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FA2E-3BD8-4FFB-82B5-51C5E384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7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6AC-B8DD-4F74-A9B3-241D0D93F05E}" type="datetimeFigureOut">
              <a:rPr lang="en-US" smtClean="0"/>
              <a:t>04-Sep-19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FA2E-3BD8-4FFB-82B5-51C5E384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6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6AC-B8DD-4F74-A9B3-241D0D93F05E}" type="datetimeFigureOut">
              <a:rPr lang="en-US" smtClean="0"/>
              <a:t>04-Sep-19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FA2E-3BD8-4FFB-82B5-51C5E384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2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6AC-B8DD-4F74-A9B3-241D0D93F05E}" type="datetimeFigureOut">
              <a:rPr lang="en-US" smtClean="0"/>
              <a:t>04-Sep-19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FA2E-3BD8-4FFB-82B5-51C5E384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64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86AC-B8DD-4F74-A9B3-241D0D93F05E}" type="datetimeFigureOut">
              <a:rPr lang="en-US" smtClean="0"/>
              <a:t>04-Sep-19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2FA2E-3BD8-4FFB-82B5-51C5E384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3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486AC-B8DD-4F74-A9B3-241D0D93F05E}" type="datetimeFigureOut">
              <a:rPr lang="en-US" smtClean="0"/>
              <a:t>04-Sep-19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2FA2E-3BD8-4FFB-82B5-51C5E3848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07" y="533400"/>
            <a:ext cx="10869769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4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2258096" y="618186"/>
            <a:ext cx="807076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8800" b="1" dirty="0" smtClean="0">
                <a:solidFill>
                  <a:srgbClr val="0000CC"/>
                </a:solidFill>
              </a:rPr>
              <a:t>{      </a:t>
            </a:r>
            <a:r>
              <a:rPr lang="en-US" altLang="en-US" sz="8800" b="1" dirty="0">
                <a:solidFill>
                  <a:srgbClr val="0000CC"/>
                </a:solidFill>
              </a:rPr>
              <a:t>}</a:t>
            </a:r>
          </a:p>
          <a:p>
            <a:r>
              <a:rPr lang="en-US" altLang="en-US" sz="8800" b="1" dirty="0">
                <a:solidFill>
                  <a:srgbClr val="0000CC"/>
                </a:solidFill>
              </a:rPr>
              <a:t> </a:t>
            </a:r>
            <a:r>
              <a:rPr lang="bn-BD" altLang="en-US" sz="8800" b="1" dirty="0">
                <a:solidFill>
                  <a:srgbClr val="0000CC"/>
                </a:solidFill>
                <a:cs typeface="Vrinda" panose="020B0502040204020203" pitchFamily="34" charset="0"/>
              </a:rPr>
              <a:t>সেটকে দ্বিতীয় বন্ধনী দ্বারা </a:t>
            </a:r>
            <a:endParaRPr lang="en-US" altLang="en-US" sz="8800" b="1" dirty="0">
              <a:solidFill>
                <a:srgbClr val="0000CC"/>
              </a:solidFill>
            </a:endParaRPr>
          </a:p>
          <a:p>
            <a:r>
              <a:rPr lang="bn-BD" altLang="en-US" sz="8800" b="1" dirty="0">
                <a:solidFill>
                  <a:srgbClr val="0000CC"/>
                </a:solidFill>
                <a:cs typeface="Vrinda" panose="020B0502040204020203" pitchFamily="34" charset="0"/>
              </a:rPr>
              <a:t>প্রকাশ করা হয়</a:t>
            </a:r>
            <a:r>
              <a:rPr lang="bn-BD" altLang="en-US" sz="8800" b="1" dirty="0" smtClean="0">
                <a:solidFill>
                  <a:srgbClr val="0000CC"/>
                </a:solidFill>
                <a:cs typeface="Vrinda" panose="020B0502040204020203" pitchFamily="34" charset="0"/>
              </a:rPr>
              <a:t>।</a:t>
            </a:r>
            <a:endParaRPr lang="en-US" altLang="en-US" sz="8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176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isual.merriam-webster.com/images/animal-kingdom/birds/examples-bird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09600"/>
            <a:ext cx="5791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12136" y="4648200"/>
            <a:ext cx="354169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bn-BD" altLang="en-US" sz="6000" b="1" dirty="0" smtClean="0">
                <a:solidFill>
                  <a:srgbClr val="FF00FF"/>
                </a:solidFill>
                <a:cs typeface="Vrinda" panose="020B0502040204020203" pitchFamily="34" charset="0"/>
              </a:rPr>
              <a:t>সসীম </a:t>
            </a:r>
            <a:r>
              <a:rPr lang="bn-BD" altLang="en-US" sz="6000" b="1" dirty="0">
                <a:solidFill>
                  <a:srgbClr val="FF00FF"/>
                </a:solidFill>
                <a:cs typeface="Vrinda" panose="020B0502040204020203" pitchFamily="34" charset="0"/>
              </a:rPr>
              <a:t>সেট</a:t>
            </a:r>
            <a:endParaRPr lang="en-US" altLang="en-US" sz="60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9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myfreewallpapers.net/nature/wallpapers/paddy-fie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406" y="206062"/>
            <a:ext cx="6705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369380" y="2601958"/>
            <a:ext cx="2440546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bn-BD" alt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অসীম সেট</a:t>
            </a:r>
            <a:endParaRPr lang="en-US" alt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115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ord 1"/>
          <p:cNvSpPr/>
          <p:nvPr/>
        </p:nvSpPr>
        <p:spPr>
          <a:xfrm>
            <a:off x="3352800" y="457200"/>
            <a:ext cx="3429000" cy="3048000"/>
          </a:xfrm>
          <a:prstGeom prst="chord">
            <a:avLst>
              <a:gd name="adj1" fmla="val 2700000"/>
              <a:gd name="adj2" fmla="val 17377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onut 2"/>
          <p:cNvSpPr/>
          <p:nvPr/>
        </p:nvSpPr>
        <p:spPr>
          <a:xfrm>
            <a:off x="5562600" y="381000"/>
            <a:ext cx="2971800" cy="2819400"/>
          </a:xfrm>
          <a:prstGeom prst="donu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819400" y="1600201"/>
            <a:ext cx="3276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40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8686800" y="1143001"/>
            <a:ext cx="647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40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343400" y="3352801"/>
            <a:ext cx="6324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4000"/>
              <a:t> </a:t>
            </a:r>
            <a:r>
              <a:rPr lang="en-US" altLang="en-US" sz="6600" b="1">
                <a:solidFill>
                  <a:srgbClr val="6600FF"/>
                </a:solidFill>
              </a:rPr>
              <a:t>A </a:t>
            </a:r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6629400" y="3276600"/>
            <a:ext cx="701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7200" b="1">
                <a:solidFill>
                  <a:srgbClr val="6600FF"/>
                </a:solidFill>
              </a:rPr>
              <a:t>B 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705918"/>
              </p:ext>
            </p:extLst>
          </p:nvPr>
        </p:nvGraphicFramePr>
        <p:xfrm>
          <a:off x="5410200" y="3505200"/>
          <a:ext cx="12954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52280" imgH="190440" progId="Equation.3">
                  <p:embed/>
                </p:oleObj>
              </mc:Choice>
              <mc:Fallback>
                <p:oleObj name="Equation" r:id="rId3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505200"/>
                        <a:ext cx="1295400" cy="110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28800" y="4800601"/>
            <a:ext cx="80772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bn-BD" sz="40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66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সংযোগ  সেট</a:t>
            </a:r>
            <a:endParaRPr lang="en-US" sz="66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379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05200" y="533400"/>
            <a:ext cx="3581400" cy="3276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3" name="Oval 2"/>
          <p:cNvSpPr/>
          <p:nvPr/>
        </p:nvSpPr>
        <p:spPr>
          <a:xfrm>
            <a:off x="5867400" y="762000"/>
            <a:ext cx="3429000" cy="304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867400" y="990600"/>
            <a:ext cx="12192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4343400" y="3962401"/>
            <a:ext cx="6553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5400" b="1" dirty="0">
                <a:solidFill>
                  <a:srgbClr val="66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A                 B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876320"/>
              </p:ext>
            </p:extLst>
          </p:nvPr>
        </p:nvGraphicFramePr>
        <p:xfrm>
          <a:off x="6096000" y="3810000"/>
          <a:ext cx="1143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152280" imgH="190440" progId="Equation.3">
                  <p:embed/>
                </p:oleObj>
              </mc:Choice>
              <mc:Fallback>
                <p:oleObj name="Equation" r:id="rId3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810000"/>
                        <a:ext cx="11430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8"/>
          <p:cNvSpPr txBox="1">
            <a:spLocks noChangeArrowheads="1"/>
          </p:cNvSpPr>
          <p:nvPr/>
        </p:nvSpPr>
        <p:spPr bwMode="auto">
          <a:xfrm>
            <a:off x="5105400" y="4953001"/>
            <a:ext cx="5257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4000"/>
              <a:t> </a:t>
            </a:r>
            <a:r>
              <a:rPr lang="bn-BD" altLang="en-US" sz="6600" b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ছেদ   সেট</a:t>
            </a:r>
            <a:endParaRPr lang="en-US" altLang="en-US" sz="6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41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828800" y="1600201"/>
            <a:ext cx="86106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bn-BD" altLang="en-US" sz="4000" b="1" dirty="0">
                <a:cs typeface="Vrinda" panose="020B0502040204020203" pitchFamily="34" charset="0"/>
              </a:rPr>
              <a:t>        </a:t>
            </a:r>
            <a:r>
              <a:rPr lang="bn-BD" altLang="en-US" sz="6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bn-BD" alt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altLang="en-US" sz="4000" b="1" dirty="0"/>
              <a:t> </a:t>
            </a:r>
            <a:r>
              <a:rPr lang="en-US" altLang="en-US" sz="4400" b="1" dirty="0"/>
              <a:t>A = { 1,3,5}    ,B = { 2,4,6}  </a:t>
            </a:r>
            <a:r>
              <a:rPr lang="bn-BD" alt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en-US" alt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A    B </a:t>
            </a:r>
          </a:p>
          <a:p>
            <a:r>
              <a:rPr lang="bn-BD" alt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এবং </a:t>
            </a:r>
            <a:r>
              <a:rPr lang="en-US" alt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A      B </a:t>
            </a:r>
            <a:r>
              <a:rPr lang="bn-BD" alt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নির্নয়  কর।</a:t>
            </a:r>
            <a:r>
              <a:rPr lang="en-US" alt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altLang="en-US" sz="4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601166"/>
              </p:ext>
            </p:extLst>
          </p:nvPr>
        </p:nvGraphicFramePr>
        <p:xfrm>
          <a:off x="9144000" y="2590800"/>
          <a:ext cx="1066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152280" imgH="190440" progId="Equation.3">
                  <p:embed/>
                </p:oleObj>
              </mc:Choice>
              <mc:Fallback>
                <p:oleObj name="Equation" r:id="rId3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0" y="2590800"/>
                        <a:ext cx="10668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14054"/>
              </p:ext>
            </p:extLst>
          </p:nvPr>
        </p:nvGraphicFramePr>
        <p:xfrm>
          <a:off x="3352800" y="3276600"/>
          <a:ext cx="1295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152280" imgH="190440" progId="Equation.3">
                  <p:embed/>
                </p:oleObj>
              </mc:Choice>
              <mc:Fallback>
                <p:oleObj name="Equation" r:id="rId5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76600"/>
                        <a:ext cx="12954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452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763" y="1219200"/>
            <a:ext cx="1084401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8800" b="1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72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P = {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1,2,3,4}</a:t>
            </a:r>
            <a:r>
              <a:rPr lang="bn-BD" sz="4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এটিকে  কী সেট বলে ?</a:t>
            </a:r>
          </a:p>
          <a:p>
            <a:pPr>
              <a:defRPr/>
            </a:pPr>
            <a:r>
              <a:rPr lang="bn-BD" sz="4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NikoshBAN" pitchFamily="2" charset="0"/>
              </a:rPr>
              <a:t>২। ফাঁকা  সেট কাকে বলে?</a:t>
            </a:r>
          </a:p>
          <a:p>
            <a:pPr>
              <a:defRPr/>
            </a:pPr>
            <a:r>
              <a:rPr lang="bn-BD" sz="4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NikoshBAN" pitchFamily="2" charset="0"/>
              </a:rPr>
              <a:t>৩। সেট  এর  সংগা  দাও।</a:t>
            </a:r>
          </a:p>
          <a:p>
            <a:pPr>
              <a:defRPr/>
            </a:pPr>
            <a:r>
              <a:rPr lang="bn-BD" sz="4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NikoshBAN" pitchFamily="2" charset="0"/>
              </a:rPr>
              <a:t>৪। </a:t>
            </a:r>
            <a:r>
              <a:rPr lang="en-US" sz="4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NikoshBAN" pitchFamily="2" charset="0"/>
              </a:rPr>
              <a:t>R ={1,2,3,4,5,…………..} </a:t>
            </a:r>
            <a:r>
              <a:rPr lang="bn-BD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NikoshBAN" pitchFamily="2" charset="0"/>
              </a:rPr>
              <a:t>এটিকে</a:t>
            </a:r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NikoshBAN" pitchFamily="2" charset="0"/>
              </a:rPr>
              <a:t>কী </a:t>
            </a:r>
            <a:r>
              <a:rPr lang="bn-BD" sz="4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NikoshBAN" pitchFamily="2" charset="0"/>
              </a:rPr>
              <a:t>সেট বলে  ?</a:t>
            </a:r>
            <a:endParaRPr lang="en-US" sz="4400" b="1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69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3999" y="1"/>
            <a:ext cx="10105623" cy="664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bn-BD" altLang="en-US" sz="6000" b="1" dirty="0">
                <a:solidFill>
                  <a:srgbClr val="0000FF"/>
                </a:solidFill>
                <a:cs typeface="Vrinda" panose="020B0502040204020203" pitchFamily="34" charset="0"/>
              </a:rPr>
              <a:t>        </a:t>
            </a:r>
            <a:r>
              <a:rPr lang="bn-BD" altLang="en-US" sz="6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bn-BD" altLang="en-US" sz="60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altLang="en-US" sz="60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alt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altLang="en-US" sz="6000" b="1" dirty="0">
                <a:latin typeface="NikoshBAN" panose="02000000000000000000" pitchFamily="2" charset="0"/>
                <a:cs typeface="Miriam" panose="020B0502050101010101" pitchFamily="34" charset="-79"/>
              </a:rPr>
              <a:t>={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1,2,3,4} </a:t>
            </a:r>
            <a:r>
              <a:rPr lang="bn-BD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এবং 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= { }</a:t>
            </a:r>
            <a:r>
              <a:rPr lang="bn-BD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C={2,5,7}</a:t>
            </a:r>
            <a:r>
              <a:rPr lang="bn-BD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হলে</a:t>
            </a:r>
          </a:p>
          <a:p>
            <a:r>
              <a:rPr lang="bn-BD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   B </a:t>
            </a:r>
            <a:r>
              <a:rPr lang="bn-BD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  </a:t>
            </a:r>
            <a:r>
              <a:rPr lang="bn-BD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নির্নয় কর।</a:t>
            </a:r>
          </a:p>
          <a:p>
            <a:r>
              <a:rPr lang="bn-BD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২।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=</a:t>
            </a:r>
            <a:r>
              <a:rPr lang="bn-BD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 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2,4,6} </a:t>
            </a:r>
            <a:r>
              <a:rPr lang="bn-BD" alt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alt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B ={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1,3,5}</a:t>
            </a:r>
          </a:p>
          <a:p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bn-BD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এবং 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{  } </a:t>
            </a:r>
            <a:r>
              <a:rPr lang="bn-BD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হলে </a:t>
            </a: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 (B    C)</a:t>
            </a:r>
          </a:p>
          <a:p>
            <a:r>
              <a:rPr lang="en-US" altLang="en-US" sz="6000" b="1" dirty="0">
                <a:latin typeface="NikoshBAN" panose="02000000000000000000" pitchFamily="2" charset="0"/>
                <a:cs typeface="Miriam" panose="020B0502050101010101" pitchFamily="34" charset="-79"/>
              </a:rPr>
              <a:t>    </a:t>
            </a:r>
            <a:r>
              <a:rPr lang="bn-BD" altLang="en-US" sz="6000" b="1" dirty="0">
                <a:latin typeface="NikoshBAN" panose="02000000000000000000" pitchFamily="2" charset="0"/>
                <a:cs typeface="Miriam" panose="020B0502050101010101" pitchFamily="34" charset="-79"/>
              </a:rPr>
              <a:t>নির্নয় কর।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235066"/>
              </p:ext>
            </p:extLst>
          </p:nvPr>
        </p:nvGraphicFramePr>
        <p:xfrm>
          <a:off x="2971800" y="2895600"/>
          <a:ext cx="1752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" imgW="152280" imgH="190440" progId="Equation.3">
                  <p:embed/>
                </p:oleObj>
              </mc:Choice>
              <mc:Fallback>
                <p:oleObj name="Equation" r:id="rId3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95600"/>
                        <a:ext cx="1752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93194"/>
              </p:ext>
            </p:extLst>
          </p:nvPr>
        </p:nvGraphicFramePr>
        <p:xfrm>
          <a:off x="4800600" y="2895600"/>
          <a:ext cx="1066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5" imgW="152280" imgH="190440" progId="Equation.3">
                  <p:embed/>
                </p:oleObj>
              </mc:Choice>
              <mc:Fallback>
                <p:oleObj name="Equation" r:id="rId5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895600"/>
                        <a:ext cx="10668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592630"/>
              </p:ext>
            </p:extLst>
          </p:nvPr>
        </p:nvGraphicFramePr>
        <p:xfrm>
          <a:off x="7772400" y="4775915"/>
          <a:ext cx="1371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7" imgW="152280" imgH="190440" progId="Equation.3">
                  <p:embed/>
                </p:oleObj>
              </mc:Choice>
              <mc:Fallback>
                <p:oleObj name="Equation" r:id="rId7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4775915"/>
                        <a:ext cx="13716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371710"/>
              </p:ext>
            </p:extLst>
          </p:nvPr>
        </p:nvGraphicFramePr>
        <p:xfrm>
          <a:off x="9269569" y="4775915"/>
          <a:ext cx="762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9" imgW="152280" imgH="190440" progId="Equation.3">
                  <p:embed/>
                </p:oleObj>
              </mc:Choice>
              <mc:Fallback>
                <p:oleObj name="Equation" r:id="rId9" imgW="1522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69569" y="4775915"/>
                        <a:ext cx="7620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941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3949" y="631065"/>
            <a:ext cx="3142445" cy="6463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সত্য কথা বলবে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070501" y="631065"/>
            <a:ext cx="4146998" cy="6463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সময়ের সঠিক ব্যবহার করবে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46220" y="5653825"/>
            <a:ext cx="3490174" cy="6463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অনেক অনুশীলন করবে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915954" y="5653824"/>
            <a:ext cx="4005330" cy="646331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মন দিয়ে সকল কাজ করবে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249251" y="10861251"/>
            <a:ext cx="1661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সত্য কথা বলবে</a:t>
            </a:r>
            <a:endParaRPr lang="en-US" dirty="0"/>
          </a:p>
        </p:txBody>
      </p:sp>
      <p:pic>
        <p:nvPicPr>
          <p:cNvPr id="7" name="Picture 6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8019" y="1344426"/>
            <a:ext cx="7302500" cy="37882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483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87" y="5555201"/>
            <a:ext cx="10488637" cy="1133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778" y="797167"/>
            <a:ext cx="7930054" cy="47580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686143" y="339871"/>
            <a:ext cx="1125629" cy="6001643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9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</a:p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  <a:p>
            <a:pPr algn="ctr"/>
            <a:r>
              <a:rPr lang="en-US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6600" b="1" dirty="0">
              <a:ln w="57150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398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vert="horz" lIns="91440" tIns="45720" rIns="91440" bIns="45720" numCol="1" rtlCol="0" anchor="ctr">
            <a:prstTxWarp prst="textPlain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bn-BD" sz="7200" dirty="0"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bn-BD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ea typeface="+mj-ea"/>
                <a:cs typeface="NikoshBAN" pitchFamily="2" charset="0"/>
              </a:rPr>
              <a:t>পরিচিতি </a:t>
            </a: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00800" y="1371600"/>
            <a:ext cx="3581400" cy="487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057400" y="1371600"/>
            <a:ext cx="3581400" cy="4876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43100" y="3623608"/>
            <a:ext cx="388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আসাদুজ্জামান</a:t>
            </a:r>
            <a:endParaRPr lang="en-US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বেতকাটা</a:t>
            </a:r>
            <a:r>
              <a:rPr 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ইউনিয়ন</a:t>
            </a:r>
            <a:r>
              <a:rPr 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 smtClean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4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০১</a:t>
            </a:r>
            <a:r>
              <a:rPr lang="en-US" sz="2400" dirty="0" smtClean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933-841424</a:t>
            </a:r>
            <a:endParaRPr lang="bn-BD" sz="2400" dirty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  <a:prstDash val="solid"/>
                </a:ln>
                <a:latin typeface="Century" panose="02040604050505020304" pitchFamily="18" charset="0"/>
                <a:cs typeface="NikoshBAN" pitchFamily="2" charset="0"/>
              </a:rPr>
              <a:t>mrasaduzzaman21@gmail.com</a:t>
            </a:r>
            <a:endParaRPr lang="en-US" sz="2400" dirty="0">
              <a:ln>
                <a:solidFill>
                  <a:schemeClr val="tx1"/>
                </a:solidFill>
                <a:prstDash val="solid"/>
              </a:ln>
              <a:latin typeface="Century" panose="02040604050505020304" pitchFamily="18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4077831"/>
            <a:ext cx="342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 – </a:t>
            </a:r>
            <a:r>
              <a:rPr lang="en-US" sz="4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bn-IN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14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1400" dirty="0">
                <a:latin typeface="NikoshBAN" pitchFamily="2" charset="0"/>
                <a:cs typeface="NikoshBAN" pitchFamily="2" charset="0"/>
              </a:rPr>
            </a:br>
            <a:r>
              <a:rPr lang="bn-IN" sz="2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 – সাধারন গণিত</a:t>
            </a:r>
            <a:r>
              <a:rPr lang="en-US" sz="24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1400" dirty="0">
                <a:latin typeface="NikoshBAN" pitchFamily="2" charset="0"/>
                <a:cs typeface="NikoshBAN" pitchFamily="2" charset="0"/>
              </a:rPr>
              <a:t/>
            </a:r>
            <a:br>
              <a:rPr lang="bn-IN" sz="1400" dirty="0">
                <a:latin typeface="NikoshBAN" pitchFamily="2" charset="0"/>
                <a:cs typeface="NikoshBAN" pitchFamily="2" charset="0"/>
              </a:rPr>
            </a:br>
            <a:r>
              <a:rPr lang="bn-IN" sz="3600" b="1" dirty="0">
                <a:latin typeface="NikoshBAN" pitchFamily="2" charset="0"/>
                <a:cs typeface="NikoshBAN" pitchFamily="2" charset="0"/>
              </a:rPr>
              <a:t>পাঠ 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সেট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>
                <a:latin typeface="NikoshBAN" pitchFamily="2" charset="0"/>
                <a:cs typeface="NikoshBAN" pitchFamily="2" charset="0"/>
              </a:rPr>
              <a:t>সময় –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5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০ মিনিট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019800" y="1752600"/>
            <a:ext cx="0" cy="4419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72200" y="26670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7400" y="26670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137" y="1752600"/>
            <a:ext cx="1895342" cy="189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47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4096" y="1196663"/>
            <a:ext cx="1080537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BD" sz="8800" b="1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আচরণিক উদ্দেশ্য</a:t>
            </a:r>
            <a:endParaRPr lang="bn-BD" sz="40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bn-BD" sz="4400" b="1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সেট কী তা বলতে পারবে।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bn-BD" sz="4400" b="1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সেটের উপাদান সনাক্ত করতে পারবে।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bn-BD" sz="4400" b="1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সেট প্রকাশের প্রতীক কী তা বলতে পারবে।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bn-BD" sz="4400" b="1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বিভিন্ন প্রকার সেটের নাম বলতে এবং </a:t>
            </a:r>
            <a:r>
              <a:rPr lang="bn-BD" sz="4400" b="1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4400" b="1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b="1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400" b="1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4400" b="1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76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01.i.aliimg.com/photo/v0/206745193/Glass_Holder_With_Glass_Plate_In_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0153"/>
            <a:ext cx="9144000" cy="664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76600" y="5334001"/>
            <a:ext cx="3587839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bn-BD" altLang="en-US" sz="6600" b="1" dirty="0">
                <a:solidFill>
                  <a:srgbClr val="0000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 গ্লাস</a:t>
            </a:r>
            <a:endParaRPr lang="en-US" altLang="en-US" sz="6600" b="1" dirty="0">
              <a:solidFill>
                <a:srgbClr val="0000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9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xploringnature.org/graphics/teaching_aids/Birds_in_your_y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010" y="450762"/>
            <a:ext cx="8834907" cy="621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743200" y="5715001"/>
            <a:ext cx="4842456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bn-BD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6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কতকগুলো পাখি</a:t>
            </a:r>
            <a:endParaRPr lang="en-US" altLang="en-US" sz="66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65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werklig.com/image.axd?picture=2009%2F9%2Fchai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56826"/>
            <a:ext cx="9448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91088" y="5533626"/>
            <a:ext cx="530502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bn-BD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altLang="en-US" sz="6600" b="1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কতকগুলো  চেয়ার</a:t>
            </a:r>
            <a:endParaRPr lang="en-US" altLang="en-US" sz="6600" b="1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29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464416" y="1143000"/>
            <a:ext cx="5100035" cy="450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bn-BD" altLang="en-US" sz="28700" b="1" dirty="0" smtClean="0">
                <a:solidFill>
                  <a:srgbClr val="FF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endParaRPr lang="en-US" altLang="en-US" sz="287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3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81200" y="1143000"/>
            <a:ext cx="80772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bn-BD" altLang="en-US" sz="4000" dirty="0">
                <a:cs typeface="Vrinda" panose="020B0502040204020203" pitchFamily="34" charset="0"/>
              </a:rPr>
              <a:t>           </a:t>
            </a:r>
            <a:r>
              <a:rPr lang="bn-BD" altLang="en-US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bn-BD" alt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A,B,C,D,P,Q,X,Y </a:t>
            </a:r>
            <a:r>
              <a:rPr lang="bn-BD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ইত্যাদি দ্বারা সেট প্রকাশ করা হয়।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5346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251</Words>
  <Application>Microsoft Office PowerPoint</Application>
  <PresentationFormat>Widescreen</PresentationFormat>
  <Paragraphs>55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Century</vt:lpstr>
      <vt:lpstr>Miriam</vt:lpstr>
      <vt:lpstr>NikoshBAN</vt:lpstr>
      <vt:lpstr>Times New Roman</vt:lpstr>
      <vt:lpstr>Vrinda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Arafat</dc:creator>
  <cp:lastModifiedBy>Arafat</cp:lastModifiedBy>
  <cp:revision>6</cp:revision>
  <dcterms:created xsi:type="dcterms:W3CDTF">2019-09-04T14:40:12Z</dcterms:created>
  <dcterms:modified xsi:type="dcterms:W3CDTF">2019-09-04T14:54:58Z</dcterms:modified>
</cp:coreProperties>
</file>