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57" r:id="rId3"/>
    <p:sldId id="256" r:id="rId4"/>
    <p:sldId id="262" r:id="rId5"/>
    <p:sldId id="266" r:id="rId6"/>
    <p:sldId id="263" r:id="rId7"/>
    <p:sldId id="267" r:id="rId8"/>
    <p:sldId id="268" r:id="rId9"/>
    <p:sldId id="269" r:id="rId10"/>
    <p:sldId id="270" r:id="rId11"/>
    <p:sldId id="264" r:id="rId12"/>
    <p:sldId id="271" r:id="rId13"/>
    <p:sldId id="259" r:id="rId14"/>
    <p:sldId id="260" r:id="rId15"/>
    <p:sldId id="26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64157F-948F-4831-B4EB-43F8F6F74592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78C99F-847B-471B-9A7B-EBEA38EA1CCF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অঙ্গজ জনন </a:t>
          </a:r>
          <a:endParaRPr lang="en-US" dirty="0"/>
        </a:p>
      </dgm:t>
    </dgm:pt>
    <dgm:pt modelId="{91FCE5FD-6F1F-410B-BCB5-4F13A5AB1CCE}" type="parTrans" cxnId="{C4F38AC4-B098-49FD-AC37-EFE06076C62A}">
      <dgm:prSet/>
      <dgm:spPr/>
      <dgm:t>
        <a:bodyPr/>
        <a:lstStyle/>
        <a:p>
          <a:endParaRPr lang="en-US"/>
        </a:p>
      </dgm:t>
    </dgm:pt>
    <dgm:pt modelId="{C41142B5-5435-410F-A780-58A35E8B588B}" type="sibTrans" cxnId="{C4F38AC4-B098-49FD-AC37-EFE06076C62A}">
      <dgm:prSet/>
      <dgm:spPr/>
      <dgm:t>
        <a:bodyPr/>
        <a:lstStyle/>
        <a:p>
          <a:endParaRPr lang="en-US"/>
        </a:p>
      </dgm:t>
    </dgm:pt>
    <dgm:pt modelId="{C465B8A2-695D-4DDF-99DC-B243CAB116FF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দেহের খন্ডায়ন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82F37B37-FEDB-4D36-ACB9-FF7C58759775}" type="parTrans" cxnId="{AF4C1403-BFF6-491A-8746-8C7D9DA300FC}">
      <dgm:prSet/>
      <dgm:spPr/>
      <dgm:t>
        <a:bodyPr/>
        <a:lstStyle/>
        <a:p>
          <a:endParaRPr lang="en-US"/>
        </a:p>
      </dgm:t>
    </dgm:pt>
    <dgm:pt modelId="{38123865-3E80-429E-9256-F553B6703086}" type="sibTrans" cxnId="{AF4C1403-BFF6-491A-8746-8C7D9DA300FC}">
      <dgm:prSet/>
      <dgm:spPr/>
      <dgm:t>
        <a:bodyPr/>
        <a:lstStyle/>
        <a:p>
          <a:endParaRPr lang="en-US"/>
        </a:p>
      </dgm:t>
    </dgm:pt>
    <dgm:pt modelId="{6BAB93BD-084F-43DC-8646-085BFBFB45C4}">
      <dgm:prSet phldrT="[Text]" custT="1"/>
      <dgm:spPr/>
      <dgm:t>
        <a:bodyPr/>
        <a:lstStyle/>
        <a:p>
          <a:r>
            <a:rPr lang="bn-IN" sz="2800" dirty="0" smtClean="0">
              <a:latin typeface="NikoshBAN" pitchFamily="2" charset="0"/>
              <a:cs typeface="NikoshBAN" pitchFamily="2" charset="0"/>
            </a:rPr>
            <a:t>রূপান্তরিত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IN" sz="2800" dirty="0" smtClean="0">
              <a:latin typeface="NikoshBAN" pitchFamily="2" charset="0"/>
              <a:cs typeface="NikoshBAN" pitchFamily="2" charset="0"/>
            </a:rPr>
            <a:t>মূলের মাধ্যমে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EB371D6F-3DE9-403D-BBF9-715318104725}" type="parTrans" cxnId="{400D6FE1-E308-424E-88F0-F06D2FB185AD}">
      <dgm:prSet/>
      <dgm:spPr/>
      <dgm:t>
        <a:bodyPr/>
        <a:lstStyle/>
        <a:p>
          <a:endParaRPr lang="en-US"/>
        </a:p>
      </dgm:t>
    </dgm:pt>
    <dgm:pt modelId="{19502867-CB47-41AE-9C7F-A4A42BE6D58B}" type="sibTrans" cxnId="{400D6FE1-E308-424E-88F0-F06D2FB185AD}">
      <dgm:prSet/>
      <dgm:spPr/>
      <dgm:t>
        <a:bodyPr/>
        <a:lstStyle/>
        <a:p>
          <a:endParaRPr lang="en-US"/>
        </a:p>
      </dgm:t>
    </dgm:pt>
    <dgm:pt modelId="{86C849DB-140C-4CE9-89EE-26691A56E1F9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মূলের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bn-IN" dirty="0" smtClean="0">
              <a:latin typeface="NikoshBAN" pitchFamily="2" charset="0"/>
              <a:cs typeface="NikoshBAN" pitchFamily="2" charset="0"/>
            </a:rPr>
            <a:t>মাধ্যমে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214A1810-3AEE-4A99-9852-07B79CBF2B13}" type="parTrans" cxnId="{A6A666EC-09F1-487D-BDC5-287603542A27}">
      <dgm:prSet/>
      <dgm:spPr/>
      <dgm:t>
        <a:bodyPr/>
        <a:lstStyle/>
        <a:p>
          <a:endParaRPr lang="en-US"/>
        </a:p>
      </dgm:t>
    </dgm:pt>
    <dgm:pt modelId="{C48A23EF-683A-40F7-92C3-F086BB509B1D}" type="sibTrans" cxnId="{A6A666EC-09F1-487D-BDC5-287603542A27}">
      <dgm:prSet/>
      <dgm:spPr/>
      <dgm:t>
        <a:bodyPr/>
        <a:lstStyle/>
        <a:p>
          <a:endParaRPr lang="en-US"/>
        </a:p>
      </dgm:t>
    </dgm:pt>
    <dgm:pt modelId="{3C7D948F-8E2F-4B50-9227-F18FCC1040D0}">
      <dgm:prSet/>
      <dgm:spPr/>
      <dgm:t>
        <a:bodyPr/>
        <a:lstStyle/>
        <a:p>
          <a:endParaRPr lang="en-US"/>
        </a:p>
      </dgm:t>
    </dgm:pt>
    <dgm:pt modelId="{7666781A-BCEC-4981-8031-5A8645990A10}" type="parTrans" cxnId="{C7711290-9DD4-43F7-908A-4F010C100E9C}">
      <dgm:prSet/>
      <dgm:spPr/>
      <dgm:t>
        <a:bodyPr/>
        <a:lstStyle/>
        <a:p>
          <a:endParaRPr lang="en-US"/>
        </a:p>
      </dgm:t>
    </dgm:pt>
    <dgm:pt modelId="{6E85A3D2-28B1-4707-85DB-8AC50DD897BA}" type="sibTrans" cxnId="{C7711290-9DD4-43F7-908A-4F010C100E9C}">
      <dgm:prSet/>
      <dgm:spPr/>
      <dgm:t>
        <a:bodyPr/>
        <a:lstStyle/>
        <a:p>
          <a:endParaRPr lang="en-US"/>
        </a:p>
      </dgm:t>
    </dgm:pt>
    <dgm:pt modelId="{D470BC1F-2875-4278-AC79-D4D511060979}" type="pres">
      <dgm:prSet presAssocID="{7B64157F-948F-4831-B4EB-43F8F6F7459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32B9162-AB7B-4CE3-8F26-0C836707BB73}" type="pres">
      <dgm:prSet presAssocID="{EB78C99F-847B-471B-9A7B-EBEA38EA1CCF}" presName="singleCycle" presStyleCnt="0"/>
      <dgm:spPr/>
    </dgm:pt>
    <dgm:pt modelId="{D23E7375-2582-4117-8828-6F6623E0E1BA}" type="pres">
      <dgm:prSet presAssocID="{EB78C99F-847B-471B-9A7B-EBEA38EA1CCF}" presName="singleCenter" presStyleLbl="node1" presStyleIdx="0" presStyleCnt="4" custLinFactNeighborX="-759" custLinFactNeighborY="-10466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0096E1F5-EC1F-4FBB-938C-EEA2FC0C51B0}" type="pres">
      <dgm:prSet presAssocID="{82F37B37-FEDB-4D36-ACB9-FF7C58759775}" presName="Name56" presStyleLbl="parChTrans1D2" presStyleIdx="0" presStyleCnt="3"/>
      <dgm:spPr/>
      <dgm:t>
        <a:bodyPr/>
        <a:lstStyle/>
        <a:p>
          <a:endParaRPr lang="en-US"/>
        </a:p>
      </dgm:t>
    </dgm:pt>
    <dgm:pt modelId="{B3BB107E-AC85-4DB8-814D-4C7B83A6477C}" type="pres">
      <dgm:prSet presAssocID="{C465B8A2-695D-4DDF-99DC-B243CAB116FF}" presName="text0" presStyleLbl="node1" presStyleIdx="1" presStyleCnt="4" custScaleX="279851" custRadScaleRad="100876" custRadScaleInc="-30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459526-921E-4E03-99F9-F82632A408AC}" type="pres">
      <dgm:prSet presAssocID="{EB371D6F-3DE9-403D-BBF9-715318104725}" presName="Name56" presStyleLbl="parChTrans1D2" presStyleIdx="1" presStyleCnt="3"/>
      <dgm:spPr/>
      <dgm:t>
        <a:bodyPr/>
        <a:lstStyle/>
        <a:p>
          <a:endParaRPr lang="en-US"/>
        </a:p>
      </dgm:t>
    </dgm:pt>
    <dgm:pt modelId="{F5051A15-1B6D-4319-B7B5-208E3F09046D}" type="pres">
      <dgm:prSet presAssocID="{6BAB93BD-084F-43DC-8646-085BFBFB45C4}" presName="text0" presStyleLbl="node1" presStyleIdx="2" presStyleCnt="4" custScaleX="3374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53C57D-A1DB-40B3-A37C-6B303452DA15}" type="pres">
      <dgm:prSet presAssocID="{214A1810-3AEE-4A99-9852-07B79CBF2B13}" presName="Name56" presStyleLbl="parChTrans1D2" presStyleIdx="2" presStyleCnt="3"/>
      <dgm:spPr/>
      <dgm:t>
        <a:bodyPr/>
        <a:lstStyle/>
        <a:p>
          <a:endParaRPr lang="en-US"/>
        </a:p>
      </dgm:t>
    </dgm:pt>
    <dgm:pt modelId="{01FEABFA-0179-45D1-B057-D5D1A3731CBD}" type="pres">
      <dgm:prSet presAssocID="{86C849DB-140C-4CE9-89EE-26691A56E1F9}" presName="text0" presStyleLbl="node1" presStyleIdx="3" presStyleCnt="4" custScaleX="247944" custRadScaleRad="99917" custRadScaleInc="3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552625-FCB0-4D27-8B94-B50E93A94B58}" type="presOf" srcId="{82F37B37-FEDB-4D36-ACB9-FF7C58759775}" destId="{0096E1F5-EC1F-4FBB-938C-EEA2FC0C51B0}" srcOrd="0" destOrd="0" presId="urn:microsoft.com/office/officeart/2008/layout/RadialCluster"/>
    <dgm:cxn modelId="{A6A666EC-09F1-487D-BDC5-287603542A27}" srcId="{EB78C99F-847B-471B-9A7B-EBEA38EA1CCF}" destId="{86C849DB-140C-4CE9-89EE-26691A56E1F9}" srcOrd="2" destOrd="0" parTransId="{214A1810-3AEE-4A99-9852-07B79CBF2B13}" sibTransId="{C48A23EF-683A-40F7-92C3-F086BB509B1D}"/>
    <dgm:cxn modelId="{A1ECEF55-13BB-4A1B-826E-861A27DDAE60}" type="presOf" srcId="{86C849DB-140C-4CE9-89EE-26691A56E1F9}" destId="{01FEABFA-0179-45D1-B057-D5D1A3731CBD}" srcOrd="0" destOrd="0" presId="urn:microsoft.com/office/officeart/2008/layout/RadialCluster"/>
    <dgm:cxn modelId="{5EA265B4-448A-4766-88EE-0FA7870B7D8B}" type="presOf" srcId="{214A1810-3AEE-4A99-9852-07B79CBF2B13}" destId="{1C53C57D-A1DB-40B3-A37C-6B303452DA15}" srcOrd="0" destOrd="0" presId="urn:microsoft.com/office/officeart/2008/layout/RadialCluster"/>
    <dgm:cxn modelId="{92D8AAC5-5595-4DB1-9559-5DDAEF4A20A6}" type="presOf" srcId="{C465B8A2-695D-4DDF-99DC-B243CAB116FF}" destId="{B3BB107E-AC85-4DB8-814D-4C7B83A6477C}" srcOrd="0" destOrd="0" presId="urn:microsoft.com/office/officeart/2008/layout/RadialCluster"/>
    <dgm:cxn modelId="{76652BD8-06C4-478A-9808-26CB756A9118}" type="presOf" srcId="{EB78C99F-847B-471B-9A7B-EBEA38EA1CCF}" destId="{D23E7375-2582-4117-8828-6F6623E0E1BA}" srcOrd="0" destOrd="0" presId="urn:microsoft.com/office/officeart/2008/layout/RadialCluster"/>
    <dgm:cxn modelId="{C7711290-9DD4-43F7-908A-4F010C100E9C}" srcId="{7B64157F-948F-4831-B4EB-43F8F6F74592}" destId="{3C7D948F-8E2F-4B50-9227-F18FCC1040D0}" srcOrd="1" destOrd="0" parTransId="{7666781A-BCEC-4981-8031-5A8645990A10}" sibTransId="{6E85A3D2-28B1-4707-85DB-8AC50DD897BA}"/>
    <dgm:cxn modelId="{F333C92F-A515-4EAD-84F9-7FB4744DB617}" type="presOf" srcId="{EB371D6F-3DE9-403D-BBF9-715318104725}" destId="{62459526-921E-4E03-99F9-F82632A408AC}" srcOrd="0" destOrd="0" presId="urn:microsoft.com/office/officeart/2008/layout/RadialCluster"/>
    <dgm:cxn modelId="{C4F38AC4-B098-49FD-AC37-EFE06076C62A}" srcId="{7B64157F-948F-4831-B4EB-43F8F6F74592}" destId="{EB78C99F-847B-471B-9A7B-EBEA38EA1CCF}" srcOrd="0" destOrd="0" parTransId="{91FCE5FD-6F1F-410B-BCB5-4F13A5AB1CCE}" sibTransId="{C41142B5-5435-410F-A780-58A35E8B588B}"/>
    <dgm:cxn modelId="{46BFA974-C232-427C-9022-509D96EF98B6}" type="presOf" srcId="{7B64157F-948F-4831-B4EB-43F8F6F74592}" destId="{D470BC1F-2875-4278-AC79-D4D511060979}" srcOrd="0" destOrd="0" presId="urn:microsoft.com/office/officeart/2008/layout/RadialCluster"/>
    <dgm:cxn modelId="{AF4C1403-BFF6-491A-8746-8C7D9DA300FC}" srcId="{EB78C99F-847B-471B-9A7B-EBEA38EA1CCF}" destId="{C465B8A2-695D-4DDF-99DC-B243CAB116FF}" srcOrd="0" destOrd="0" parTransId="{82F37B37-FEDB-4D36-ACB9-FF7C58759775}" sibTransId="{38123865-3E80-429E-9256-F553B6703086}"/>
    <dgm:cxn modelId="{AE023B7F-B7FA-48E9-9A5E-F58F1D8470F1}" type="presOf" srcId="{6BAB93BD-084F-43DC-8646-085BFBFB45C4}" destId="{F5051A15-1B6D-4319-B7B5-208E3F09046D}" srcOrd="0" destOrd="0" presId="urn:microsoft.com/office/officeart/2008/layout/RadialCluster"/>
    <dgm:cxn modelId="{400D6FE1-E308-424E-88F0-F06D2FB185AD}" srcId="{EB78C99F-847B-471B-9A7B-EBEA38EA1CCF}" destId="{6BAB93BD-084F-43DC-8646-085BFBFB45C4}" srcOrd="1" destOrd="0" parTransId="{EB371D6F-3DE9-403D-BBF9-715318104725}" sibTransId="{19502867-CB47-41AE-9C7F-A4A42BE6D58B}"/>
    <dgm:cxn modelId="{3571466D-576A-48CB-A233-BA9A1874D393}" type="presParOf" srcId="{D470BC1F-2875-4278-AC79-D4D511060979}" destId="{232B9162-AB7B-4CE3-8F26-0C836707BB73}" srcOrd="0" destOrd="0" presId="urn:microsoft.com/office/officeart/2008/layout/RadialCluster"/>
    <dgm:cxn modelId="{CDF1D015-2F4C-46E9-8704-FE3B93BF3AC2}" type="presParOf" srcId="{232B9162-AB7B-4CE3-8F26-0C836707BB73}" destId="{D23E7375-2582-4117-8828-6F6623E0E1BA}" srcOrd="0" destOrd="0" presId="urn:microsoft.com/office/officeart/2008/layout/RadialCluster"/>
    <dgm:cxn modelId="{757266C3-B98B-4769-96B7-683DD8E0F276}" type="presParOf" srcId="{232B9162-AB7B-4CE3-8F26-0C836707BB73}" destId="{0096E1F5-EC1F-4FBB-938C-EEA2FC0C51B0}" srcOrd="1" destOrd="0" presId="urn:microsoft.com/office/officeart/2008/layout/RadialCluster"/>
    <dgm:cxn modelId="{0ABC3617-453F-43C3-BAF2-6287F6578ECA}" type="presParOf" srcId="{232B9162-AB7B-4CE3-8F26-0C836707BB73}" destId="{B3BB107E-AC85-4DB8-814D-4C7B83A6477C}" srcOrd="2" destOrd="0" presId="urn:microsoft.com/office/officeart/2008/layout/RadialCluster"/>
    <dgm:cxn modelId="{2FF030AB-9F2A-4C93-BA07-6EB62C2FFB2F}" type="presParOf" srcId="{232B9162-AB7B-4CE3-8F26-0C836707BB73}" destId="{62459526-921E-4E03-99F9-F82632A408AC}" srcOrd="3" destOrd="0" presId="urn:microsoft.com/office/officeart/2008/layout/RadialCluster"/>
    <dgm:cxn modelId="{0E523CDF-9591-492B-B997-EB0DC6143B10}" type="presParOf" srcId="{232B9162-AB7B-4CE3-8F26-0C836707BB73}" destId="{F5051A15-1B6D-4319-B7B5-208E3F09046D}" srcOrd="4" destOrd="0" presId="urn:microsoft.com/office/officeart/2008/layout/RadialCluster"/>
    <dgm:cxn modelId="{F8991FFB-6BCF-42EF-9F24-E9CF57ED8540}" type="presParOf" srcId="{232B9162-AB7B-4CE3-8F26-0C836707BB73}" destId="{1C53C57D-A1DB-40B3-A37C-6B303452DA15}" srcOrd="5" destOrd="0" presId="urn:microsoft.com/office/officeart/2008/layout/RadialCluster"/>
    <dgm:cxn modelId="{CB112266-C830-4B0C-AC82-6FAB85E63B3C}" type="presParOf" srcId="{232B9162-AB7B-4CE3-8F26-0C836707BB73}" destId="{01FEABFA-0179-45D1-B057-D5D1A3731CBD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3E7375-2582-4117-8828-6F6623E0E1BA}">
      <dsp:nvSpPr>
        <dsp:cNvPr id="0" name=""/>
        <dsp:cNvSpPr/>
      </dsp:nvSpPr>
      <dsp:spPr>
        <a:xfrm>
          <a:off x="2227139" y="1498603"/>
          <a:ext cx="1219200" cy="1219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300" kern="1200" dirty="0" smtClean="0">
              <a:latin typeface="NikoshBAN" pitchFamily="2" charset="0"/>
              <a:cs typeface="NikoshBAN" pitchFamily="2" charset="0"/>
            </a:rPr>
            <a:t>অঙ্গজ জনন </a:t>
          </a:r>
          <a:endParaRPr lang="en-US" sz="3300" kern="1200" dirty="0"/>
        </a:p>
      </dsp:txBody>
      <dsp:txXfrm>
        <a:off x="2286655" y="1558119"/>
        <a:ext cx="1100168" cy="1100168"/>
      </dsp:txXfrm>
    </dsp:sp>
    <dsp:sp modelId="{0096E1F5-EC1F-4FBB-938C-EEA2FC0C51B0}">
      <dsp:nvSpPr>
        <dsp:cNvPr id="0" name=""/>
        <dsp:cNvSpPr/>
      </dsp:nvSpPr>
      <dsp:spPr>
        <a:xfrm rot="16125579">
          <a:off x="2579034" y="1259334"/>
          <a:ext cx="47865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865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BB107E-AC85-4DB8-814D-4C7B83A6477C}">
      <dsp:nvSpPr>
        <dsp:cNvPr id="0" name=""/>
        <dsp:cNvSpPr/>
      </dsp:nvSpPr>
      <dsp:spPr>
        <a:xfrm>
          <a:off x="1661335" y="203200"/>
          <a:ext cx="2286002" cy="8168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400" kern="1200" dirty="0" smtClean="0">
              <a:latin typeface="NikoshBAN" pitchFamily="2" charset="0"/>
              <a:cs typeface="NikoshBAN" pitchFamily="2" charset="0"/>
            </a:rPr>
            <a:t>দেহের খন্ডায়ন</a:t>
          </a:r>
          <a:endParaRPr lang="en-US" sz="3400" kern="1200" dirty="0">
            <a:latin typeface="NikoshBAN" pitchFamily="2" charset="0"/>
            <a:cs typeface="NikoshBAN" pitchFamily="2" charset="0"/>
          </a:endParaRPr>
        </a:p>
      </dsp:txBody>
      <dsp:txXfrm>
        <a:off x="1701211" y="243076"/>
        <a:ext cx="2206250" cy="737112"/>
      </dsp:txXfrm>
    </dsp:sp>
    <dsp:sp modelId="{62459526-921E-4E03-99F9-F82632A408AC}">
      <dsp:nvSpPr>
        <dsp:cNvPr id="0" name=""/>
        <dsp:cNvSpPr/>
      </dsp:nvSpPr>
      <dsp:spPr>
        <a:xfrm rot="2329925">
          <a:off x="3370627" y="2813701"/>
          <a:ext cx="68513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8513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051A15-1B6D-4319-B7B5-208E3F09046D}">
      <dsp:nvSpPr>
        <dsp:cNvPr id="0" name=""/>
        <dsp:cNvSpPr/>
      </dsp:nvSpPr>
      <dsp:spPr>
        <a:xfrm>
          <a:off x="3109126" y="3028505"/>
          <a:ext cx="2756662" cy="8168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latin typeface="NikoshBAN" pitchFamily="2" charset="0"/>
              <a:cs typeface="NikoshBAN" pitchFamily="2" charset="0"/>
            </a:rPr>
            <a:t>রূপান্তরিত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IN" sz="2800" kern="1200" dirty="0" smtClean="0">
              <a:latin typeface="NikoshBAN" pitchFamily="2" charset="0"/>
              <a:cs typeface="NikoshBAN" pitchFamily="2" charset="0"/>
            </a:rPr>
            <a:t>মূলের মাধ্যমে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3149002" y="3068381"/>
        <a:ext cx="2676910" cy="737112"/>
      </dsp:txXfrm>
    </dsp:sp>
    <dsp:sp modelId="{1C53C57D-A1DB-40B3-A37C-6B303452DA15}">
      <dsp:nvSpPr>
        <dsp:cNvPr id="0" name=""/>
        <dsp:cNvSpPr/>
      </dsp:nvSpPr>
      <dsp:spPr>
        <a:xfrm rot="8420225">
          <a:off x="1660151" y="2818117"/>
          <a:ext cx="64073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4073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FEABFA-0179-45D1-B057-D5D1A3731CBD}">
      <dsp:nvSpPr>
        <dsp:cNvPr id="0" name=""/>
        <dsp:cNvSpPr/>
      </dsp:nvSpPr>
      <dsp:spPr>
        <a:xfrm>
          <a:off x="228605" y="3022597"/>
          <a:ext cx="2025365" cy="8168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itchFamily="2" charset="0"/>
              <a:cs typeface="NikoshBAN" pitchFamily="2" charset="0"/>
            </a:rPr>
            <a:t>মূলের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IN" sz="3200" kern="1200" dirty="0" smtClean="0">
              <a:latin typeface="NikoshBAN" pitchFamily="2" charset="0"/>
              <a:cs typeface="NikoshBAN" pitchFamily="2" charset="0"/>
            </a:rPr>
            <a:t>মাধ্যমে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268481" y="3062473"/>
        <a:ext cx="1945613" cy="7371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0EC5D-7A39-424B-846F-BB2E4F1D66D4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48E62-276C-4FAE-AB4D-CD74F1A1A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93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48E62-276C-4FAE-AB4D-CD74F1A1AE5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75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457200"/>
            <a:ext cx="1828800" cy="7694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4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5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4600" y="381000"/>
            <a:ext cx="37338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রূপান্তরিত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মূলের মাধ্যমে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5869" y="1874897"/>
            <a:ext cx="4267200" cy="3539768"/>
            <a:chOff x="175869" y="1874897"/>
            <a:chExt cx="4267200" cy="3539768"/>
          </a:xfrm>
        </p:grpSpPr>
        <p:grpSp>
          <p:nvGrpSpPr>
            <p:cNvPr id="8" name="Group 7"/>
            <p:cNvGrpSpPr/>
            <p:nvPr/>
          </p:nvGrpSpPr>
          <p:grpSpPr>
            <a:xfrm>
              <a:off x="175869" y="1874897"/>
              <a:ext cx="4267200" cy="2849503"/>
              <a:chOff x="-145778" y="0"/>
              <a:chExt cx="8910536" cy="6682902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45778" y="0"/>
                <a:ext cx="8910536" cy="6682902"/>
              </a:xfrm>
              <a:prstGeom prst="rect">
                <a:avLst/>
              </a:prstGeom>
            </p:spPr>
          </p:pic>
          <p:sp>
            <p:nvSpPr>
              <p:cNvPr id="7" name="Left Arrow 6"/>
              <p:cNvSpPr/>
              <p:nvPr/>
            </p:nvSpPr>
            <p:spPr>
              <a:xfrm>
                <a:off x="3942250" y="3599187"/>
                <a:ext cx="2615350" cy="1608395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অফসেট</a:t>
                </a:r>
                <a:endParaRPr lang="en-US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1528864" y="4953000"/>
              <a:ext cx="220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b="1" dirty="0" smtClean="0">
                  <a:latin typeface="NikoshBAN" pitchFamily="2" charset="0"/>
                  <a:cs typeface="NikoshBAN" pitchFamily="2" charset="0"/>
                </a:rPr>
                <a:t>    টোপাপানা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648200" y="1874897"/>
            <a:ext cx="3824024" cy="3615968"/>
            <a:chOff x="4648200" y="1874897"/>
            <a:chExt cx="3824024" cy="3615968"/>
          </a:xfrm>
        </p:grpSpPr>
        <p:grpSp>
          <p:nvGrpSpPr>
            <p:cNvPr id="9" name="Group 8"/>
            <p:cNvGrpSpPr/>
            <p:nvPr/>
          </p:nvGrpSpPr>
          <p:grpSpPr>
            <a:xfrm>
              <a:off x="4648200" y="1874897"/>
              <a:ext cx="3824024" cy="2849503"/>
              <a:chOff x="275617" y="879838"/>
              <a:chExt cx="3685683" cy="2310673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47139" y="879838"/>
                <a:ext cx="1814161" cy="2310673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5617" y="879838"/>
                <a:ext cx="1837477" cy="2310673"/>
              </a:xfrm>
              <a:prstGeom prst="rect">
                <a:avLst/>
              </a:prstGeom>
            </p:spPr>
          </p:pic>
        </p:grpSp>
        <p:sp>
          <p:nvSpPr>
            <p:cNvPr id="13" name="Left-Right Arrow 12"/>
            <p:cNvSpPr/>
            <p:nvPr/>
          </p:nvSpPr>
          <p:spPr>
            <a:xfrm>
              <a:off x="6019800" y="2940792"/>
              <a:ext cx="914400" cy="312501"/>
            </a:xfrm>
            <a:prstGeom prst="leftRightArrow">
              <a:avLst>
                <a:gd name="adj1" fmla="val 76997"/>
                <a:gd name="adj2" fmla="val 50000"/>
              </a:avLst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 smtClean="0"/>
                <a:t>বুলবিল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601423" y="5029200"/>
              <a:ext cx="21709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b="1" dirty="0" smtClean="0">
                  <a:latin typeface="NikoshBAN" pitchFamily="2" charset="0"/>
                  <a:cs typeface="NikoshBAN" pitchFamily="2" charset="0"/>
                </a:rPr>
                <a:t>      চুপড়ি আলু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117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029200" y="512269"/>
            <a:ext cx="3198914" cy="4989268"/>
            <a:chOff x="5029200" y="512269"/>
            <a:chExt cx="3198914" cy="4989268"/>
          </a:xfrm>
        </p:grpSpPr>
        <p:grpSp>
          <p:nvGrpSpPr>
            <p:cNvPr id="2053" name="Group 2052"/>
            <p:cNvGrpSpPr/>
            <p:nvPr/>
          </p:nvGrpSpPr>
          <p:grpSpPr>
            <a:xfrm>
              <a:off x="5029200" y="2994077"/>
              <a:ext cx="3171352" cy="2507460"/>
              <a:chOff x="5410200" y="3915760"/>
              <a:chExt cx="3171352" cy="250746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10200" y="3915760"/>
                <a:ext cx="3171352" cy="2275410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6316224" y="5900000"/>
                <a:ext cx="2133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পাতার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মাধ্যমে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4463" y="512269"/>
              <a:ext cx="2943651" cy="2207738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533400" y="668467"/>
            <a:ext cx="3962400" cy="4970443"/>
            <a:chOff x="533400" y="668467"/>
            <a:chExt cx="3962400" cy="4970443"/>
          </a:xfrm>
        </p:grpSpPr>
        <p:grpSp>
          <p:nvGrpSpPr>
            <p:cNvPr id="2049" name="Group 2048"/>
            <p:cNvGrpSpPr/>
            <p:nvPr/>
          </p:nvGrpSpPr>
          <p:grpSpPr>
            <a:xfrm>
              <a:off x="533400" y="2995424"/>
              <a:ext cx="3962400" cy="2643486"/>
              <a:chOff x="381000" y="55712"/>
              <a:chExt cx="3962400" cy="2643486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381000" y="55712"/>
                <a:ext cx="3962400" cy="2643486"/>
                <a:chOff x="381000" y="55712"/>
                <a:chExt cx="3962400" cy="2643486"/>
              </a:xfrm>
            </p:grpSpPr>
            <p:pic>
              <p:nvPicPr>
                <p:cNvPr id="2050" name="Picture 2" descr="Image result for potato plant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1000" y="55712"/>
                  <a:ext cx="3962400" cy="264348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" name="Left Arrow 2"/>
                <p:cNvSpPr/>
                <p:nvPr/>
              </p:nvSpPr>
              <p:spPr>
                <a:xfrm>
                  <a:off x="2971800" y="1123545"/>
                  <a:ext cx="1371600" cy="762000"/>
                </a:xfrm>
                <a:prstGeom prst="lef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 err="1" smtClean="0">
                      <a:latin typeface="NikoshBAN" pitchFamily="2" charset="0"/>
                      <a:cs typeface="NikoshBAN" pitchFamily="2" charset="0"/>
                    </a:rPr>
                    <a:t>নতুন</a:t>
                  </a:r>
                  <a:r>
                    <a:rPr lang="en-US" sz="20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2000" dirty="0" err="1" smtClean="0">
                      <a:latin typeface="NikoshBAN" pitchFamily="2" charset="0"/>
                      <a:cs typeface="NikoshBAN" pitchFamily="2" charset="0"/>
                    </a:rPr>
                    <a:t>চারা</a:t>
                  </a:r>
                  <a:endParaRPr lang="en-US" sz="20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sp>
            <p:nvSpPr>
              <p:cNvPr id="2048" name="TextBox 2047"/>
              <p:cNvSpPr txBox="1"/>
              <p:nvPr/>
            </p:nvSpPr>
            <p:spPr>
              <a:xfrm>
                <a:off x="838200" y="2207687"/>
                <a:ext cx="2819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dirty="0" smtClean="0">
                    <a:solidFill>
                      <a:schemeClr val="bg1"/>
                    </a:solidFill>
                  </a:rPr>
                  <a:t>                   </a:t>
                </a:r>
                <a:r>
                  <a:rPr lang="bn-IN" sz="2400" b="1" dirty="0" smtClean="0">
                    <a:solidFill>
                      <a:schemeClr val="bg1">
                        <a:lumMod val="9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টিঊবার</a:t>
                </a:r>
                <a:endParaRPr lang="en-US" sz="2400" b="1" dirty="0">
                  <a:solidFill>
                    <a:schemeClr val="bg1">
                      <a:lumMod val="95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668467"/>
              <a:ext cx="2594314" cy="19847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911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66090" y="898231"/>
            <a:ext cx="3427784" cy="3912918"/>
            <a:chOff x="266090" y="898231"/>
            <a:chExt cx="3427784" cy="3912918"/>
          </a:xfrm>
        </p:grpSpPr>
        <p:grpSp>
          <p:nvGrpSpPr>
            <p:cNvPr id="12" name="Group 11"/>
            <p:cNvGrpSpPr/>
            <p:nvPr/>
          </p:nvGrpSpPr>
          <p:grpSpPr>
            <a:xfrm>
              <a:off x="266090" y="898231"/>
              <a:ext cx="3427784" cy="3110201"/>
              <a:chOff x="497327" y="768386"/>
              <a:chExt cx="3427784" cy="3110201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497327" y="768386"/>
                <a:ext cx="3427784" cy="3110201"/>
                <a:chOff x="497327" y="768386"/>
                <a:chExt cx="3427784" cy="3110201"/>
              </a:xfrm>
            </p:grpSpPr>
            <p:grpSp>
              <p:nvGrpSpPr>
                <p:cNvPr id="2" name="Group 1"/>
                <p:cNvGrpSpPr/>
                <p:nvPr/>
              </p:nvGrpSpPr>
              <p:grpSpPr>
                <a:xfrm>
                  <a:off x="497327" y="768386"/>
                  <a:ext cx="3427784" cy="3110201"/>
                  <a:chOff x="687827" y="3475960"/>
                  <a:chExt cx="3427784" cy="3110201"/>
                </a:xfrm>
              </p:grpSpPr>
              <p:grpSp>
                <p:nvGrpSpPr>
                  <p:cNvPr id="3" name="Group 2"/>
                  <p:cNvGrpSpPr/>
                  <p:nvPr/>
                </p:nvGrpSpPr>
                <p:grpSpPr>
                  <a:xfrm>
                    <a:off x="687827" y="3475960"/>
                    <a:ext cx="3427784" cy="2805879"/>
                    <a:chOff x="1830016" y="3551669"/>
                    <a:chExt cx="3427784" cy="2805879"/>
                  </a:xfrm>
                </p:grpSpPr>
                <p:grpSp>
                  <p:nvGrpSpPr>
                    <p:cNvPr id="5" name="Group 4"/>
                    <p:cNvGrpSpPr/>
                    <p:nvPr/>
                  </p:nvGrpSpPr>
                  <p:grpSpPr>
                    <a:xfrm>
                      <a:off x="1830016" y="3551669"/>
                      <a:ext cx="3351990" cy="2805879"/>
                      <a:chOff x="1830016" y="3551669"/>
                      <a:chExt cx="3351990" cy="2805879"/>
                    </a:xfrm>
                  </p:grpSpPr>
                  <p:pic>
                    <p:nvPicPr>
                      <p:cNvPr id="7" name="Picture 6"/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830016" y="3551669"/>
                        <a:ext cx="3351990" cy="2805879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8" name="TextBox 7"/>
                      <p:cNvSpPr txBox="1"/>
                      <p:nvPr/>
                    </p:nvSpPr>
                    <p:spPr>
                      <a:xfrm>
                        <a:off x="3428595" y="4697808"/>
                        <a:ext cx="763216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bn-IN" sz="2000" b="1" dirty="0" smtClean="0"/>
                          <a:t>শল্কপত্র</a:t>
                        </a:r>
                        <a:r>
                          <a:rPr lang="bn-IN" sz="2000" dirty="0" smtClean="0"/>
                          <a:t> </a:t>
                        </a:r>
                        <a:endParaRPr lang="en-US" sz="2000" dirty="0"/>
                      </a:p>
                    </p:txBody>
                  </p:sp>
                </p:grpSp>
                <p:sp>
                  <p:nvSpPr>
                    <p:cNvPr id="6" name="TextBox 5"/>
                    <p:cNvSpPr txBox="1"/>
                    <p:nvPr/>
                  </p:nvSpPr>
                  <p:spPr>
                    <a:xfrm>
                      <a:off x="4343400" y="4516073"/>
                      <a:ext cx="914400" cy="7078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bn-IN" sz="2000" b="1" dirty="0" smtClean="0">
                          <a:latin typeface="NikoshBAN" pitchFamily="2" charset="0"/>
                          <a:cs typeface="NikoshBAN" pitchFamily="2" charset="0"/>
                        </a:rPr>
                        <a:t>কাক্ষিক মুকুল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p:txBody>
                </p:sp>
              </p:grpSp>
              <p:sp>
                <p:nvSpPr>
                  <p:cNvPr id="4" name="TextBox 3"/>
                  <p:cNvSpPr txBox="1"/>
                  <p:nvPr/>
                </p:nvSpPr>
                <p:spPr>
                  <a:xfrm>
                    <a:off x="1828800" y="6186051"/>
                    <a:ext cx="535022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 </a:t>
                    </a:r>
                    <a:r>
                      <a:rPr lang="bn-IN" sz="2000" b="1" dirty="0" smtClean="0">
                        <a:latin typeface="NikoshBAN" pitchFamily="2" charset="0"/>
                        <a:cs typeface="NikoshBAN" pitchFamily="2" charset="0"/>
                      </a:rPr>
                      <a:t>পর্ব</a:t>
                    </a:r>
                    <a:endParaRPr lang="en-US" b="1" dirty="0"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</p:grpSp>
            <p:sp>
              <p:nvSpPr>
                <p:cNvPr id="9" name="TextBox 8"/>
                <p:cNvSpPr txBox="1"/>
                <p:nvPr/>
              </p:nvSpPr>
              <p:spPr>
                <a:xfrm>
                  <a:off x="1016752" y="1507671"/>
                  <a:ext cx="78853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2000" b="1" dirty="0">
                      <a:latin typeface="NikoshBAN" pitchFamily="2" charset="0"/>
                      <a:cs typeface="NikoshBAN" pitchFamily="2" charset="0"/>
                    </a:rPr>
                    <a:t>মধ্য</a:t>
                  </a:r>
                  <a:r>
                    <a:rPr lang="bn-IN" sz="2000" b="1" dirty="0" smtClean="0">
                      <a:latin typeface="NikoshBAN" pitchFamily="2" charset="0"/>
                      <a:cs typeface="NikoshBAN" pitchFamily="2" charset="0"/>
                    </a:rPr>
                    <a:t>পর্ব</a:t>
                  </a:r>
                  <a:endParaRPr lang="en-US" sz="2000" b="1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sp>
            <p:nvSpPr>
              <p:cNvPr id="11" name="Up Arrow 10"/>
              <p:cNvSpPr/>
              <p:nvPr/>
            </p:nvSpPr>
            <p:spPr>
              <a:xfrm>
                <a:off x="1411016" y="1871289"/>
                <a:ext cx="126629" cy="600075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187380" y="4164818"/>
              <a:ext cx="16391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রাইজোম</a:t>
              </a:r>
              <a:endPara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891409" y="685800"/>
            <a:ext cx="3657599" cy="4456331"/>
            <a:chOff x="4891409" y="685800"/>
            <a:chExt cx="3657599" cy="4456331"/>
          </a:xfrm>
        </p:grpSpPr>
        <p:grpSp>
          <p:nvGrpSpPr>
            <p:cNvPr id="25" name="Group 24"/>
            <p:cNvGrpSpPr/>
            <p:nvPr/>
          </p:nvGrpSpPr>
          <p:grpSpPr>
            <a:xfrm>
              <a:off x="4891409" y="685800"/>
              <a:ext cx="3657599" cy="3580124"/>
              <a:chOff x="5486401" y="534676"/>
              <a:chExt cx="3657599" cy="3580124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5486401" y="534676"/>
                <a:ext cx="3304992" cy="3580124"/>
                <a:chOff x="5486401" y="534676"/>
                <a:chExt cx="3304992" cy="3580124"/>
              </a:xfrm>
            </p:grpSpPr>
            <p:grpSp>
              <p:nvGrpSpPr>
                <p:cNvPr id="29" name="Group 28"/>
                <p:cNvGrpSpPr/>
                <p:nvPr/>
              </p:nvGrpSpPr>
              <p:grpSpPr>
                <a:xfrm>
                  <a:off x="5486401" y="534676"/>
                  <a:ext cx="3304992" cy="3580124"/>
                  <a:chOff x="5736367" y="619613"/>
                  <a:chExt cx="2892377" cy="2531863"/>
                </a:xfrm>
              </p:grpSpPr>
              <p:grpSp>
                <p:nvGrpSpPr>
                  <p:cNvPr id="31" name="Group 30"/>
                  <p:cNvGrpSpPr/>
                  <p:nvPr/>
                </p:nvGrpSpPr>
                <p:grpSpPr>
                  <a:xfrm>
                    <a:off x="5736367" y="619613"/>
                    <a:ext cx="2892377" cy="2531863"/>
                    <a:chOff x="5950085" y="381000"/>
                    <a:chExt cx="2892377" cy="2531863"/>
                  </a:xfrm>
                </p:grpSpPr>
                <p:pic>
                  <p:nvPicPr>
                    <p:cNvPr id="33" name="Picture 32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950085" y="381000"/>
                      <a:ext cx="2892377" cy="2531863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4" name="Down Arrow 33"/>
                    <p:cNvSpPr/>
                    <p:nvPr/>
                  </p:nvSpPr>
                  <p:spPr>
                    <a:xfrm>
                      <a:off x="6172200" y="381000"/>
                      <a:ext cx="685800" cy="1162455"/>
                    </a:xfrm>
                    <a:prstGeom prst="down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bn-IN" dirty="0"/>
                        <a:t>শল্কপত্র </a:t>
                      </a:r>
                      <a:endParaRPr lang="en-US" dirty="0"/>
                    </a:p>
                  </p:txBody>
                </p:sp>
              </p:grpSp>
              <p:sp>
                <p:nvSpPr>
                  <p:cNvPr id="32" name="Left Arrow 31"/>
                  <p:cNvSpPr/>
                  <p:nvPr/>
                </p:nvSpPr>
                <p:spPr>
                  <a:xfrm>
                    <a:off x="7254423" y="1806159"/>
                    <a:ext cx="1166218" cy="532101"/>
                  </a:xfrm>
                  <a:prstGeom prst="lef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bn-IN" dirty="0" smtClean="0"/>
                      <a:t>কান্ড </a:t>
                    </a:r>
                    <a:endParaRPr lang="en-US" dirty="0"/>
                  </a:p>
                </p:txBody>
              </p:sp>
            </p:grpSp>
            <p:sp>
              <p:nvSpPr>
                <p:cNvPr id="30" name="Right Arrow 29"/>
                <p:cNvSpPr/>
                <p:nvPr/>
              </p:nvSpPr>
              <p:spPr>
                <a:xfrm>
                  <a:off x="6554883" y="3109819"/>
                  <a:ext cx="1255345" cy="628139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bn-IN" dirty="0" smtClean="0"/>
                    <a:t>শীর্ষ মুকুল</a:t>
                  </a:r>
                  <a:endParaRPr lang="en-US" dirty="0"/>
                </a:p>
              </p:txBody>
            </p:sp>
          </p:grpSp>
          <p:sp>
            <p:nvSpPr>
              <p:cNvPr id="28" name="Left Arrow 27"/>
              <p:cNvSpPr/>
              <p:nvPr/>
            </p:nvSpPr>
            <p:spPr>
              <a:xfrm>
                <a:off x="8172603" y="2699198"/>
                <a:ext cx="971397" cy="850222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IN" dirty="0">
                    <a:latin typeface="NikoshBAN" pitchFamily="2" charset="0"/>
                    <a:cs typeface="NikoshBAN" pitchFamily="2" charset="0"/>
                  </a:rPr>
                  <a:t>কাক্ষিক মুকুল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5638800" y="4495800"/>
              <a:ext cx="2209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     বাল্ব</a:t>
              </a:r>
              <a:endPara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cxnSp>
        <p:nvCxnSpPr>
          <p:cNvPr id="19" name="Straight Connector 18"/>
          <p:cNvCxnSpPr>
            <a:endCxn id="4" idx="0"/>
          </p:cNvCxnSpPr>
          <p:nvPr/>
        </p:nvCxnSpPr>
        <p:spPr>
          <a:xfrm>
            <a:off x="1179779" y="3275433"/>
            <a:ext cx="494795" cy="3328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4" idx="0"/>
          </p:cNvCxnSpPr>
          <p:nvPr/>
        </p:nvCxnSpPr>
        <p:spPr>
          <a:xfrm flipH="1">
            <a:off x="1674574" y="3116014"/>
            <a:ext cx="267511" cy="4923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235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236706"/>
            <a:ext cx="4343400" cy="60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8770" y="1371600"/>
            <a:ext cx="792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 টি বৈশিষ্ট্যসহ কোনটিতে কোন ধরনের রুপান্তরিত কান্ডের মাধ্যমে অঙ্গজ প্রজনন হয় তা লিখ - </a:t>
            </a:r>
          </a:p>
        </p:txBody>
      </p:sp>
      <p:sp>
        <p:nvSpPr>
          <p:cNvPr id="3" name="Flowchart: Punched Tape 2"/>
          <p:cNvSpPr/>
          <p:nvPr/>
        </p:nvSpPr>
        <p:spPr>
          <a:xfrm>
            <a:off x="6019800" y="177529"/>
            <a:ext cx="1828800" cy="727953"/>
          </a:xfrm>
          <a:prstGeom prst="flowChartPunchedTap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সময়-৬ মি.                                              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745" y="4343400"/>
            <a:ext cx="1676400" cy="15001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519" y="4343400"/>
            <a:ext cx="2527300" cy="150018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752600" y="6096000"/>
            <a:ext cx="914400" cy="37508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চিত্র -১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613207" y="6096000"/>
            <a:ext cx="914400" cy="37508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চিত্র </a:t>
            </a:r>
            <a:r>
              <a:rPr lang="bn-IN" dirty="0" smtClean="0"/>
              <a:t>-২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391400" y="6096000"/>
            <a:ext cx="914400" cy="37508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চিত্র </a:t>
            </a:r>
            <a:r>
              <a:rPr lang="bn-IN" dirty="0" smtClean="0"/>
              <a:t>-৩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89" y="4343400"/>
            <a:ext cx="2693211" cy="148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41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224242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মিলকরণ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4832" y="1254117"/>
            <a:ext cx="1459711" cy="17974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75" y="4953000"/>
            <a:ext cx="1797426" cy="154061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47043" y="1648623"/>
            <a:ext cx="682557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/>
              <a:t>পর্ব,পর্বসন্ধি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973" y="172866"/>
            <a:ext cx="12192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25967" y="3276600"/>
            <a:ext cx="91602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/>
              <a:t>  চোখ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525966" y="4463534"/>
            <a:ext cx="916021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/>
              <a:t>কচুর অনুরুপ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603788" y="5538643"/>
            <a:ext cx="916021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/>
              <a:t>বুলবিল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75" y="3276600"/>
            <a:ext cx="1797426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51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6 -0.00972 L -0.57934 0.013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42" y="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58 0.00648 L -0.58142 0.306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00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3333E-6 L -0.57309 -0.1423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63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609600"/>
            <a:ext cx="6781800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IN" sz="2000" dirty="0" smtClean="0"/>
              <a:t>                                        </a:t>
            </a:r>
            <a:r>
              <a:rPr lang="bn-IN" sz="3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6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1981200"/>
            <a:ext cx="678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অর্থকরী ফসলের ক্ষত্রে প্রাকৃতিক অঙ্গজ প্রজননের ভুমিকা -বিশ্লেষণ কর।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      (</a:t>
            </a:r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৪/৫ বাক্যের মধ্যে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83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0" y="1066800"/>
            <a:ext cx="6299200" cy="4724400"/>
            <a:chOff x="1524000" y="1066800"/>
            <a:chExt cx="6299200" cy="47244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1066800"/>
              <a:ext cx="6299200" cy="47244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5791200" y="5020030"/>
              <a:ext cx="1143000" cy="584775"/>
            </a:xfrm>
            <a:prstGeom prst="rect">
              <a:avLst/>
            </a:prstGeom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647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81000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ACT\Desktop\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62" y="990600"/>
            <a:ext cx="2697804" cy="263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3627953"/>
            <a:ext cx="5791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নীল রতন বাগচী</a:t>
            </a:r>
          </a:p>
          <a:p>
            <a:r>
              <a:rPr lang="as-IN" sz="2800" b="1" dirty="0"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as-IN" sz="2800" b="1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(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)</a:t>
            </a:r>
            <a:endParaRPr lang="as-IN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as-IN" sz="2800" b="1" dirty="0">
                <a:latin typeface="NikoshBAN" pitchFamily="2" charset="0"/>
                <a:cs typeface="NikoshBAN" pitchFamily="2" charset="0"/>
              </a:rPr>
              <a:t>চাঁদ </a:t>
            </a:r>
            <a:r>
              <a:rPr lang="as-IN" sz="2800" b="1" dirty="0" smtClean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ু</a:t>
            </a:r>
            <a:r>
              <a:rPr lang="as-IN" sz="2800" b="1" dirty="0" smtClean="0">
                <a:latin typeface="NikoshBAN" pitchFamily="2" charset="0"/>
                <a:cs typeface="NikoshBAN" pitchFamily="2" charset="0"/>
              </a:rPr>
              <a:t>লতানা 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মাধ্যমিক </a:t>
            </a:r>
            <a:r>
              <a:rPr lang="as-IN" sz="2800" b="1" dirty="0" smtClean="0">
                <a:latin typeface="NikoshBAN" pitchFamily="2" charset="0"/>
                <a:cs typeface="NikoshBAN" pitchFamily="2" charset="0"/>
              </a:rPr>
              <a:t>বালিকা বিদ্যালয়,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কুষ্টিয়া</a:t>
            </a:r>
            <a:r>
              <a:rPr lang="as-IN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9200" y="2209800"/>
            <a:ext cx="4038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200" dirty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endParaRPr lang="as-IN" sz="3200" dirty="0">
              <a:latin typeface="NikoshBAN" pitchFamily="2" charset="0"/>
              <a:cs typeface="NikoshBAN" pitchFamily="2" charset="0"/>
            </a:endParaRPr>
          </a:p>
          <a:p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শ্রেনীঃ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৮ম</a:t>
            </a:r>
            <a:endParaRPr lang="as-IN" sz="3200" dirty="0">
              <a:latin typeface="NikoshBAN" pitchFamily="2" charset="0"/>
              <a:cs typeface="NikoshBAN" pitchFamily="2" charset="0"/>
            </a:endParaRPr>
          </a:p>
          <a:p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উদ্ভিদে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বংশ বৃদ্ধি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৪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মিনিট </a:t>
            </a:r>
          </a:p>
        </p:txBody>
      </p:sp>
    </p:spTree>
    <p:extLst>
      <p:ext uri="{BB962C8B-B14F-4D97-AF65-F5344CB8AC3E}">
        <p14:creationId xmlns:p14="http://schemas.microsoft.com/office/powerpoint/2010/main" val="147973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533400"/>
            <a:ext cx="83058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                    শিখনফল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এ পাঠ শেষে শিক্ষার্থীরা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...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অ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যৌন প্রজনন ব্যাখ্যা করতে পারবে 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স্পোর উৎপাদনকারী উদ্ভিদ সনাক্ত করতে পারবে।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বিভিন্ন ধরনের প্রাকৃতিক অংগজ জনন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ব্যাখ্যা করতে পারবে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03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4572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381000"/>
            <a:ext cx="76962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       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করি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5943600"/>
            <a:ext cx="80010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bn-IN" dirty="0" smtClean="0"/>
              <a:t>                                                  </a:t>
            </a:r>
            <a:r>
              <a:rPr lang="bn-IN" sz="3200" dirty="0" smtClean="0"/>
              <a:t>কী বোঝানো হয়েছে 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663" y="1828800"/>
            <a:ext cx="3486637" cy="30579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143000"/>
            <a:ext cx="3191235" cy="419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37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702" y="1447800"/>
            <a:ext cx="6324600" cy="4267200"/>
          </a:xfrm>
          <a:prstGeom prst="rect">
            <a:avLst/>
          </a:prstGeom>
          <a:solidFill>
            <a:schemeClr val="tx1"/>
          </a:solidFill>
          <a:ln w="228600" cap="sq" cmpd="thickThin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828800" y="1706486"/>
            <a:ext cx="39640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bn-IN" sz="2800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উদ্ভিদের </a:t>
            </a:r>
            <a:r>
              <a:rPr lang="en-US" sz="2800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IN" sz="2800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যৌন প্রজনন</a:t>
            </a:r>
            <a:r>
              <a:rPr lang="bn-IN" sz="2800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u="sng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83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352800" y="152400"/>
            <a:ext cx="2723231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স্পোর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উ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ৎপাদনকারি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01511" y="912345"/>
            <a:ext cx="3409547" cy="2597320"/>
            <a:chOff x="901511" y="912345"/>
            <a:chExt cx="3409547" cy="2597320"/>
          </a:xfrm>
        </p:grpSpPr>
        <p:sp>
          <p:nvSpPr>
            <p:cNvPr id="3" name="TextBox 2"/>
            <p:cNvSpPr txBox="1"/>
            <p:nvPr/>
          </p:nvSpPr>
          <p:spPr>
            <a:xfrm>
              <a:off x="1600200" y="3048000"/>
              <a:ext cx="2133600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         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ফার্ন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901511" y="912345"/>
              <a:ext cx="3409547" cy="2091766"/>
              <a:chOff x="919542" y="803688"/>
              <a:chExt cx="3181502" cy="2079177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9542" y="803688"/>
                <a:ext cx="3181502" cy="2079177"/>
              </a:xfrm>
              <a:prstGeom prst="rect">
                <a:avLst/>
              </a:prstGeom>
            </p:spPr>
          </p:pic>
          <p:sp>
            <p:nvSpPr>
              <p:cNvPr id="22" name="Right Arrow 21"/>
              <p:cNvSpPr/>
              <p:nvPr/>
            </p:nvSpPr>
            <p:spPr>
              <a:xfrm>
                <a:off x="934131" y="1219200"/>
                <a:ext cx="1366458" cy="6858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dirty="0" smtClean="0"/>
                  <a:t>স্পোর</a:t>
                </a:r>
                <a:endParaRPr lang="en-US" dirty="0"/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930927" y="3823848"/>
            <a:ext cx="3181502" cy="2565284"/>
            <a:chOff x="930927" y="3823848"/>
            <a:chExt cx="3181502" cy="2565284"/>
          </a:xfrm>
        </p:grpSpPr>
        <p:sp>
          <p:nvSpPr>
            <p:cNvPr id="12" name="TextBox 11"/>
            <p:cNvSpPr txBox="1"/>
            <p:nvPr/>
          </p:nvSpPr>
          <p:spPr>
            <a:xfrm>
              <a:off x="1220821" y="5927467"/>
              <a:ext cx="2514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     </a:t>
              </a:r>
              <a:r>
                <a:rPr lang="bn-IN" sz="2400" i="1" dirty="0" smtClean="0"/>
                <a:t>  </a:t>
              </a:r>
              <a:r>
                <a:rPr lang="en-US" sz="2400" i="1" dirty="0" err="1" smtClean="0"/>
                <a:t>Penicillium</a:t>
              </a:r>
              <a:endParaRPr lang="en-US" sz="2400" i="1" dirty="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930927" y="3823848"/>
              <a:ext cx="3181502" cy="2019604"/>
              <a:chOff x="930927" y="3823848"/>
              <a:chExt cx="3181502" cy="2019604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0927" y="3823848"/>
                <a:ext cx="3181502" cy="2019604"/>
              </a:xfrm>
              <a:prstGeom prst="rect">
                <a:avLst/>
              </a:prstGeom>
            </p:spPr>
          </p:pic>
          <p:sp>
            <p:nvSpPr>
              <p:cNvPr id="25" name="Right Arrow 24"/>
              <p:cNvSpPr/>
              <p:nvPr/>
            </p:nvSpPr>
            <p:spPr>
              <a:xfrm>
                <a:off x="1010475" y="4173015"/>
                <a:ext cx="1464404" cy="68995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dirty="0" smtClean="0"/>
                  <a:t>কনিডিয়া</a:t>
                </a:r>
                <a:endParaRPr lang="en-US" dirty="0"/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5349755" y="3950670"/>
            <a:ext cx="3081778" cy="2438462"/>
            <a:chOff x="5349755" y="3950670"/>
            <a:chExt cx="3081778" cy="2438462"/>
          </a:xfrm>
        </p:grpSpPr>
        <p:sp>
          <p:nvSpPr>
            <p:cNvPr id="13" name="TextBox 12"/>
            <p:cNvSpPr txBox="1"/>
            <p:nvPr/>
          </p:nvSpPr>
          <p:spPr>
            <a:xfrm>
              <a:off x="5791200" y="6019800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       </a:t>
              </a:r>
              <a:r>
                <a:rPr lang="bn-IN" i="1" dirty="0" smtClean="0"/>
                <a:t> </a:t>
              </a:r>
              <a:r>
                <a:rPr lang="en-US" i="1" dirty="0" smtClean="0"/>
                <a:t> </a:t>
              </a:r>
              <a:r>
                <a:rPr lang="bn-IN" i="1" dirty="0" smtClean="0"/>
                <a:t>  </a:t>
              </a:r>
              <a:r>
                <a:rPr lang="en-US" i="1" dirty="0" err="1" smtClean="0"/>
                <a:t>Mucor</a:t>
              </a:r>
              <a:endParaRPr lang="en-US" i="1" dirty="0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5349755" y="3950670"/>
              <a:ext cx="3081778" cy="1960970"/>
              <a:chOff x="5357823" y="4243496"/>
              <a:chExt cx="3081778" cy="196097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57823" y="4243496"/>
                <a:ext cx="3081778" cy="1960970"/>
              </a:xfrm>
              <a:prstGeom prst="rect">
                <a:avLst/>
              </a:prstGeom>
            </p:spPr>
          </p:pic>
          <p:sp>
            <p:nvSpPr>
              <p:cNvPr id="28" name="Left Arrow 27"/>
              <p:cNvSpPr/>
              <p:nvPr/>
            </p:nvSpPr>
            <p:spPr>
              <a:xfrm>
                <a:off x="6898710" y="5618814"/>
                <a:ext cx="1515320" cy="585652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dirty="0" smtClean="0">
                    <a:latin typeface="NikoshBAN" pitchFamily="2" charset="0"/>
                    <a:cs typeface="NikoshBAN" pitchFamily="2" charset="0"/>
                  </a:rPr>
                  <a:t>অনুবীজ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5166271" y="892233"/>
            <a:ext cx="3239691" cy="2698519"/>
            <a:chOff x="5166271" y="892233"/>
            <a:chExt cx="3239691" cy="2698519"/>
          </a:xfrm>
        </p:grpSpPr>
        <p:sp>
          <p:nvSpPr>
            <p:cNvPr id="9" name="TextBox 8"/>
            <p:cNvSpPr txBox="1"/>
            <p:nvPr/>
          </p:nvSpPr>
          <p:spPr>
            <a:xfrm>
              <a:off x="6076031" y="3067532"/>
              <a:ext cx="16425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      মস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5166271" y="892233"/>
              <a:ext cx="3239691" cy="2079177"/>
              <a:chOff x="5166271" y="892233"/>
              <a:chExt cx="3239691" cy="2079177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5166271" y="892233"/>
                <a:ext cx="3239691" cy="2079177"/>
                <a:chOff x="5294709" y="831249"/>
                <a:chExt cx="3126582" cy="2079177"/>
              </a:xfrm>
            </p:grpSpPr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94709" y="831249"/>
                  <a:ext cx="3126582" cy="2079177"/>
                </a:xfrm>
                <a:prstGeom prst="rect">
                  <a:avLst/>
                </a:prstGeom>
              </p:spPr>
            </p:pic>
            <p:sp>
              <p:nvSpPr>
                <p:cNvPr id="27" name="Left Arrow 26"/>
                <p:cNvSpPr/>
                <p:nvPr/>
              </p:nvSpPr>
              <p:spPr>
                <a:xfrm>
                  <a:off x="6893668" y="1079442"/>
                  <a:ext cx="1462415" cy="595908"/>
                </a:xfrm>
                <a:prstGeom prst="lef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sp>
            <p:nvSpPr>
              <p:cNvPr id="2" name="TextBox 1"/>
              <p:cNvSpPr txBox="1"/>
              <p:nvPr/>
            </p:nvSpPr>
            <p:spPr>
              <a:xfrm>
                <a:off x="7086601" y="1253714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স্পোর</a:t>
                </a:r>
                <a:endParaRPr lang="en-US" sz="2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5544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52400"/>
            <a:ext cx="4876800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       অঙ্গজ জনন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7414797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154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02604" y="317212"/>
            <a:ext cx="2209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3200" b="1" dirty="0">
                <a:latin typeface="NikoshBAN" pitchFamily="2" charset="0"/>
                <a:cs typeface="NikoshBAN" pitchFamily="2" charset="0"/>
              </a:rPr>
              <a:t>দেহের খন্ডায়ন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7524" y="1081054"/>
            <a:ext cx="2210476" cy="4424456"/>
            <a:chOff x="837524" y="1081054"/>
            <a:chExt cx="2210476" cy="442445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25361" y="1943939"/>
              <a:ext cx="3936245" cy="2210476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990600" y="5105400"/>
              <a:ext cx="2057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/>
                <a:t>        Spirogyra</a:t>
              </a:r>
              <a:endParaRPr lang="en-US" sz="2000" i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004393" y="1081054"/>
            <a:ext cx="3390250" cy="4424456"/>
            <a:chOff x="4004393" y="1081054"/>
            <a:chExt cx="3390250" cy="4424456"/>
          </a:xfrm>
        </p:grpSpPr>
        <p:sp>
          <p:nvSpPr>
            <p:cNvPr id="5" name="TextBox 4"/>
            <p:cNvSpPr txBox="1"/>
            <p:nvPr/>
          </p:nvSpPr>
          <p:spPr>
            <a:xfrm>
              <a:off x="5162875" y="5136178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err="1" smtClean="0"/>
                <a:t>Mucor</a:t>
              </a:r>
              <a:endParaRPr lang="en-US" i="1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4393" y="1081054"/>
              <a:ext cx="3390250" cy="39362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637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381000"/>
            <a:ext cx="2057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3200" dirty="0">
                <a:latin typeface="NikoshBAN" pitchFamily="2" charset="0"/>
                <a:cs typeface="NikoshBAN" pitchFamily="2" charset="0"/>
              </a:rPr>
              <a:t>মূলের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মাধ্যমে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362200" y="1076528"/>
            <a:ext cx="4126405" cy="4897429"/>
            <a:chOff x="636440" y="1066800"/>
            <a:chExt cx="4126405" cy="489742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440" y="1066800"/>
              <a:ext cx="4126405" cy="1793024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636440" y="3048000"/>
              <a:ext cx="4126405" cy="2916229"/>
              <a:chOff x="609600" y="2041236"/>
              <a:chExt cx="4126405" cy="2916229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" y="2041236"/>
                <a:ext cx="4126405" cy="2317264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762000" y="4495800"/>
                <a:ext cx="3581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           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মিষ্টি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আলু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7461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209</Words>
  <Application>Microsoft Office PowerPoint</Application>
  <PresentationFormat>On-screen Show (4:3)</PresentationFormat>
  <Paragraphs>74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ACT</dc:creator>
  <cp:lastModifiedBy>ACT</cp:lastModifiedBy>
  <cp:revision>148</cp:revision>
  <dcterms:created xsi:type="dcterms:W3CDTF">2006-08-16T00:00:00Z</dcterms:created>
  <dcterms:modified xsi:type="dcterms:W3CDTF">2019-08-22T14:54:04Z</dcterms:modified>
</cp:coreProperties>
</file>