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85" r:id="rId3"/>
    <p:sldId id="280" r:id="rId4"/>
    <p:sldId id="271" r:id="rId5"/>
    <p:sldId id="257" r:id="rId6"/>
    <p:sldId id="259" r:id="rId7"/>
    <p:sldId id="260" r:id="rId8"/>
    <p:sldId id="277" r:id="rId9"/>
    <p:sldId id="282" r:id="rId10"/>
    <p:sldId id="278" r:id="rId11"/>
    <p:sldId id="279" r:id="rId12"/>
    <p:sldId id="275" r:id="rId13"/>
    <p:sldId id="276" r:id="rId14"/>
    <p:sldId id="281" r:id="rId15"/>
    <p:sldId id="283" r:id="rId16"/>
    <p:sldId id="261" r:id="rId17"/>
    <p:sldId id="265" r:id="rId18"/>
    <p:sldId id="288" r:id="rId19"/>
    <p:sldId id="266" r:id="rId20"/>
    <p:sldId id="272" r:id="rId21"/>
    <p:sldId id="273" r:id="rId22"/>
    <p:sldId id="287" r:id="rId23"/>
    <p:sldId id="262" r:id="rId24"/>
    <p:sldId id="28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C1E"/>
    <a:srgbClr val="A15F07"/>
    <a:srgbClr val="F6710B"/>
    <a:srgbClr val="938D11"/>
    <a:srgbClr val="BDC12D"/>
    <a:srgbClr val="FFFFFF"/>
    <a:srgbClr val="F7FAFB"/>
    <a:srgbClr val="ECAE37"/>
    <a:srgbClr val="5F5558"/>
    <a:srgbClr val="814D1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CCA7C-8F59-415E-8475-0F712718B81C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3E895-1B3C-46C1-B616-E3706CC50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6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b="1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২ </a:t>
            </a:r>
            <a:r>
              <a:rPr lang="en-US" b="1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অভিস্রবণ</a:t>
            </a:r>
            <a:r>
              <a:rPr lang="en-US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1604-88CC-4A30-82B2-A355F886A3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7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3946" y="6320390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2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3946" y="6320390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3946" y="6320390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83946" y="6320390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83946" y="6320390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83946" y="6320390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3946" y="6320390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3946" y="6320390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609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3946" y="6320390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3946" y="6320390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83946" y="6320390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83946" y="6320390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83946" y="6320390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83946" y="6320390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83946" y="6320390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 userDrawn="1"/>
        </p:nvSpPr>
        <p:spPr>
          <a:xfrm>
            <a:off x="4323459" y="6446627"/>
            <a:ext cx="35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moslimkhancharan79@gmail.com</a:t>
            </a:r>
          </a:p>
        </p:txBody>
      </p:sp>
      <p:sp>
        <p:nvSpPr>
          <p:cNvPr id="2" name="Frame 1"/>
          <p:cNvSpPr/>
          <p:nvPr userDrawn="1"/>
        </p:nvSpPr>
        <p:spPr>
          <a:xfrm>
            <a:off x="22367" y="0"/>
            <a:ext cx="12169633" cy="6925316"/>
          </a:xfrm>
          <a:prstGeom prst="frame">
            <a:avLst>
              <a:gd name="adj1" fmla="val 16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7"/>
          <a:stretch/>
        </p:blipFill>
        <p:spPr>
          <a:xfrm>
            <a:off x="-17929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82670" y="5626689"/>
            <a:ext cx="765005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9600" b="1" dirty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38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4112" y="5730166"/>
            <a:ext cx="6287299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ফুলের পাপড়ি বন্ধ বা খুলতে পারে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6417" y="154969"/>
            <a:ext cx="2995259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অভিস্রবণের গুরুত্ব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C176D6-9672-4D4C-AC0F-C7FEA792E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36" y="1334604"/>
            <a:ext cx="4758265" cy="35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85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1255" y="5628323"/>
            <a:ext cx="6412333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প্রাণীর অন্ত্রে খাদ্য শোষিত হতে পারে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A5E09D-A35F-40A3-831E-B81933BEF8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0677" y="662608"/>
            <a:ext cx="6562911" cy="4625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6375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851" y="206062"/>
            <a:ext cx="9910191" cy="5925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79783" y="5692717"/>
            <a:ext cx="5633273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রস গ্রহনের ফলে কোষ স্ফীত 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65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481" y="482621"/>
            <a:ext cx="11590985" cy="56275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3240" y="5326521"/>
            <a:ext cx="11144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এককোষী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মূলরোম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444875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748" y="6122027"/>
            <a:ext cx="1043587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অভিস্রবণ কান্ড ও পাতাকে সতেজ এবং খাড়া রাখতে সাহায্য করে।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33827-BDDA-4DD7-B1D7-71C7B70087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69" y="318052"/>
            <a:ext cx="5593428" cy="56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6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2690" y="3151404"/>
            <a:ext cx="715475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কিশমিশ ফুলে যাওয়ার প্রক্রিয়াটি উদ্ভিদের জন্য গুরুত্বপূর্ণ কেন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19D2E1-6C84-46D1-8605-62037B606B03}"/>
              </a:ext>
            </a:extLst>
          </p:cNvPr>
          <p:cNvGrpSpPr>
            <a:grpSpLocks/>
          </p:cNvGrpSpPr>
          <p:nvPr/>
        </p:nvGrpSpPr>
        <p:grpSpPr bwMode="auto">
          <a:xfrm>
            <a:off x="4647627" y="443237"/>
            <a:ext cx="1965325" cy="1897063"/>
            <a:chOff x="8668754" y="542997"/>
            <a:chExt cx="2278966" cy="220098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6EE6DBF-48F5-464D-BD9A-5342BB931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68754" y="542997"/>
              <a:ext cx="2278966" cy="2200989"/>
              <a:chOff x="8668754" y="542997"/>
              <a:chExt cx="2278966" cy="2200989"/>
            </a:xfrm>
          </p:grpSpPr>
          <p:sp>
            <p:nvSpPr>
              <p:cNvPr id="7" name="TextBox 8">
                <a:extLst>
                  <a:ext uri="{FF2B5EF4-FFF2-40B4-BE49-F238E27FC236}">
                    <a16:creationId xmlns:a16="http://schemas.microsoft.com/office/drawing/2014/main" id="{8AF8C2E1-2572-4623-8E98-520EFCA8E0B5}"/>
                  </a:ext>
                </a:extLst>
              </p:cNvPr>
              <p:cNvSpPr txBox="1"/>
              <p:nvPr/>
            </p:nvSpPr>
            <p:spPr>
              <a:xfrm>
                <a:off x="8668754" y="542997"/>
                <a:ext cx="2278966" cy="2200989"/>
              </a:xfrm>
              <a:prstGeom prst="diamond">
                <a:avLst/>
              </a:prstGeom>
              <a:solidFill>
                <a:srgbClr val="3192A5"/>
              </a:solidFill>
              <a:ln w="57150">
                <a:noFill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FC210D-29C3-4190-A212-A37892D2F351}"/>
                  </a:ext>
                </a:extLst>
              </p:cNvPr>
              <p:cNvSpPr txBox="1"/>
              <p:nvPr/>
            </p:nvSpPr>
            <p:spPr>
              <a:xfrm>
                <a:off x="8950404" y="817430"/>
                <a:ext cx="1715667" cy="1652122"/>
              </a:xfrm>
              <a:prstGeom prst="diamond">
                <a:avLst/>
              </a:prstGeom>
              <a:solidFill>
                <a:srgbClr val="00B0F0"/>
              </a:solidFill>
              <a:ln w="57150"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6FE5A8-AE18-42AB-8E14-F2C36D9AC0A2}"/>
                </a:ext>
              </a:extLst>
            </p:cNvPr>
            <p:cNvSpPr/>
            <p:nvPr/>
          </p:nvSpPr>
          <p:spPr>
            <a:xfrm>
              <a:off x="8994584" y="1325776"/>
              <a:ext cx="1697259" cy="60596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I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 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F70E5BE-8A3D-4F18-B713-5249402ADE1D}"/>
              </a:ext>
            </a:extLst>
          </p:cNvPr>
          <p:cNvGrpSpPr>
            <a:grpSpLocks/>
          </p:cNvGrpSpPr>
          <p:nvPr/>
        </p:nvGrpSpPr>
        <p:grpSpPr bwMode="auto">
          <a:xfrm>
            <a:off x="9072671" y="867893"/>
            <a:ext cx="2260600" cy="561975"/>
            <a:chOff x="2631697" y="1371577"/>
            <a:chExt cx="2968487" cy="7382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D855B66-6DF6-4249-BB46-50A464AB2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1697" y="1423716"/>
              <a:ext cx="2968487" cy="636091"/>
              <a:chOff x="1033670" y="698802"/>
              <a:chExt cx="2968487" cy="63609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CF52D54-9F33-479A-8399-883FF02FAF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3670" y="698802"/>
                <a:ext cx="2968487" cy="636091"/>
                <a:chOff x="8507896" y="1736938"/>
                <a:chExt cx="2968487" cy="636091"/>
              </a:xfrm>
            </p:grpSpPr>
            <p:sp>
              <p:nvSpPr>
                <p:cNvPr id="15" name="Rectangle 4">
                  <a:extLst>
                    <a:ext uri="{FF2B5EF4-FFF2-40B4-BE49-F238E27FC236}">
                      <a16:creationId xmlns:a16="http://schemas.microsoft.com/office/drawing/2014/main" id="{3F28BB33-0B2B-47A8-B6B3-016A2777191B}"/>
                    </a:ext>
                  </a:extLst>
                </p:cNvPr>
                <p:cNvSpPr/>
                <p:nvPr/>
              </p:nvSpPr>
              <p:spPr>
                <a:xfrm>
                  <a:off x="8680919" y="1736938"/>
                  <a:ext cx="2795464" cy="636091"/>
                </a:xfrm>
                <a:custGeom>
                  <a:avLst/>
                  <a:gdLst>
                    <a:gd name="connsiteX0" fmla="*/ 0 w 2796209"/>
                    <a:gd name="connsiteY0" fmla="*/ 0 h 622852"/>
                    <a:gd name="connsiteX1" fmla="*/ 2796209 w 2796209"/>
                    <a:gd name="connsiteY1" fmla="*/ 0 h 622852"/>
                    <a:gd name="connsiteX2" fmla="*/ 2796209 w 2796209"/>
                    <a:gd name="connsiteY2" fmla="*/ 622852 h 622852"/>
                    <a:gd name="connsiteX3" fmla="*/ 0 w 2796209"/>
                    <a:gd name="connsiteY3" fmla="*/ 622852 h 622852"/>
                    <a:gd name="connsiteX4" fmla="*/ 0 w 2796209"/>
                    <a:gd name="connsiteY4" fmla="*/ 0 h 622852"/>
                    <a:gd name="connsiteX0" fmla="*/ 0 w 2796209"/>
                    <a:gd name="connsiteY0" fmla="*/ 0 h 622852"/>
                    <a:gd name="connsiteX1" fmla="*/ 2226365 w 2796209"/>
                    <a:gd name="connsiteY1" fmla="*/ 0 h 622852"/>
                    <a:gd name="connsiteX2" fmla="*/ 2796209 w 2796209"/>
                    <a:gd name="connsiteY2" fmla="*/ 622852 h 622852"/>
                    <a:gd name="connsiteX3" fmla="*/ 0 w 2796209"/>
                    <a:gd name="connsiteY3" fmla="*/ 622852 h 622852"/>
                    <a:gd name="connsiteX4" fmla="*/ 0 w 2796209"/>
                    <a:gd name="connsiteY4" fmla="*/ 0 h 622852"/>
                    <a:gd name="connsiteX0" fmla="*/ 132522 w 2796209"/>
                    <a:gd name="connsiteY0" fmla="*/ 0 h 636104"/>
                    <a:gd name="connsiteX1" fmla="*/ 2226365 w 2796209"/>
                    <a:gd name="connsiteY1" fmla="*/ 13252 h 636104"/>
                    <a:gd name="connsiteX2" fmla="*/ 2796209 w 2796209"/>
                    <a:gd name="connsiteY2" fmla="*/ 636104 h 636104"/>
                    <a:gd name="connsiteX3" fmla="*/ 0 w 2796209"/>
                    <a:gd name="connsiteY3" fmla="*/ 636104 h 636104"/>
                    <a:gd name="connsiteX4" fmla="*/ 132522 w 2796209"/>
                    <a:gd name="connsiteY4" fmla="*/ 0 h 63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96209" h="636104">
                      <a:moveTo>
                        <a:pt x="132522" y="0"/>
                      </a:moveTo>
                      <a:lnTo>
                        <a:pt x="2226365" y="13252"/>
                      </a:lnTo>
                      <a:lnTo>
                        <a:pt x="2796209" y="636104"/>
                      </a:lnTo>
                      <a:lnTo>
                        <a:pt x="0" y="636104"/>
                      </a:lnTo>
                      <a:lnTo>
                        <a:pt x="1325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6" name="Rectangle 4">
                  <a:extLst>
                    <a:ext uri="{FF2B5EF4-FFF2-40B4-BE49-F238E27FC236}">
                      <a16:creationId xmlns:a16="http://schemas.microsoft.com/office/drawing/2014/main" id="{8C632273-9E23-42AE-93FA-5E299F858C27}"/>
                    </a:ext>
                  </a:extLst>
                </p:cNvPr>
                <p:cNvSpPr/>
                <p:nvPr/>
              </p:nvSpPr>
              <p:spPr>
                <a:xfrm>
                  <a:off x="8507896" y="1736938"/>
                  <a:ext cx="2795465" cy="636091"/>
                </a:xfrm>
                <a:custGeom>
                  <a:avLst/>
                  <a:gdLst>
                    <a:gd name="connsiteX0" fmla="*/ 0 w 2796209"/>
                    <a:gd name="connsiteY0" fmla="*/ 0 h 622852"/>
                    <a:gd name="connsiteX1" fmla="*/ 2796209 w 2796209"/>
                    <a:gd name="connsiteY1" fmla="*/ 0 h 622852"/>
                    <a:gd name="connsiteX2" fmla="*/ 2796209 w 2796209"/>
                    <a:gd name="connsiteY2" fmla="*/ 622852 h 622852"/>
                    <a:gd name="connsiteX3" fmla="*/ 0 w 2796209"/>
                    <a:gd name="connsiteY3" fmla="*/ 622852 h 622852"/>
                    <a:gd name="connsiteX4" fmla="*/ 0 w 2796209"/>
                    <a:gd name="connsiteY4" fmla="*/ 0 h 622852"/>
                    <a:gd name="connsiteX0" fmla="*/ 0 w 2796209"/>
                    <a:gd name="connsiteY0" fmla="*/ 0 h 622852"/>
                    <a:gd name="connsiteX1" fmla="*/ 2226365 w 2796209"/>
                    <a:gd name="connsiteY1" fmla="*/ 0 h 622852"/>
                    <a:gd name="connsiteX2" fmla="*/ 2796209 w 2796209"/>
                    <a:gd name="connsiteY2" fmla="*/ 622852 h 622852"/>
                    <a:gd name="connsiteX3" fmla="*/ 0 w 2796209"/>
                    <a:gd name="connsiteY3" fmla="*/ 622852 h 622852"/>
                    <a:gd name="connsiteX4" fmla="*/ 0 w 2796209"/>
                    <a:gd name="connsiteY4" fmla="*/ 0 h 622852"/>
                    <a:gd name="connsiteX0" fmla="*/ 132522 w 2796209"/>
                    <a:gd name="connsiteY0" fmla="*/ 0 h 636104"/>
                    <a:gd name="connsiteX1" fmla="*/ 2226365 w 2796209"/>
                    <a:gd name="connsiteY1" fmla="*/ 13252 h 636104"/>
                    <a:gd name="connsiteX2" fmla="*/ 2796209 w 2796209"/>
                    <a:gd name="connsiteY2" fmla="*/ 636104 h 636104"/>
                    <a:gd name="connsiteX3" fmla="*/ 0 w 2796209"/>
                    <a:gd name="connsiteY3" fmla="*/ 636104 h 636104"/>
                    <a:gd name="connsiteX4" fmla="*/ 132522 w 2796209"/>
                    <a:gd name="connsiteY4" fmla="*/ 0 h 63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96209" h="636104">
                      <a:moveTo>
                        <a:pt x="132522" y="0"/>
                      </a:moveTo>
                      <a:lnTo>
                        <a:pt x="2226365" y="13252"/>
                      </a:lnTo>
                      <a:lnTo>
                        <a:pt x="2796209" y="636104"/>
                      </a:lnTo>
                      <a:lnTo>
                        <a:pt x="0" y="636104"/>
                      </a:lnTo>
                      <a:lnTo>
                        <a:pt x="132522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7A87398-59FE-4C7E-8664-25066CF82F0A}"/>
                  </a:ext>
                </a:extLst>
              </p:cNvPr>
              <p:cNvSpPr/>
              <p:nvPr/>
            </p:nvSpPr>
            <p:spPr>
              <a:xfrm>
                <a:off x="1033670" y="698802"/>
                <a:ext cx="662907" cy="636091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7D94CEB5-6AE6-485C-9839-736CD308BF1B}"/>
                </a:ext>
              </a:extLst>
            </p:cNvPr>
            <p:cNvSpPr txBox="1"/>
            <p:nvPr/>
          </p:nvSpPr>
          <p:spPr>
            <a:xfrm>
              <a:off x="2642121" y="1371577"/>
              <a:ext cx="662907" cy="5234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I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১০ 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7209915-A49C-4669-8CCF-D0D38D6DF4A3}"/>
                </a:ext>
              </a:extLst>
            </p:cNvPr>
            <p:cNvSpPr txBox="1"/>
            <p:nvPr/>
          </p:nvSpPr>
          <p:spPr>
            <a:xfrm>
              <a:off x="3478049" y="1423715"/>
              <a:ext cx="1225752" cy="6861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I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  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44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4743" y="3017520"/>
            <a:ext cx="7563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প্রোটপ্লাজম ও কোষপ্রাচীর কোন প্রক্রিয়ায় পানি শোষণ করে 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1857" y="2142310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2017" y="5912031"/>
            <a:ext cx="1919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 অভিস্রবন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2013" y="5358033"/>
            <a:ext cx="1500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ব্যাপন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2013" y="4836221"/>
            <a:ext cx="2377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ইমবাইবিশন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2013" y="4342371"/>
            <a:ext cx="1705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শোষণ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1857" y="2155375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করুন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1857" y="2155374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করুন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1857" y="2142310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করুন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Plaque 13"/>
          <p:cNvSpPr/>
          <p:nvPr/>
        </p:nvSpPr>
        <p:spPr>
          <a:xfrm>
            <a:off x="4289587" y="339445"/>
            <a:ext cx="3706062" cy="1281053"/>
          </a:xfrm>
          <a:prstGeom prst="plaque">
            <a:avLst>
              <a:gd name="adj" fmla="val 2513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62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013" y="1365493"/>
            <a:ext cx="9072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 প্রক্রিয়া ফুলের পাপড়ি বন্ধ হতে সাহায্য  করে ।  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1857" y="378826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2017" y="4135482"/>
            <a:ext cx="1919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 অভিস্রবন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2013" y="3581484"/>
            <a:ext cx="1500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ব্যাপন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2013" y="3059672"/>
            <a:ext cx="2377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ইমবাইবিশন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2017" y="2565822"/>
            <a:ext cx="1864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প্রস্বেদন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1857" y="378826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করুন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1857" y="378826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করুন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1857" y="378826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করুন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2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013" y="1365493"/>
            <a:ext cx="9072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 ভেদ্য ঝিল্লি ?।  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1857" y="378826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2017" y="4135482"/>
            <a:ext cx="2141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 কোষ পর্দা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2013" y="3581484"/>
            <a:ext cx="2571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মাছের পটকা 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2013" y="3059672"/>
            <a:ext cx="2430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কোষ প্রাচীর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2017" y="2565822"/>
            <a:ext cx="2058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পলিথিন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1857" y="378826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করুন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1857" y="378826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করুন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1857" y="378826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করুন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75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013" y="1365493"/>
            <a:ext cx="9072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কোষ রসের ঘনত্ব বৃদ্ধি নিচের কোনটি সহায়ক ?  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7148" y="267699"/>
            <a:ext cx="477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2017" y="3154398"/>
            <a:ext cx="3036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আন্তঃঅভিস্রবনের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2017" y="4313004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 ব্যাপনের 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2017" y="3742973"/>
            <a:ext cx="2372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অভিস্রবনের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2017" y="2565822"/>
            <a:ext cx="1864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প্রস্বেদন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6626" y="260140"/>
            <a:ext cx="477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করুন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6626" y="260140"/>
            <a:ext cx="477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করুন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6104" y="231263"/>
            <a:ext cx="477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করুন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9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 flipH="1">
            <a:off x="0" y="-1"/>
            <a:ext cx="12192000" cy="3471776"/>
          </a:xfrm>
          <a:custGeom>
            <a:avLst/>
            <a:gdLst>
              <a:gd name="connsiteX0" fmla="*/ 0 w 12192000"/>
              <a:gd name="connsiteY0" fmla="*/ 0 h 3924886"/>
              <a:gd name="connsiteX1" fmla="*/ 12192000 w 12192000"/>
              <a:gd name="connsiteY1" fmla="*/ 0 h 3924886"/>
              <a:gd name="connsiteX2" fmla="*/ 12192000 w 12192000"/>
              <a:gd name="connsiteY2" fmla="*/ 3924886 h 3924886"/>
              <a:gd name="connsiteX3" fmla="*/ 0 w 12192000"/>
              <a:gd name="connsiteY3" fmla="*/ 3924886 h 3924886"/>
              <a:gd name="connsiteX4" fmla="*/ 0 w 12192000"/>
              <a:gd name="connsiteY4" fmla="*/ 0 h 3924886"/>
              <a:gd name="connsiteX0" fmla="*/ 0 w 12220136"/>
              <a:gd name="connsiteY0" fmla="*/ 0 h 3924886"/>
              <a:gd name="connsiteX1" fmla="*/ 12192000 w 12220136"/>
              <a:gd name="connsiteY1" fmla="*/ 0 h 3924886"/>
              <a:gd name="connsiteX2" fmla="*/ 12220136 w 12220136"/>
              <a:gd name="connsiteY2" fmla="*/ 1519311 h 3924886"/>
              <a:gd name="connsiteX3" fmla="*/ 0 w 12220136"/>
              <a:gd name="connsiteY3" fmla="*/ 3924886 h 3924886"/>
              <a:gd name="connsiteX4" fmla="*/ 0 w 12220136"/>
              <a:gd name="connsiteY4" fmla="*/ 0 h 392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0136" h="3924886">
                <a:moveTo>
                  <a:pt x="0" y="0"/>
                </a:moveTo>
                <a:lnTo>
                  <a:pt x="12192000" y="0"/>
                </a:lnTo>
                <a:lnTo>
                  <a:pt x="12220136" y="1519311"/>
                </a:lnTo>
                <a:lnTo>
                  <a:pt x="0" y="3924886"/>
                </a:lnTo>
                <a:lnTo>
                  <a:pt x="0" y="0"/>
                </a:lnTo>
                <a:close/>
              </a:path>
            </a:pathLst>
          </a:custGeom>
          <a:solidFill>
            <a:srgbClr val="A15F07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5"/>
          <p:cNvSpPr/>
          <p:nvPr/>
        </p:nvSpPr>
        <p:spPr>
          <a:xfrm>
            <a:off x="0" y="0"/>
            <a:ext cx="12192000" cy="3713871"/>
          </a:xfrm>
          <a:custGeom>
            <a:avLst/>
            <a:gdLst>
              <a:gd name="connsiteX0" fmla="*/ 0 w 12192000"/>
              <a:gd name="connsiteY0" fmla="*/ 0 h 3924886"/>
              <a:gd name="connsiteX1" fmla="*/ 12192000 w 12192000"/>
              <a:gd name="connsiteY1" fmla="*/ 0 h 3924886"/>
              <a:gd name="connsiteX2" fmla="*/ 12192000 w 12192000"/>
              <a:gd name="connsiteY2" fmla="*/ 3924886 h 3924886"/>
              <a:gd name="connsiteX3" fmla="*/ 0 w 12192000"/>
              <a:gd name="connsiteY3" fmla="*/ 3924886 h 3924886"/>
              <a:gd name="connsiteX4" fmla="*/ 0 w 12192000"/>
              <a:gd name="connsiteY4" fmla="*/ 0 h 3924886"/>
              <a:gd name="connsiteX0" fmla="*/ 0 w 12220136"/>
              <a:gd name="connsiteY0" fmla="*/ 0 h 3924886"/>
              <a:gd name="connsiteX1" fmla="*/ 12192000 w 12220136"/>
              <a:gd name="connsiteY1" fmla="*/ 0 h 3924886"/>
              <a:gd name="connsiteX2" fmla="*/ 12220136 w 12220136"/>
              <a:gd name="connsiteY2" fmla="*/ 1519311 h 3924886"/>
              <a:gd name="connsiteX3" fmla="*/ 0 w 12220136"/>
              <a:gd name="connsiteY3" fmla="*/ 3924886 h 3924886"/>
              <a:gd name="connsiteX4" fmla="*/ 0 w 12220136"/>
              <a:gd name="connsiteY4" fmla="*/ 0 h 392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0136" h="3924886">
                <a:moveTo>
                  <a:pt x="0" y="0"/>
                </a:moveTo>
                <a:lnTo>
                  <a:pt x="12192000" y="0"/>
                </a:lnTo>
                <a:lnTo>
                  <a:pt x="12220136" y="1519311"/>
                </a:lnTo>
                <a:lnTo>
                  <a:pt x="0" y="3924886"/>
                </a:lnTo>
                <a:lnTo>
                  <a:pt x="0" y="0"/>
                </a:lnTo>
                <a:close/>
              </a:path>
            </a:pathLst>
          </a:custGeom>
          <a:solidFill>
            <a:srgbClr val="F6710B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58143" y="374337"/>
            <a:ext cx="4496675" cy="10751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2836" y="18540"/>
            <a:ext cx="3405134" cy="6857999"/>
          </a:xfrm>
          <a:prstGeom prst="rect">
            <a:avLst/>
          </a:prstGeom>
          <a:gradFill flip="none" rotWithShape="1">
            <a:gsLst>
              <a:gs pos="59000">
                <a:schemeClr val="bg1">
                  <a:lumMod val="85000"/>
                </a:schemeClr>
              </a:gs>
              <a:gs pos="700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" b="-1089"/>
          <a:stretch/>
        </p:blipFill>
        <p:spPr>
          <a:xfrm>
            <a:off x="316368" y="-44735"/>
            <a:ext cx="2743201" cy="3218557"/>
          </a:xfrm>
          <a:prstGeom prst="ellipse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5058" y="3869688"/>
            <a:ext cx="643170" cy="643170"/>
            <a:chOff x="5263811" y="3471775"/>
            <a:chExt cx="2936311" cy="2936311"/>
          </a:xfrm>
        </p:grpSpPr>
        <p:sp>
          <p:nvSpPr>
            <p:cNvPr id="7" name="Oval 6"/>
            <p:cNvSpPr/>
            <p:nvPr/>
          </p:nvSpPr>
          <p:spPr>
            <a:xfrm>
              <a:off x="5263811" y="3471775"/>
              <a:ext cx="2936311" cy="293631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468035" y="3676000"/>
              <a:ext cx="2527862" cy="2527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680363" y="3907262"/>
              <a:ext cx="2103206" cy="2103206"/>
            </a:xfrm>
            <a:prstGeom prst="ellipse">
              <a:avLst/>
            </a:prstGeom>
            <a:solidFill>
              <a:srgbClr val="004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5058" y="4865461"/>
            <a:ext cx="677031" cy="677031"/>
            <a:chOff x="5263811" y="3471775"/>
            <a:chExt cx="2936311" cy="2936311"/>
          </a:xfrm>
        </p:grpSpPr>
        <p:sp>
          <p:nvSpPr>
            <p:cNvPr id="11" name="Oval 10"/>
            <p:cNvSpPr/>
            <p:nvPr/>
          </p:nvSpPr>
          <p:spPr>
            <a:xfrm>
              <a:off x="5263811" y="3471775"/>
              <a:ext cx="2936311" cy="293631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68035" y="3676000"/>
              <a:ext cx="2527862" cy="2527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680363" y="3907262"/>
              <a:ext cx="2103206" cy="2103206"/>
            </a:xfrm>
            <a:prstGeom prst="ellipse">
              <a:avLst/>
            </a:prstGeom>
            <a:solidFill>
              <a:srgbClr val="004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5058" y="5895095"/>
            <a:ext cx="628841" cy="628841"/>
            <a:chOff x="5263811" y="3471775"/>
            <a:chExt cx="2936311" cy="2936311"/>
          </a:xfrm>
        </p:grpSpPr>
        <p:sp>
          <p:nvSpPr>
            <p:cNvPr id="15" name="Oval 14"/>
            <p:cNvSpPr/>
            <p:nvPr/>
          </p:nvSpPr>
          <p:spPr>
            <a:xfrm>
              <a:off x="5263811" y="3471775"/>
              <a:ext cx="2936311" cy="293631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468035" y="3676000"/>
              <a:ext cx="2527862" cy="2527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680363" y="3907262"/>
              <a:ext cx="2103206" cy="2103206"/>
            </a:xfrm>
            <a:prstGeom prst="ellipse">
              <a:avLst/>
            </a:prstGeom>
            <a:solidFill>
              <a:srgbClr val="004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Graphic 21" descr="Envelope">
            <a:extLst>
              <a:ext uri="{FF2B5EF4-FFF2-40B4-BE49-F238E27FC236}">
                <a16:creationId xmlns:a16="http://schemas.microsoft.com/office/drawing/2014/main" id="{BF6E270A-FF2E-49B3-B888-31B746715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30" y="6015267"/>
            <a:ext cx="42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Graphic 22" descr="Receiver">
            <a:extLst>
              <a:ext uri="{FF2B5EF4-FFF2-40B4-BE49-F238E27FC236}">
                <a16:creationId xmlns:a16="http://schemas.microsoft.com/office/drawing/2014/main" id="{3B443BE7-365B-4623-BB35-A39184EF8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654" y="3988790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Graphic 23" descr="Graduation cap">
            <a:extLst>
              <a:ext uri="{FF2B5EF4-FFF2-40B4-BE49-F238E27FC236}">
                <a16:creationId xmlns:a16="http://schemas.microsoft.com/office/drawing/2014/main" id="{24D5C63D-03F7-4968-B90F-81C3E44F4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24" y="4987262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EDD0687-0B45-47C4-AB57-474BEF1E27A6}"/>
              </a:ext>
            </a:extLst>
          </p:cNvPr>
          <p:cNvGrpSpPr>
            <a:grpSpLocks/>
          </p:cNvGrpSpPr>
          <p:nvPr/>
        </p:nvGrpSpPr>
        <p:grpSpPr bwMode="auto">
          <a:xfrm>
            <a:off x="789999" y="3945388"/>
            <a:ext cx="3306673" cy="500063"/>
            <a:chOff x="848990" y="3565485"/>
            <a:chExt cx="2983852" cy="500036"/>
          </a:xfrm>
        </p:grpSpPr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8663B682-6A57-4942-9C41-392BBE866B18}"/>
                </a:ext>
              </a:extLst>
            </p:cNvPr>
            <p:cNvSpPr/>
            <p:nvPr/>
          </p:nvSpPr>
          <p:spPr>
            <a:xfrm>
              <a:off x="848990" y="3565485"/>
              <a:ext cx="2334360" cy="500036"/>
            </a:xfrm>
            <a:custGeom>
              <a:avLst/>
              <a:gdLst>
                <a:gd name="connsiteX0" fmla="*/ 0 w 2365182"/>
                <a:gd name="connsiteY0" fmla="*/ 0 h 480450"/>
                <a:gd name="connsiteX1" fmla="*/ 2365182 w 2365182"/>
                <a:gd name="connsiteY1" fmla="*/ 0 h 480450"/>
                <a:gd name="connsiteX2" fmla="*/ 2365182 w 2365182"/>
                <a:gd name="connsiteY2" fmla="*/ 480450 h 480450"/>
                <a:gd name="connsiteX3" fmla="*/ 0 w 2365182"/>
                <a:gd name="connsiteY3" fmla="*/ 480450 h 480450"/>
                <a:gd name="connsiteX4" fmla="*/ 0 w 2365182"/>
                <a:gd name="connsiteY4" fmla="*/ 0 h 480450"/>
                <a:gd name="connsiteX0" fmla="*/ 0 w 2577217"/>
                <a:gd name="connsiteY0" fmla="*/ 0 h 520207"/>
                <a:gd name="connsiteX1" fmla="*/ 2577217 w 2577217"/>
                <a:gd name="connsiteY1" fmla="*/ 39757 h 520207"/>
                <a:gd name="connsiteX2" fmla="*/ 2577217 w 2577217"/>
                <a:gd name="connsiteY2" fmla="*/ 520207 h 520207"/>
                <a:gd name="connsiteX3" fmla="*/ 212035 w 2577217"/>
                <a:gd name="connsiteY3" fmla="*/ 520207 h 520207"/>
                <a:gd name="connsiteX4" fmla="*/ 0 w 2577217"/>
                <a:gd name="connsiteY4" fmla="*/ 0 h 520207"/>
                <a:gd name="connsiteX0" fmla="*/ 13252 w 2590469"/>
                <a:gd name="connsiteY0" fmla="*/ 0 h 520207"/>
                <a:gd name="connsiteX1" fmla="*/ 2590469 w 2590469"/>
                <a:gd name="connsiteY1" fmla="*/ 39757 h 520207"/>
                <a:gd name="connsiteX2" fmla="*/ 2590469 w 2590469"/>
                <a:gd name="connsiteY2" fmla="*/ 520207 h 520207"/>
                <a:gd name="connsiteX3" fmla="*/ 0 w 2590469"/>
                <a:gd name="connsiteY3" fmla="*/ 506955 h 520207"/>
                <a:gd name="connsiteX4" fmla="*/ 13252 w 2590469"/>
                <a:gd name="connsiteY4" fmla="*/ 0 h 520207"/>
                <a:gd name="connsiteX0" fmla="*/ 0 w 2617558"/>
                <a:gd name="connsiteY0" fmla="*/ 0 h 500036"/>
                <a:gd name="connsiteX1" fmla="*/ 2617558 w 2617558"/>
                <a:gd name="connsiteY1" fmla="*/ 19586 h 500036"/>
                <a:gd name="connsiteX2" fmla="*/ 2617558 w 2617558"/>
                <a:gd name="connsiteY2" fmla="*/ 500036 h 500036"/>
                <a:gd name="connsiteX3" fmla="*/ 27089 w 2617558"/>
                <a:gd name="connsiteY3" fmla="*/ 486784 h 500036"/>
                <a:gd name="connsiteX4" fmla="*/ 0 w 2617558"/>
                <a:gd name="connsiteY4" fmla="*/ 0 h 500036"/>
                <a:gd name="connsiteX0" fmla="*/ 0 w 2617558"/>
                <a:gd name="connsiteY0" fmla="*/ 0 h 500036"/>
                <a:gd name="connsiteX1" fmla="*/ 2617558 w 2617558"/>
                <a:gd name="connsiteY1" fmla="*/ 19586 h 500036"/>
                <a:gd name="connsiteX2" fmla="*/ 2617558 w 2617558"/>
                <a:gd name="connsiteY2" fmla="*/ 500036 h 500036"/>
                <a:gd name="connsiteX3" fmla="*/ 195 w 2617558"/>
                <a:gd name="connsiteY3" fmla="*/ 459890 h 500036"/>
                <a:gd name="connsiteX4" fmla="*/ 0 w 2617558"/>
                <a:gd name="connsiteY4" fmla="*/ 0 h 50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558" h="500036">
                  <a:moveTo>
                    <a:pt x="0" y="0"/>
                  </a:moveTo>
                  <a:lnTo>
                    <a:pt x="2617558" y="19586"/>
                  </a:lnTo>
                  <a:lnTo>
                    <a:pt x="2617558" y="500036"/>
                  </a:lnTo>
                  <a:lnTo>
                    <a:pt x="195" y="459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TextBox 6">
              <a:extLst>
                <a:ext uri="{FF2B5EF4-FFF2-40B4-BE49-F238E27FC236}">
                  <a16:creationId xmlns:a16="http://schemas.microsoft.com/office/drawing/2014/main" id="{10AB0C2A-FF0C-44D6-9B5C-F10DD31A2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903" y="3609644"/>
              <a:ext cx="29659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01767476437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C3766E2-58DB-4E57-A789-71783791DA08}"/>
              </a:ext>
            </a:extLst>
          </p:cNvPr>
          <p:cNvGrpSpPr>
            <a:grpSpLocks/>
          </p:cNvGrpSpPr>
          <p:nvPr/>
        </p:nvGrpSpPr>
        <p:grpSpPr bwMode="auto">
          <a:xfrm>
            <a:off x="763494" y="4960947"/>
            <a:ext cx="2613418" cy="530225"/>
            <a:chOff x="-3578376" y="4112769"/>
            <a:chExt cx="2369761" cy="500036"/>
          </a:xfrm>
        </p:grpSpPr>
        <p:sp>
          <p:nvSpPr>
            <p:cNvPr id="37" name="Rectangle 5">
              <a:extLst>
                <a:ext uri="{FF2B5EF4-FFF2-40B4-BE49-F238E27FC236}">
                  <a16:creationId xmlns:a16="http://schemas.microsoft.com/office/drawing/2014/main" id="{E4E67643-EC04-4692-A201-4FB2EB498C24}"/>
                </a:ext>
              </a:extLst>
            </p:cNvPr>
            <p:cNvSpPr/>
            <p:nvPr/>
          </p:nvSpPr>
          <p:spPr>
            <a:xfrm>
              <a:off x="-3542345" y="4112769"/>
              <a:ext cx="2333730" cy="500036"/>
            </a:xfrm>
            <a:custGeom>
              <a:avLst/>
              <a:gdLst>
                <a:gd name="connsiteX0" fmla="*/ 0 w 2365182"/>
                <a:gd name="connsiteY0" fmla="*/ 0 h 480450"/>
                <a:gd name="connsiteX1" fmla="*/ 2365182 w 2365182"/>
                <a:gd name="connsiteY1" fmla="*/ 0 h 480450"/>
                <a:gd name="connsiteX2" fmla="*/ 2365182 w 2365182"/>
                <a:gd name="connsiteY2" fmla="*/ 480450 h 480450"/>
                <a:gd name="connsiteX3" fmla="*/ 0 w 2365182"/>
                <a:gd name="connsiteY3" fmla="*/ 480450 h 480450"/>
                <a:gd name="connsiteX4" fmla="*/ 0 w 2365182"/>
                <a:gd name="connsiteY4" fmla="*/ 0 h 480450"/>
                <a:gd name="connsiteX0" fmla="*/ 0 w 2577217"/>
                <a:gd name="connsiteY0" fmla="*/ 0 h 520207"/>
                <a:gd name="connsiteX1" fmla="*/ 2577217 w 2577217"/>
                <a:gd name="connsiteY1" fmla="*/ 39757 h 520207"/>
                <a:gd name="connsiteX2" fmla="*/ 2577217 w 2577217"/>
                <a:gd name="connsiteY2" fmla="*/ 520207 h 520207"/>
                <a:gd name="connsiteX3" fmla="*/ 212035 w 2577217"/>
                <a:gd name="connsiteY3" fmla="*/ 520207 h 520207"/>
                <a:gd name="connsiteX4" fmla="*/ 0 w 2577217"/>
                <a:gd name="connsiteY4" fmla="*/ 0 h 520207"/>
                <a:gd name="connsiteX0" fmla="*/ 13252 w 2590469"/>
                <a:gd name="connsiteY0" fmla="*/ 0 h 520207"/>
                <a:gd name="connsiteX1" fmla="*/ 2590469 w 2590469"/>
                <a:gd name="connsiteY1" fmla="*/ 39757 h 520207"/>
                <a:gd name="connsiteX2" fmla="*/ 2590469 w 2590469"/>
                <a:gd name="connsiteY2" fmla="*/ 520207 h 520207"/>
                <a:gd name="connsiteX3" fmla="*/ 0 w 2590469"/>
                <a:gd name="connsiteY3" fmla="*/ 506955 h 520207"/>
                <a:gd name="connsiteX4" fmla="*/ 13252 w 2590469"/>
                <a:gd name="connsiteY4" fmla="*/ 0 h 520207"/>
                <a:gd name="connsiteX0" fmla="*/ 0 w 2617558"/>
                <a:gd name="connsiteY0" fmla="*/ 0 h 500036"/>
                <a:gd name="connsiteX1" fmla="*/ 2617558 w 2617558"/>
                <a:gd name="connsiteY1" fmla="*/ 19586 h 500036"/>
                <a:gd name="connsiteX2" fmla="*/ 2617558 w 2617558"/>
                <a:gd name="connsiteY2" fmla="*/ 500036 h 500036"/>
                <a:gd name="connsiteX3" fmla="*/ 27089 w 2617558"/>
                <a:gd name="connsiteY3" fmla="*/ 486784 h 500036"/>
                <a:gd name="connsiteX4" fmla="*/ 0 w 2617558"/>
                <a:gd name="connsiteY4" fmla="*/ 0 h 500036"/>
                <a:gd name="connsiteX0" fmla="*/ 0 w 2617558"/>
                <a:gd name="connsiteY0" fmla="*/ 0 h 500036"/>
                <a:gd name="connsiteX1" fmla="*/ 2617558 w 2617558"/>
                <a:gd name="connsiteY1" fmla="*/ 19586 h 500036"/>
                <a:gd name="connsiteX2" fmla="*/ 2617558 w 2617558"/>
                <a:gd name="connsiteY2" fmla="*/ 500036 h 500036"/>
                <a:gd name="connsiteX3" fmla="*/ 195 w 2617558"/>
                <a:gd name="connsiteY3" fmla="*/ 459890 h 500036"/>
                <a:gd name="connsiteX4" fmla="*/ 0 w 2617558"/>
                <a:gd name="connsiteY4" fmla="*/ 0 h 50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558" h="500036">
                  <a:moveTo>
                    <a:pt x="0" y="0"/>
                  </a:moveTo>
                  <a:lnTo>
                    <a:pt x="2617558" y="19586"/>
                  </a:lnTo>
                  <a:lnTo>
                    <a:pt x="2617558" y="500036"/>
                  </a:lnTo>
                  <a:lnTo>
                    <a:pt x="195" y="459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TextBox 32">
              <a:extLst>
                <a:ext uri="{FF2B5EF4-FFF2-40B4-BE49-F238E27FC236}">
                  <a16:creationId xmlns:a16="http://schemas.microsoft.com/office/drawing/2014/main" id="{24BE087A-548D-482E-A909-7B997DCC7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78376" y="4165560"/>
              <a:ext cx="2343799" cy="37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Charan High School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233209-34F6-4C34-9822-5BF5FC17CC57}"/>
              </a:ext>
            </a:extLst>
          </p:cNvPr>
          <p:cNvGrpSpPr>
            <a:grpSpLocks/>
          </p:cNvGrpSpPr>
          <p:nvPr/>
        </p:nvGrpSpPr>
        <p:grpSpPr bwMode="auto">
          <a:xfrm>
            <a:off x="821262" y="5965118"/>
            <a:ext cx="2970213" cy="530225"/>
            <a:chOff x="848990" y="3565485"/>
            <a:chExt cx="2970242" cy="532383"/>
          </a:xfrm>
        </p:grpSpPr>
        <p:sp>
          <p:nvSpPr>
            <p:cNvPr id="40" name="Rectangle 5">
              <a:extLst>
                <a:ext uri="{FF2B5EF4-FFF2-40B4-BE49-F238E27FC236}">
                  <a16:creationId xmlns:a16="http://schemas.microsoft.com/office/drawing/2014/main" id="{188EADFB-9E88-4B3D-B527-539C54C182D6}"/>
                </a:ext>
              </a:extLst>
            </p:cNvPr>
            <p:cNvSpPr/>
            <p:nvPr/>
          </p:nvSpPr>
          <p:spPr>
            <a:xfrm>
              <a:off x="848990" y="3565485"/>
              <a:ext cx="2588424" cy="532383"/>
            </a:xfrm>
            <a:custGeom>
              <a:avLst/>
              <a:gdLst>
                <a:gd name="connsiteX0" fmla="*/ 0 w 2365182"/>
                <a:gd name="connsiteY0" fmla="*/ 0 h 480450"/>
                <a:gd name="connsiteX1" fmla="*/ 2365182 w 2365182"/>
                <a:gd name="connsiteY1" fmla="*/ 0 h 480450"/>
                <a:gd name="connsiteX2" fmla="*/ 2365182 w 2365182"/>
                <a:gd name="connsiteY2" fmla="*/ 480450 h 480450"/>
                <a:gd name="connsiteX3" fmla="*/ 0 w 2365182"/>
                <a:gd name="connsiteY3" fmla="*/ 480450 h 480450"/>
                <a:gd name="connsiteX4" fmla="*/ 0 w 2365182"/>
                <a:gd name="connsiteY4" fmla="*/ 0 h 480450"/>
                <a:gd name="connsiteX0" fmla="*/ 0 w 2577217"/>
                <a:gd name="connsiteY0" fmla="*/ 0 h 520207"/>
                <a:gd name="connsiteX1" fmla="*/ 2577217 w 2577217"/>
                <a:gd name="connsiteY1" fmla="*/ 39757 h 520207"/>
                <a:gd name="connsiteX2" fmla="*/ 2577217 w 2577217"/>
                <a:gd name="connsiteY2" fmla="*/ 520207 h 520207"/>
                <a:gd name="connsiteX3" fmla="*/ 212035 w 2577217"/>
                <a:gd name="connsiteY3" fmla="*/ 520207 h 520207"/>
                <a:gd name="connsiteX4" fmla="*/ 0 w 2577217"/>
                <a:gd name="connsiteY4" fmla="*/ 0 h 520207"/>
                <a:gd name="connsiteX0" fmla="*/ 13252 w 2590469"/>
                <a:gd name="connsiteY0" fmla="*/ 0 h 520207"/>
                <a:gd name="connsiteX1" fmla="*/ 2590469 w 2590469"/>
                <a:gd name="connsiteY1" fmla="*/ 39757 h 520207"/>
                <a:gd name="connsiteX2" fmla="*/ 2590469 w 2590469"/>
                <a:gd name="connsiteY2" fmla="*/ 520207 h 520207"/>
                <a:gd name="connsiteX3" fmla="*/ 0 w 2590469"/>
                <a:gd name="connsiteY3" fmla="*/ 506955 h 520207"/>
                <a:gd name="connsiteX4" fmla="*/ 13252 w 2590469"/>
                <a:gd name="connsiteY4" fmla="*/ 0 h 520207"/>
                <a:gd name="connsiteX0" fmla="*/ 0 w 2617558"/>
                <a:gd name="connsiteY0" fmla="*/ 0 h 500036"/>
                <a:gd name="connsiteX1" fmla="*/ 2617558 w 2617558"/>
                <a:gd name="connsiteY1" fmla="*/ 19586 h 500036"/>
                <a:gd name="connsiteX2" fmla="*/ 2617558 w 2617558"/>
                <a:gd name="connsiteY2" fmla="*/ 500036 h 500036"/>
                <a:gd name="connsiteX3" fmla="*/ 27089 w 2617558"/>
                <a:gd name="connsiteY3" fmla="*/ 486784 h 500036"/>
                <a:gd name="connsiteX4" fmla="*/ 0 w 2617558"/>
                <a:gd name="connsiteY4" fmla="*/ 0 h 500036"/>
                <a:gd name="connsiteX0" fmla="*/ 0 w 2617558"/>
                <a:gd name="connsiteY0" fmla="*/ 0 h 500036"/>
                <a:gd name="connsiteX1" fmla="*/ 2617558 w 2617558"/>
                <a:gd name="connsiteY1" fmla="*/ 19586 h 500036"/>
                <a:gd name="connsiteX2" fmla="*/ 2617558 w 2617558"/>
                <a:gd name="connsiteY2" fmla="*/ 500036 h 500036"/>
                <a:gd name="connsiteX3" fmla="*/ 195 w 2617558"/>
                <a:gd name="connsiteY3" fmla="*/ 459890 h 500036"/>
                <a:gd name="connsiteX4" fmla="*/ 0 w 2617558"/>
                <a:gd name="connsiteY4" fmla="*/ 0 h 50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558" h="500036">
                  <a:moveTo>
                    <a:pt x="0" y="0"/>
                  </a:moveTo>
                  <a:lnTo>
                    <a:pt x="2617558" y="19586"/>
                  </a:lnTo>
                  <a:lnTo>
                    <a:pt x="2617558" y="500036"/>
                  </a:lnTo>
                  <a:lnTo>
                    <a:pt x="195" y="459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3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TextBox 35">
              <a:extLst>
                <a:ext uri="{FF2B5EF4-FFF2-40B4-BE49-F238E27FC236}">
                  <a16:creationId xmlns:a16="http://schemas.microsoft.com/office/drawing/2014/main" id="{E0F48EA2-86EB-4A43-80AE-729D0C457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293" y="3643716"/>
              <a:ext cx="29659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moslimkhancharan79@gmail.com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-126289" y="3192154"/>
            <a:ext cx="3841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MD.MOSLIM KHAN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38221" y="2999969"/>
            <a:ext cx="4029278" cy="2678073"/>
          </a:xfrm>
          <a:prstGeom prst="round2SameRect">
            <a:avLst/>
          </a:prstGeom>
          <a:solidFill>
            <a:srgbClr val="DA8C1E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৮ম শ্রেণি</a:t>
            </a:r>
          </a:p>
          <a:p>
            <a:pPr algn="ctr"/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 সাধারণ বিজ্ঞান </a:t>
            </a:r>
          </a:p>
          <a:p>
            <a:pPr algn="ctr"/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অধ্যায়-৩য়</a:t>
            </a:r>
          </a:p>
          <a:p>
            <a:pPr algn="ctr"/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  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957" y="3158325"/>
            <a:ext cx="2617116" cy="3365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63001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/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075" y="1388671"/>
            <a:ext cx="694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প্রাণীর অন্ত্রে খাদ্য শোষিত হয় কোন প্রকিয়ার ? 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7148" y="267699"/>
            <a:ext cx="477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2017" y="3154398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অভিস্রবনের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2017" y="4313004"/>
            <a:ext cx="1917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 পরিবহন 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2017" y="3742973"/>
            <a:ext cx="1500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ব্যাপন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2017" y="2565822"/>
            <a:ext cx="1864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প্রস্বেদন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6626" y="260140"/>
            <a:ext cx="477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করুন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6626" y="260140"/>
            <a:ext cx="477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করুন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6104" y="231263"/>
            <a:ext cx="477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করুন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19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075" y="1120014"/>
            <a:ext cx="10073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অভেদ্য পর্দার উদাহরণ হচ্ছে-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পলিথিন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কিউটিনযুক্ত কোষ প্রাচীর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কোষ পর্দা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7148" y="267699"/>
            <a:ext cx="477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2017" y="3982336"/>
            <a:ext cx="1632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2017" y="5626649"/>
            <a:ext cx="2122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2017" y="5056618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2017" y="4565228"/>
            <a:ext cx="1875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6626" y="260140"/>
            <a:ext cx="477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করুন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6626" y="260140"/>
            <a:ext cx="477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করুন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6104" y="231263"/>
            <a:ext cx="477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করুন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85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524" y="813003"/>
            <a:ext cx="100739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মিসেস শর্মা সকালবেলা অর্ধেক পানি ভর্তি একটি বাটিতে কিছু ছোলা রেখে সন্ধ্যার সময় দেখেন সবগুলো ফুলে উঠেছে । উক্ত প্রক্রিয়ায়-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বাষ্পাকারে বেরিয়ে যায় 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অর্ধভেদ্য পর্দার প্রয়োজন হয়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 ঘনত্বের দ্রবণ থেকে দ্রাবক অধিক ঘনত্বের দ্রবণে যায়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7148" y="267699"/>
            <a:ext cx="477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1313" y="4566670"/>
            <a:ext cx="1875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2017" y="5626649"/>
            <a:ext cx="2122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2017" y="5056618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1313" y="4042087"/>
            <a:ext cx="1632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6626" y="260140"/>
            <a:ext cx="477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করুন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6626" y="260140"/>
            <a:ext cx="477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করুন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6104" y="231263"/>
            <a:ext cx="477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করুন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25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9434" y="365762"/>
            <a:ext cx="2310248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0750" y="271162"/>
            <a:ext cx="2379505" cy="17280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7658" y="1673273"/>
            <a:ext cx="8102578" cy="3477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৬ষ্ঠ শ্রেণির ছাত্র সাজিদ স্কুল  থেকে ফিরে লক্ষ করল, টবে থাকা গাছগুলো সব নেতিয়ে পড়ছে । বিকাল বেলা সে গাছগুলোতে পানি দিল । পরদিন সকালে দেখল গাছগুলো সতেজতা ফিরে পেয়েছ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144" y="5375323"/>
            <a:ext cx="9329798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গাছগুলো কীভাবে সতেজতা ফিরে পেল ,বিশ্রেষণ কর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00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3C8AC2-F210-440F-9B30-A336394DAA9F}"/>
              </a:ext>
            </a:extLst>
          </p:cNvPr>
          <p:cNvSpPr/>
          <p:nvPr/>
        </p:nvSpPr>
        <p:spPr>
          <a:xfrm>
            <a:off x="3399660" y="2606550"/>
            <a:ext cx="4273348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8800" dirty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92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smosis - #aumsum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60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948" y="4188260"/>
            <a:ext cx="3938848" cy="64633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কিসমিস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02096" y="4285130"/>
            <a:ext cx="4724400" cy="584775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কিছুক্ষণ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ভেজানো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কিসমিস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74724" y="4998261"/>
            <a:ext cx="7398179" cy="707886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814D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b="1" dirty="0">
                <a:solidFill>
                  <a:srgbClr val="814D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814D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ভেজানো</a:t>
            </a:r>
            <a:r>
              <a:rPr lang="en-US" sz="4000" b="1" dirty="0">
                <a:solidFill>
                  <a:srgbClr val="814D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814D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কিসমিস</a:t>
            </a:r>
            <a:r>
              <a:rPr lang="en-US" sz="4000" b="1" dirty="0">
                <a:solidFill>
                  <a:srgbClr val="814D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814D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4000" b="1" dirty="0">
                <a:solidFill>
                  <a:srgbClr val="814D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814D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4000" b="1" dirty="0">
                <a:solidFill>
                  <a:srgbClr val="814D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814D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>
                <a:solidFill>
                  <a:srgbClr val="814D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31618" y="5832369"/>
            <a:ext cx="4738797" cy="64633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3" name="Freeform 12"/>
          <p:cNvSpPr/>
          <p:nvPr/>
        </p:nvSpPr>
        <p:spPr>
          <a:xfrm>
            <a:off x="3582794" y="1081631"/>
            <a:ext cx="2318223" cy="347733"/>
          </a:xfrm>
          <a:custGeom>
            <a:avLst/>
            <a:gdLst>
              <a:gd name="connsiteX0" fmla="*/ 0 w 2318223"/>
              <a:gd name="connsiteY0" fmla="*/ 0 h 347733"/>
              <a:gd name="connsiteX1" fmla="*/ 2318223 w 2318223"/>
              <a:gd name="connsiteY1" fmla="*/ 0 h 347733"/>
              <a:gd name="connsiteX2" fmla="*/ 2318223 w 2318223"/>
              <a:gd name="connsiteY2" fmla="*/ 347733 h 347733"/>
              <a:gd name="connsiteX3" fmla="*/ 0 w 2318223"/>
              <a:gd name="connsiteY3" fmla="*/ 347733 h 347733"/>
              <a:gd name="connsiteX4" fmla="*/ 0 w 2318223"/>
              <a:gd name="connsiteY4" fmla="*/ 0 h 34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223" h="347733">
                <a:moveTo>
                  <a:pt x="0" y="0"/>
                </a:moveTo>
                <a:lnTo>
                  <a:pt x="2318223" y="0"/>
                </a:lnTo>
                <a:lnTo>
                  <a:pt x="2318223" y="347733"/>
                </a:lnTo>
                <a:lnTo>
                  <a:pt x="0" y="3477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390" rIns="72390" bIns="0" numCol="1" spcCol="1270" anchor="b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15" name="Freeform 14"/>
          <p:cNvSpPr/>
          <p:nvPr/>
        </p:nvSpPr>
        <p:spPr>
          <a:xfrm>
            <a:off x="6146073" y="1081631"/>
            <a:ext cx="2318223" cy="347733"/>
          </a:xfrm>
          <a:custGeom>
            <a:avLst/>
            <a:gdLst>
              <a:gd name="connsiteX0" fmla="*/ 0 w 2318223"/>
              <a:gd name="connsiteY0" fmla="*/ 0 h 347733"/>
              <a:gd name="connsiteX1" fmla="*/ 2318223 w 2318223"/>
              <a:gd name="connsiteY1" fmla="*/ 0 h 347733"/>
              <a:gd name="connsiteX2" fmla="*/ 2318223 w 2318223"/>
              <a:gd name="connsiteY2" fmla="*/ 347733 h 347733"/>
              <a:gd name="connsiteX3" fmla="*/ 0 w 2318223"/>
              <a:gd name="connsiteY3" fmla="*/ 347733 h 347733"/>
              <a:gd name="connsiteX4" fmla="*/ 0 w 2318223"/>
              <a:gd name="connsiteY4" fmla="*/ 0 h 34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223" h="347733">
                <a:moveTo>
                  <a:pt x="0" y="0"/>
                </a:moveTo>
                <a:lnTo>
                  <a:pt x="2318223" y="0"/>
                </a:lnTo>
                <a:lnTo>
                  <a:pt x="2318223" y="347733"/>
                </a:lnTo>
                <a:lnTo>
                  <a:pt x="0" y="3477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390" rIns="72390" bIns="0" numCol="1" spcCol="1270" anchor="b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D2801B-D723-45C9-AEF1-4B3509950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20" y="876938"/>
            <a:ext cx="4176505" cy="3188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99BCB2-8F82-42CC-872C-35AA2A90F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508" y="718610"/>
            <a:ext cx="4467575" cy="334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28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9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5474" y="1319348"/>
            <a:ext cx="7099664" cy="1298377"/>
          </a:xfrm>
          <a:prstGeom prst="roundRect">
            <a:avLst>
              <a:gd name="adj" fmla="val 50000"/>
            </a:avLst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54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------</a:t>
            </a:r>
            <a:endParaRPr lang="en-US" sz="5400" b="1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5474" y="3931920"/>
            <a:ext cx="7259682" cy="1630620"/>
          </a:xfrm>
          <a:prstGeom prst="round2SameRect">
            <a:avLst>
              <a:gd name="adj1" fmla="val 16667"/>
              <a:gd name="adj2" fmla="val 50000"/>
            </a:avLst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অভিস্রবণ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25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352" y="1812563"/>
            <a:ext cx="11704321" cy="45243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অভিস্রবণের সংজ্ঞা বলতে পারবে ।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অর্ধভেদ্য পর্দা কী তা বলতে পারবে । 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অভিস্রবণের গুরুত্ব ব্যাখ্যা করতে পারবে ।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55741" y="289039"/>
            <a:ext cx="5964701" cy="1298377"/>
            <a:chOff x="2855741" y="289039"/>
            <a:chExt cx="5964701" cy="1298377"/>
          </a:xfrm>
        </p:grpSpPr>
        <p:sp>
          <p:nvSpPr>
            <p:cNvPr id="4" name="TextBox 3"/>
            <p:cNvSpPr txBox="1"/>
            <p:nvPr/>
          </p:nvSpPr>
          <p:spPr>
            <a:xfrm>
              <a:off x="2855741" y="289039"/>
              <a:ext cx="5964701" cy="1298377"/>
            </a:xfrm>
            <a:prstGeom prst="roundRect">
              <a:avLst>
                <a:gd name="adj" fmla="val 50000"/>
              </a:avLst>
            </a:prstGeom>
            <a:gradFill>
              <a:gsLst>
                <a:gs pos="40000">
                  <a:schemeClr val="tx1"/>
                </a:gs>
                <a:gs pos="59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spc="50" dirty="0">
                  <a:ln w="0"/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54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258929" y="558399"/>
              <a:ext cx="759656" cy="75965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94230" y="532562"/>
              <a:ext cx="759656" cy="75965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8137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nual Operation 6"/>
          <p:cNvSpPr/>
          <p:nvPr/>
        </p:nvSpPr>
        <p:spPr>
          <a:xfrm>
            <a:off x="6434733" y="4399385"/>
            <a:ext cx="4318247" cy="5236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4950 w 10000"/>
              <a:gd name="connsiteY3" fmla="*/ 10000 h 10000"/>
              <a:gd name="connsiteX4" fmla="*/ 2000 w 10000"/>
              <a:gd name="connsiteY4" fmla="*/ 10000 h 10000"/>
              <a:gd name="connsiteX5" fmla="*/ 0 w 10000"/>
              <a:gd name="connsiteY5" fmla="*/ 0 h 10000"/>
              <a:gd name="connsiteX0" fmla="*/ 0 w 10000"/>
              <a:gd name="connsiteY0" fmla="*/ 0 h 13324"/>
              <a:gd name="connsiteX1" fmla="*/ 10000 w 10000"/>
              <a:gd name="connsiteY1" fmla="*/ 0 h 13324"/>
              <a:gd name="connsiteX2" fmla="*/ 8000 w 10000"/>
              <a:gd name="connsiteY2" fmla="*/ 10000 h 13324"/>
              <a:gd name="connsiteX3" fmla="*/ 5010 w 10000"/>
              <a:gd name="connsiteY3" fmla="*/ 13324 h 13324"/>
              <a:gd name="connsiteX4" fmla="*/ 2000 w 10000"/>
              <a:gd name="connsiteY4" fmla="*/ 10000 h 13324"/>
              <a:gd name="connsiteX5" fmla="*/ 0 w 10000"/>
              <a:gd name="connsiteY5" fmla="*/ 0 h 1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3324">
                <a:moveTo>
                  <a:pt x="0" y="0"/>
                </a:moveTo>
                <a:lnTo>
                  <a:pt x="10000" y="0"/>
                </a:lnTo>
                <a:lnTo>
                  <a:pt x="8000" y="10000"/>
                </a:lnTo>
                <a:lnTo>
                  <a:pt x="5010" y="13324"/>
                </a:lnTo>
                <a:lnTo>
                  <a:pt x="200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875616" y="4298194"/>
            <a:ext cx="4327301" cy="618186"/>
          </a:xfrm>
          <a:custGeom>
            <a:avLst/>
            <a:gdLst>
              <a:gd name="connsiteX0" fmla="*/ 0 w 4327301"/>
              <a:gd name="connsiteY0" fmla="*/ 25758 h 618186"/>
              <a:gd name="connsiteX1" fmla="*/ 4327301 w 4327301"/>
              <a:gd name="connsiteY1" fmla="*/ 0 h 618186"/>
              <a:gd name="connsiteX2" fmla="*/ 3992450 w 4327301"/>
              <a:gd name="connsiteY2" fmla="*/ 309093 h 618186"/>
              <a:gd name="connsiteX3" fmla="*/ 3284112 w 4327301"/>
              <a:gd name="connsiteY3" fmla="*/ 540913 h 618186"/>
              <a:gd name="connsiteX4" fmla="*/ 2498501 w 4327301"/>
              <a:gd name="connsiteY4" fmla="*/ 618186 h 618186"/>
              <a:gd name="connsiteX5" fmla="*/ 1790163 w 4327301"/>
              <a:gd name="connsiteY5" fmla="*/ 618186 h 618186"/>
              <a:gd name="connsiteX6" fmla="*/ 1159098 w 4327301"/>
              <a:gd name="connsiteY6" fmla="*/ 540913 h 618186"/>
              <a:gd name="connsiteX7" fmla="*/ 682580 w 4327301"/>
              <a:gd name="connsiteY7" fmla="*/ 450761 h 618186"/>
              <a:gd name="connsiteX8" fmla="*/ 0 w 4327301"/>
              <a:gd name="connsiteY8" fmla="*/ 25758 h 61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7301" h="618186">
                <a:moveTo>
                  <a:pt x="0" y="25758"/>
                </a:moveTo>
                <a:lnTo>
                  <a:pt x="4327301" y="0"/>
                </a:lnTo>
                <a:lnTo>
                  <a:pt x="3992450" y="309093"/>
                </a:lnTo>
                <a:lnTo>
                  <a:pt x="3284112" y="540913"/>
                </a:lnTo>
                <a:lnTo>
                  <a:pt x="2498501" y="618186"/>
                </a:lnTo>
                <a:lnTo>
                  <a:pt x="1790163" y="618186"/>
                </a:lnTo>
                <a:lnTo>
                  <a:pt x="1159098" y="540913"/>
                </a:lnTo>
                <a:lnTo>
                  <a:pt x="682580" y="450761"/>
                </a:lnTo>
                <a:lnTo>
                  <a:pt x="0" y="25758"/>
                </a:lnTo>
                <a:close/>
              </a:path>
            </a:pathLst>
          </a:custGeom>
          <a:solidFill>
            <a:srgbClr val="CA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5" name="Picture 1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583" y="1870635"/>
            <a:ext cx="4424243" cy="2528750"/>
          </a:xfrm>
          <a:prstGeom prst="rect">
            <a:avLst/>
          </a:prstGeom>
        </p:spPr>
      </p:pic>
      <p:sp>
        <p:nvSpPr>
          <p:cNvPr id="2" name="Flowchart: Magnetic Disk 1"/>
          <p:cNvSpPr/>
          <p:nvPr/>
        </p:nvSpPr>
        <p:spPr>
          <a:xfrm>
            <a:off x="1844703" y="625313"/>
            <a:ext cx="4389120" cy="4323806"/>
          </a:xfrm>
          <a:prstGeom prst="flowChartMagneticDisk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723042" y="1864080"/>
            <a:ext cx="2833352" cy="218941"/>
          </a:xfrm>
          <a:custGeom>
            <a:avLst/>
            <a:gdLst>
              <a:gd name="connsiteX0" fmla="*/ 0 w 2833352"/>
              <a:gd name="connsiteY0" fmla="*/ 0 h 218941"/>
              <a:gd name="connsiteX1" fmla="*/ 2833352 w 2833352"/>
              <a:gd name="connsiteY1" fmla="*/ 0 h 218941"/>
              <a:gd name="connsiteX2" fmla="*/ 2266682 w 2833352"/>
              <a:gd name="connsiteY2" fmla="*/ 141668 h 218941"/>
              <a:gd name="connsiteX3" fmla="*/ 1378040 w 2833352"/>
              <a:gd name="connsiteY3" fmla="*/ 206062 h 218941"/>
              <a:gd name="connsiteX4" fmla="*/ 1056068 w 2833352"/>
              <a:gd name="connsiteY4" fmla="*/ 218941 h 218941"/>
              <a:gd name="connsiteX5" fmla="*/ 373487 w 2833352"/>
              <a:gd name="connsiteY5" fmla="*/ 141668 h 218941"/>
              <a:gd name="connsiteX6" fmla="*/ 64395 w 2833352"/>
              <a:gd name="connsiteY6" fmla="*/ 64395 h 218941"/>
              <a:gd name="connsiteX7" fmla="*/ 0 w 2833352"/>
              <a:gd name="connsiteY7" fmla="*/ 0 h 2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3352" h="218941">
                <a:moveTo>
                  <a:pt x="0" y="0"/>
                </a:moveTo>
                <a:lnTo>
                  <a:pt x="2833352" y="0"/>
                </a:lnTo>
                <a:lnTo>
                  <a:pt x="2266682" y="141668"/>
                </a:lnTo>
                <a:lnTo>
                  <a:pt x="1378040" y="206062"/>
                </a:lnTo>
                <a:lnTo>
                  <a:pt x="1056068" y="218941"/>
                </a:lnTo>
                <a:lnTo>
                  <a:pt x="373487" y="141668"/>
                </a:lnTo>
                <a:lnTo>
                  <a:pt x="64395" y="64395"/>
                </a:lnTo>
                <a:lnTo>
                  <a:pt x="0" y="0"/>
                </a:lnTo>
                <a:close/>
              </a:path>
            </a:pathLst>
          </a:custGeom>
          <a:solidFill>
            <a:srgbClr val="CA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65789" y="1476240"/>
            <a:ext cx="1175657" cy="361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846394" y="2056895"/>
            <a:ext cx="1906586" cy="135960"/>
          </a:xfrm>
          <a:prstGeom prst="rect">
            <a:avLst/>
          </a:prstGeom>
          <a:solidFill>
            <a:srgbClr val="F7F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00029" y="3812650"/>
            <a:ext cx="3317965" cy="3788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1906" y="4951364"/>
            <a:ext cx="1186202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অভিস্রবণ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দ্রাবক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ঘনত্বের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অর্ধভেদ্য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দ্রাবক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(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ঘনত্বের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ঘনত্বের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অভিস্রবণ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অসমোসিস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96475" y="807937"/>
            <a:ext cx="18064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অর্ধভেদ্য পর্দা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6170"/>
            <a:ext cx="498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অভিস্রবণ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 সংজ্ঞা দাও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007" y="2225054"/>
            <a:ext cx="1458762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দ্রবণ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530" y="4002061"/>
            <a:ext cx="1309716" cy="46166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চিনির  দ্রবণ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>
            <a:stCxn id="19" idx="3"/>
          </p:cNvCxnSpPr>
          <p:nvPr/>
        </p:nvCxnSpPr>
        <p:spPr>
          <a:xfrm flipV="1">
            <a:off x="1565246" y="2787216"/>
            <a:ext cx="3536841" cy="14456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88014" y="2721330"/>
            <a:ext cx="1624552" cy="5966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45581" y="4223927"/>
            <a:ext cx="14587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 ঘন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6135" y="4314325"/>
            <a:ext cx="14587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অধিক ঘন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07FBAB5-69E6-4907-AC66-31387F17C9AE}"/>
              </a:ext>
            </a:extLst>
          </p:cNvPr>
          <p:cNvCxnSpPr>
            <a:cxnSpLocks/>
          </p:cNvCxnSpPr>
          <p:nvPr/>
        </p:nvCxnSpPr>
        <p:spPr>
          <a:xfrm flipH="1">
            <a:off x="4021704" y="1069547"/>
            <a:ext cx="4824687" cy="1617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737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1203" y="539474"/>
            <a:ext cx="6985266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আচ্ছা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অর্ধভেদ্য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287" y="3594703"/>
            <a:ext cx="6456867" cy="23698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অর্ধভেদ্য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দ্রাবক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দ্রাব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অর্ধভেদ্য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5111" y="2743706"/>
            <a:ext cx="42672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খোসার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524" y="3594703"/>
            <a:ext cx="3570375" cy="29874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D32C3D-F71D-4778-A2E8-6E6D4D6B3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69" y="289288"/>
            <a:ext cx="4176122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49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5640" y="785865"/>
            <a:ext cx="2228495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0788" y="2852454"/>
            <a:ext cx="6430424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অভিস্রবণ কাকে বলে ? </a:t>
            </a:r>
          </a:p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অর্ধভেদ্য পর্দা কাকে বলে ?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13917" y="785866"/>
            <a:ext cx="2815194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সময়-৩ মিনিট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89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1456</TotalTime>
  <Words>617</Words>
  <Application>Microsoft Office PowerPoint</Application>
  <PresentationFormat>Widescreen</PresentationFormat>
  <Paragraphs>122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Calibri</vt:lpstr>
      <vt:lpstr>Century Gothic</vt:lpstr>
      <vt:lpstr>NikoshBAN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charan high school</dc:creator>
  <cp:lastModifiedBy>User</cp:lastModifiedBy>
  <cp:revision>172</cp:revision>
  <dcterms:created xsi:type="dcterms:W3CDTF">2019-06-15T16:41:07Z</dcterms:created>
  <dcterms:modified xsi:type="dcterms:W3CDTF">2019-08-29T16:08:33Z</dcterms:modified>
</cp:coreProperties>
</file>