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73" r:id="rId4"/>
    <p:sldId id="295" r:id="rId5"/>
    <p:sldId id="277" r:id="rId6"/>
    <p:sldId id="260" r:id="rId7"/>
    <p:sldId id="274" r:id="rId8"/>
    <p:sldId id="264" r:id="rId9"/>
    <p:sldId id="265" r:id="rId10"/>
    <p:sldId id="268" r:id="rId11"/>
    <p:sldId id="267" r:id="rId12"/>
    <p:sldId id="269" r:id="rId13"/>
    <p:sldId id="270" r:id="rId14"/>
    <p:sldId id="259" r:id="rId15"/>
    <p:sldId id="284" r:id="rId16"/>
    <p:sldId id="285" r:id="rId17"/>
    <p:sldId id="286" r:id="rId18"/>
    <p:sldId id="294" r:id="rId19"/>
    <p:sldId id="292" r:id="rId20"/>
    <p:sldId id="288" r:id="rId21"/>
    <p:sldId id="290" r:id="rId22"/>
    <p:sldId id="287" r:id="rId23"/>
    <p:sldId id="289" r:id="rId24"/>
    <p:sldId id="291" r:id="rId25"/>
    <p:sldId id="257" r:id="rId26"/>
    <p:sldId id="272" r:id="rId27"/>
    <p:sldId id="282" r:id="rId28"/>
    <p:sldId id="266" r:id="rId29"/>
    <p:sldId id="279" r:id="rId30"/>
    <p:sldId id="278" r:id="rId31"/>
    <p:sldId id="276" r:id="rId32"/>
    <p:sldId id="2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2187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D70A-A7DA-4569-B4BA-0EF694353E82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D3356-5005-4F26-BDFC-C0F4D2B198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3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দ্ব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D3356-5005-4F26-BDFC-C0F4D2B198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D3356-5005-4F26-BDFC-C0F4D2B198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0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524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7030A0"/>
                </a:solidFill>
              </a:rPr>
              <a:t>স</a:t>
            </a:r>
            <a:r>
              <a:rPr lang="en-US" sz="8000" dirty="0" err="1" smtClean="0">
                <a:solidFill>
                  <a:srgbClr val="7030A0"/>
                </a:solidFill>
              </a:rPr>
              <a:t>্বা</a:t>
            </a:r>
            <a:r>
              <a:rPr lang="bn-IN" sz="8000" dirty="0" smtClean="0">
                <a:solidFill>
                  <a:srgbClr val="7030A0"/>
                </a:solidFill>
              </a:rPr>
              <a:t>গতম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6" name="Picture 5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58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Srilan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86800" cy="6400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6172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</a:rPr>
              <a:t>শ্রীলঙ্কা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Vut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2296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248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</a:rPr>
              <a:t>ভুটান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Nep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820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324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</a:rPr>
              <a:t>নেপাল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d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82296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096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</a:rPr>
              <a:t>মালদ</a:t>
            </a:r>
            <a:r>
              <a:rPr lang="en-US" sz="4400" dirty="0" err="1" smtClean="0">
                <a:solidFill>
                  <a:srgbClr val="00B050"/>
                </a:solidFill>
              </a:rPr>
              <a:t>্বী</a:t>
            </a:r>
            <a:r>
              <a:rPr lang="bn-IN" sz="4400" dirty="0" smtClean="0">
                <a:solidFill>
                  <a:srgbClr val="00B050"/>
                </a:solidFill>
              </a:rPr>
              <a:t>প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0772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7912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আসিয়ান</a:t>
            </a:r>
            <a:r>
              <a:rPr lang="en-US" sz="4000" dirty="0" smtClean="0">
                <a:solidFill>
                  <a:srgbClr val="FF0000"/>
                </a:solidFill>
              </a:rPr>
              <a:t>  (ASEAN)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one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46" y="609600"/>
            <a:ext cx="6673954" cy="4898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ইন্দোনে শিয়া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6108"/>
            <a:ext cx="6172200" cy="4306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638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মালেশিয়া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na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76962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867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ব</a:t>
            </a:r>
            <a:r>
              <a:rPr lang="bn-IN" sz="3600" dirty="0" smtClean="0">
                <a:solidFill>
                  <a:srgbClr val="C00000"/>
                </a:solidFill>
              </a:rPr>
              <a:t>্রুনাই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1"/>
            <a:ext cx="7848599" cy="4271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029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</a:rPr>
              <a:t>থা</a:t>
            </a:r>
            <a:r>
              <a:rPr lang="bn-IN" sz="3200" dirty="0" smtClean="0">
                <a:solidFill>
                  <a:srgbClr val="00B0F0"/>
                </a:solidFill>
              </a:rPr>
              <a:t>ইল্যান্ড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tn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8048"/>
            <a:ext cx="7696200" cy="4171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715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ভিয়েত</a:t>
            </a:r>
            <a:r>
              <a:rPr lang="en-US" sz="3200" dirty="0" err="1" smtClean="0">
                <a:solidFill>
                  <a:srgbClr val="C00000"/>
                </a:solidFill>
              </a:rPr>
              <a:t>না</a:t>
            </a:r>
            <a:r>
              <a:rPr lang="bn-IN" sz="3200" dirty="0" smtClean="0">
                <a:solidFill>
                  <a:srgbClr val="C00000"/>
                </a:solidFill>
              </a:rPr>
              <a:t>ম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4267200" y="52578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400300" y="2933700"/>
            <a:ext cx="457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48200" y="762000"/>
            <a:ext cx="45719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457200" y="0"/>
            <a:ext cx="7162800" cy="882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Content Placeholder 10"/>
          <p:cNvSpPr txBox="1">
            <a:spLocks/>
          </p:cNvSpPr>
          <p:nvPr/>
        </p:nvSpPr>
        <p:spPr>
          <a:xfrm>
            <a:off x="5354228" y="2209800"/>
            <a:ext cx="3526536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পোরনীতি ও সুশাসন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শ্রেণীঃ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আলিম</a:t>
            </a:r>
            <a:r>
              <a:rPr kumimoji="0" lang="bn-IN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অধ্যায়ঃনবম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সময়ঃ৪০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6002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</a:rPr>
              <a:t>কুসুম আরা (ফেরদৌসী)</a:t>
            </a:r>
          </a:p>
          <a:p>
            <a:r>
              <a:rPr lang="bn-IN" sz="3600" dirty="0" smtClean="0">
                <a:solidFill>
                  <a:srgbClr val="00B0F0"/>
                </a:solidFill>
              </a:rPr>
              <a:t>প্রভাষক,তামিরুল মিল্লাত মহিলা কামিল মাদরাসা।</a:t>
            </a:r>
          </a:p>
          <a:p>
            <a:r>
              <a:rPr lang="bn-IN" sz="3600" dirty="0" smtClean="0">
                <a:solidFill>
                  <a:srgbClr val="00B0F0"/>
                </a:solidFill>
              </a:rPr>
              <a:t>ডেমরা, ঢাকা</a:t>
            </a:r>
            <a:r>
              <a:rPr lang="bn-IN" sz="3600" dirty="0" smtClean="0">
                <a:solidFill>
                  <a:srgbClr val="00B0F0"/>
                </a:solidFill>
              </a:rPr>
              <a:t>।</a:t>
            </a:r>
            <a:endParaRPr lang="en-US" sz="3600" dirty="0" smtClean="0">
              <a:solidFill>
                <a:srgbClr val="00B0F0"/>
              </a:solidFill>
            </a:endParaRPr>
          </a:p>
          <a:p>
            <a:r>
              <a:rPr lang="en-US" sz="3600" dirty="0" smtClean="0">
                <a:solidFill>
                  <a:srgbClr val="00B0F0"/>
                </a:solidFill>
              </a:rPr>
              <a:t>মোবাইলঃ০১৮৭৮৫৮৯৮২৫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bo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6781800" cy="4452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715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কম্বোডিয়া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lip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56000"/>
            <a:ext cx="6553200" cy="434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562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</a:rPr>
              <a:t>ফিলিপাইণ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7156"/>
            <a:ext cx="7620000" cy="4310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791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লাওস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anm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238999" cy="4569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791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</a:rPr>
              <a:t>মিয়া</a:t>
            </a:r>
            <a:r>
              <a:rPr lang="en-US" sz="3600" dirty="0" err="1" smtClean="0">
                <a:solidFill>
                  <a:srgbClr val="C00000"/>
                </a:solidFill>
              </a:rPr>
              <a:t>নমার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ga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620268"/>
            <a:ext cx="7892143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534399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181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[O A U]  Organization of African Unity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Organization_of_African_Unity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6396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305799" cy="5538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8423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[OIC] </a:t>
            </a:r>
            <a:r>
              <a:rPr lang="en-US" sz="2800" dirty="0" smtClean="0">
                <a:solidFill>
                  <a:srgbClr val="00B050"/>
                </a:solidFill>
              </a:rPr>
              <a:t>Organization of Islamic Cooperation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</a:rPr>
              <a:t>একক কাজ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743200"/>
            <a:ext cx="6705600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কোন কোন দেশ নিয়ে সার্ক গঠিত হয়েছে তার একটি তালিকা কর</a:t>
            </a:r>
            <a:r>
              <a:rPr lang="bn-IN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arc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38350"/>
            <a:ext cx="5334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</a:rPr>
              <a:t>মূল্যায়ন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</a:rPr>
              <a:t>১। সার্কের মূল লক্ষ কী?</a:t>
            </a:r>
          </a:p>
          <a:p>
            <a:r>
              <a:rPr lang="bn-IN" sz="4000" dirty="0" smtClean="0">
                <a:solidFill>
                  <a:srgbClr val="00B050"/>
                </a:solidFill>
              </a:rPr>
              <a:t>২। ইইউ’র নিজস্ব মুদ্রার নাম কী?</a:t>
            </a:r>
          </a:p>
          <a:p>
            <a:r>
              <a:rPr lang="bn-IN" sz="4000" dirty="0" smtClean="0">
                <a:solidFill>
                  <a:srgbClr val="00B050"/>
                </a:solidFill>
              </a:rPr>
              <a:t>৩। (</a:t>
            </a:r>
            <a:r>
              <a:rPr lang="en-US" sz="4000" dirty="0" smtClean="0">
                <a:solidFill>
                  <a:srgbClr val="00B050"/>
                </a:solidFill>
              </a:rPr>
              <a:t>ASEAN) </a:t>
            </a:r>
            <a:r>
              <a:rPr lang="bn-IN" sz="4000" dirty="0" smtClean="0">
                <a:solidFill>
                  <a:srgbClr val="00B050"/>
                </a:solidFill>
              </a:rPr>
              <a:t>এর পুরো নাম কী?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261585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৪।</a:t>
            </a:r>
            <a:r>
              <a:rPr lang="en-US" sz="3600" dirty="0" smtClean="0">
                <a:solidFill>
                  <a:srgbClr val="00B050"/>
                </a:solidFill>
              </a:rPr>
              <a:t>( OIC)</a:t>
            </a:r>
            <a:r>
              <a:rPr lang="bn-IN" sz="3600" dirty="0" smtClean="0">
                <a:solidFill>
                  <a:srgbClr val="00B050"/>
                </a:solidFill>
              </a:rPr>
              <a:t>এর পুর্ন রুপ  কী?</a:t>
            </a:r>
          </a:p>
          <a:p>
            <a:r>
              <a:rPr lang="bn-IN" sz="3600" dirty="0" smtClean="0">
                <a:solidFill>
                  <a:srgbClr val="00B050"/>
                </a:solidFill>
              </a:rPr>
              <a:t>৫।</a:t>
            </a:r>
            <a:r>
              <a:rPr lang="en-US" sz="3600" dirty="0" smtClean="0">
                <a:solidFill>
                  <a:srgbClr val="00B050"/>
                </a:solidFill>
              </a:rPr>
              <a:t>OIC </a:t>
            </a:r>
            <a:r>
              <a:rPr lang="bn-IN" sz="3600" dirty="0" smtClean="0">
                <a:solidFill>
                  <a:srgbClr val="00B050"/>
                </a:solidFill>
              </a:rPr>
              <a:t>এর সদস্য সংখ্যা কত?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-loan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0"/>
            <a:ext cx="67437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905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সার্ক কোন কোন কাজগুলো করতে পারে তার একটি তালিকা তৈরি কর।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4038600"/>
            <a:ext cx="2362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066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</a:rPr>
              <a:t>বাড়ীর কাজ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</a:rPr>
              <a:t>ধন্যবাদ</a:t>
            </a:r>
            <a:endParaRPr lang="en-US" sz="7200" dirty="0">
              <a:solidFill>
                <a:srgbClr val="00B0F0"/>
              </a:solidFill>
            </a:endParaRPr>
          </a:p>
        </p:txBody>
      </p:sp>
      <p:pic>
        <p:nvPicPr>
          <p:cNvPr id="3" name="Picture 2" descr="Colored-Beautiful-Bi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956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বাংলাদেশের বৈদেশিক </a:t>
            </a:r>
            <a:r>
              <a:rPr lang="en-US" sz="4400" dirty="0" err="1" smtClean="0"/>
              <a:t>নী</a:t>
            </a:r>
            <a:r>
              <a:rPr lang="bn-IN" sz="4400" dirty="0" smtClean="0"/>
              <a:t>তি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</a:rPr>
              <a:t>শিখন ফল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92D050"/>
                </a:solidFill>
              </a:rPr>
              <a:t>১। আঞ্চলিক সহযোগিতার গুরুত্ব ব্যাখ্যা করতে পারবে।</a:t>
            </a:r>
          </a:p>
          <a:p>
            <a:r>
              <a:rPr lang="bn-IN" sz="2400" dirty="0" smtClean="0">
                <a:solidFill>
                  <a:srgbClr val="92D050"/>
                </a:solidFill>
              </a:rPr>
              <a:t>২। সার্কের লক্ষ ও উদ্দেশ্য বর্ণনা করতে পারবে।</a:t>
            </a:r>
          </a:p>
          <a:p>
            <a:r>
              <a:rPr lang="bn-IN" sz="2400" dirty="0" smtClean="0">
                <a:solidFill>
                  <a:srgbClr val="92D050"/>
                </a:solidFill>
              </a:rPr>
              <a:t>৩। আসিয়ান গঠনের লক্ষ ও উদ্দেশ্য বর্ণনা করতে পারবে।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78" y="2661356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92D050"/>
                </a:solidFill>
              </a:rPr>
              <a:t>৪।</a:t>
            </a:r>
            <a:r>
              <a:rPr lang="en-US" sz="2400" dirty="0" smtClean="0">
                <a:solidFill>
                  <a:srgbClr val="92D050"/>
                </a:solidFill>
              </a:rPr>
              <a:t> OIC –</a:t>
            </a:r>
            <a:r>
              <a:rPr lang="bn-IN" sz="2400" dirty="0" smtClean="0">
                <a:solidFill>
                  <a:srgbClr val="92D050"/>
                </a:solidFill>
              </a:rPr>
              <a:t>গঠনের উদ্দেশ্য বর্ননা করতে পারবে।</a:t>
            </a:r>
          </a:p>
          <a:p>
            <a:r>
              <a:rPr lang="bn-IN" sz="2400" dirty="0" smtClean="0">
                <a:solidFill>
                  <a:srgbClr val="92D050"/>
                </a:solidFill>
              </a:rPr>
              <a:t> </a:t>
            </a:r>
            <a:endParaRPr lang="en-US" sz="2400" dirty="0" smtClean="0">
              <a:solidFill>
                <a:srgbClr val="92D050"/>
              </a:solidFill>
            </a:endParaRPr>
          </a:p>
          <a:p>
            <a:r>
              <a:rPr lang="bn-IN" sz="2400" dirty="0" smtClean="0">
                <a:solidFill>
                  <a:srgbClr val="92D050"/>
                </a:solidFill>
              </a:rPr>
              <a:t>৫। জাতিসংঘে বাংলাদেশের ভুমিকা বিশ্লেসন করতে পারবে। 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_bangladesh_d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87" y="0"/>
            <a:ext cx="46006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1"/>
            <a:ext cx="8458200" cy="5333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096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</a:rPr>
              <a:t>ভারত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kist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304800"/>
            <a:ext cx="81534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6019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</a:rPr>
              <a:t>পাকিস্তান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ganist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533400"/>
            <a:ext cx="84582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486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আফগা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bn-IN" sz="4000" dirty="0" smtClean="0">
                <a:solidFill>
                  <a:srgbClr val="FF0000"/>
                </a:solidFill>
              </a:rPr>
              <a:t>নিস্তান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207</Words>
  <Application>Microsoft Office PowerPoint</Application>
  <PresentationFormat>On-screen Show (4:3)</PresentationFormat>
  <Paragraphs>51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69</cp:revision>
  <dcterms:created xsi:type="dcterms:W3CDTF">2006-08-16T00:00:00Z</dcterms:created>
  <dcterms:modified xsi:type="dcterms:W3CDTF">2020-04-01T06:04:45Z</dcterms:modified>
</cp:coreProperties>
</file>