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  <p:sldMasterId id="2147483719" r:id="rId5"/>
    <p:sldMasterId id="2147483731" r:id="rId6"/>
    <p:sldMasterId id="2147483749" r:id="rId7"/>
    <p:sldMasterId id="2147483766" r:id="rId8"/>
    <p:sldMasterId id="2147483784" r:id="rId9"/>
    <p:sldMasterId id="2147483796" r:id="rId10"/>
  </p:sldMasterIdLst>
  <p:notesMasterIdLst>
    <p:notesMasterId r:id="rId51"/>
  </p:notesMasterIdLst>
  <p:sldIdLst>
    <p:sldId id="336" r:id="rId11"/>
    <p:sldId id="337" r:id="rId12"/>
    <p:sldId id="316" r:id="rId13"/>
    <p:sldId id="317" r:id="rId14"/>
    <p:sldId id="294" r:id="rId15"/>
    <p:sldId id="291" r:id="rId16"/>
    <p:sldId id="292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3" r:id="rId25"/>
    <p:sldId id="306" r:id="rId26"/>
    <p:sldId id="307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2" r:id="rId37"/>
    <p:sldId id="331" r:id="rId38"/>
    <p:sldId id="333" r:id="rId39"/>
    <p:sldId id="334" r:id="rId40"/>
    <p:sldId id="335" r:id="rId41"/>
    <p:sldId id="308" r:id="rId42"/>
    <p:sldId id="309" r:id="rId43"/>
    <p:sldId id="319" r:id="rId44"/>
    <p:sldId id="310" r:id="rId45"/>
    <p:sldId id="311" r:id="rId46"/>
    <p:sldId id="320" r:id="rId47"/>
    <p:sldId id="312" r:id="rId48"/>
    <p:sldId id="321" r:id="rId49"/>
    <p:sldId id="33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00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D57CD-09A0-4FB2-85A3-5E4A152C5C8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4DBE-91DF-49DB-B117-D82BEE9C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A4BE0-47A7-4656-9E5C-05B9218005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6E415-2BFD-4125-A841-09709999AD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531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700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464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913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347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3888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22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62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513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17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135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284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454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416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699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39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006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754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488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209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4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971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614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084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211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36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215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11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628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669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610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845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761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138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153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59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431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09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883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470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9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20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31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988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252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95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4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3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73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0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8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83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5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77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208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3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78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4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28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7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15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00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08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7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55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6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97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42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90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8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88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96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70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64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95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97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55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5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49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5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2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33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57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79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41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67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54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6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5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937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2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56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0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36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79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6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01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36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208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52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35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1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76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9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30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3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73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7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87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2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747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258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6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7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4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1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982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71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35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62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06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45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590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290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47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996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824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4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6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5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4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9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5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E814DE-DF58-46E0-9706-F8676367DB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ED8159-F60E-4444-AF01-0E612615B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3.wav"/><Relationship Id="rId5" Type="http://schemas.openxmlformats.org/officeDocument/2006/relationships/image" Target="../media/image71.png"/><Relationship Id="rId4" Type="http://schemas.openxmlformats.org/officeDocument/2006/relationships/image" Target="../media/image7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1" y="2631435"/>
            <a:ext cx="2457450" cy="9144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871562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&amp; Communication  Technology          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2571750" y="2743200"/>
            <a:ext cx="171450" cy="13716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triped Right Arrow 7"/>
          <p:cNvSpPr/>
          <p:nvPr/>
        </p:nvSpPr>
        <p:spPr>
          <a:xfrm flipH="1">
            <a:off x="6515100" y="3028950"/>
            <a:ext cx="171450" cy="13716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6600"/>
              </a:solidFill>
            </a:endParaRPr>
          </a:p>
        </p:txBody>
      </p:sp>
      <p:pic>
        <p:nvPicPr>
          <p:cNvPr id="9" name="Picture 2" descr="D:\Content\ICT Class\Pic Mobile\4G 02.jpg"/>
          <p:cNvPicPr>
            <a:picLocks noChangeAspect="1" noChangeArrowheads="1"/>
          </p:cNvPicPr>
          <p:nvPr/>
        </p:nvPicPr>
        <p:blipFill>
          <a:blip r:embed="rId3"/>
          <a:srcRect r="21194"/>
          <a:stretch>
            <a:fillRect/>
          </a:stretch>
        </p:blipFill>
        <p:spPr bwMode="auto">
          <a:xfrm>
            <a:off x="6318584" y="2562168"/>
            <a:ext cx="2028824" cy="171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7" descr="D:\Content\ICT Class\Convergence\84849-61415-desktop_compu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4479" y="2631435"/>
            <a:ext cx="1828800" cy="1578278"/>
          </a:xfrm>
          <a:prstGeom prst="roundRect">
            <a:avLst>
              <a:gd name="adj" fmla="val 157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45612" y="4783312"/>
            <a:ext cx="613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8541" y="3713423"/>
            <a:ext cx="1846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ভুবনে</a:t>
            </a:r>
            <a:r>
              <a:rPr lang="en-US" sz="6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86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278 L 0.57917 -0.00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94E-6 L -0.5875 -2.4699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8" grpId="0" animBg="1"/>
      <p:bldP spid="8" grpId="1" animBg="1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4350261"/>
            <a:ext cx="7702753" cy="1323439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" y="1160789"/>
            <a:ext cx="2362087" cy="2362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85" y="1457325"/>
            <a:ext cx="2318482" cy="1890168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18808296">
            <a:off x="2038350" y="1466850"/>
            <a:ext cx="3898534" cy="3571875"/>
          </a:xfrm>
          <a:prstGeom prst="arc">
            <a:avLst>
              <a:gd name="adj1" fmla="val 15100614"/>
              <a:gd name="adj2" fmla="val 15453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839274" y="3481513"/>
            <a:ext cx="47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2305050" y="2341831"/>
            <a:ext cx="133350" cy="1918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13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324 C 0.00131 -0.00649 0.00261 -0.01019 0.00404 -0.0132 L 0.03282 -0.07593 L 0.0681 -0.12917 L 0.11368 -0.17223 L 0.16277 -0.20186 L 0.1862 -0.20533 L 0.23842 -0.19977 C 0.24948 -0.1919 0.26042 -0.18403 0.27136 -0.17616 C 0.2737 -0.17477 0.27774 -0.17037 0.27774 -0.17014 L 0.31172 -0.13102 L 0.33737 -0.08982 L 0.3556 -0.04283 L 0.38126 0.05208 " pathEditMode="relative" rAng="0" ptsTypes="fAAAAAAff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2328" y="4343400"/>
            <a:ext cx="7972425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" y="1160789"/>
            <a:ext cx="2362087" cy="2362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85" y="1457325"/>
            <a:ext cx="2318482" cy="1890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3429000"/>
            <a:ext cx="6045567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2305050" y="2675206"/>
            <a:ext cx="133350" cy="1918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485775" y="5715000"/>
            <a:ext cx="7972425" cy="1200329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5 L 0.37917 -0.0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1048" y="2249269"/>
            <a:ext cx="634365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09" y="2981980"/>
            <a:ext cx="510193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9646" y="2981980"/>
            <a:ext cx="4014354" cy="523220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503" y="962458"/>
            <a:ext cx="6991351" cy="1200329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নূন্যতম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1" y="1220762"/>
            <a:ext cx="1295399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21" y="3616078"/>
            <a:ext cx="783171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4310467"/>
            <a:ext cx="6172200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19" y="4996160"/>
            <a:ext cx="820795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৫.ডেটা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4956798"/>
            <a:ext cx="762000" cy="646331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99" y="5782847"/>
            <a:ext cx="7282301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3654" y="5931342"/>
            <a:ext cx="1644146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প্রোটোকল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3011196" y="8696"/>
            <a:ext cx="2362200" cy="850755"/>
          </a:xfrm>
          <a:prstGeom prst="vertic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19146" y="2157254"/>
            <a:ext cx="1295399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69487" y="1895189"/>
            <a:ext cx="14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246650" y="1200735"/>
            <a:ext cx="3092259" cy="4971464"/>
            <a:chOff x="328865" y="457980"/>
            <a:chExt cx="4123012" cy="6176772"/>
          </a:xfrm>
        </p:grpSpPr>
        <p:grpSp>
          <p:nvGrpSpPr>
            <p:cNvPr id="106" name="Group 105"/>
            <p:cNvGrpSpPr/>
            <p:nvPr/>
          </p:nvGrpSpPr>
          <p:grpSpPr>
            <a:xfrm>
              <a:off x="328865" y="457980"/>
              <a:ext cx="4123012" cy="6176772"/>
              <a:chOff x="328865" y="457980"/>
              <a:chExt cx="4123012" cy="6176772"/>
            </a:xfrm>
          </p:grpSpPr>
          <p:pic>
            <p:nvPicPr>
              <p:cNvPr id="6" name="Picture 5" descr="computer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5981" y="457980"/>
                <a:ext cx="1572681" cy="92309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47" y="817254"/>
                <a:ext cx="1474610" cy="147461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46" y="2492220"/>
                <a:ext cx="1365641" cy="132371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6836" y="5255348"/>
                <a:ext cx="1670161" cy="137940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865" y="4115143"/>
                <a:ext cx="1371922" cy="1294714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5878" y="2739087"/>
                <a:ext cx="2275999" cy="1337140"/>
              </a:xfrm>
              <a:prstGeom prst="rect">
                <a:avLst/>
              </a:prstGeom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2263214" y="2888896"/>
              <a:ext cx="210132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Switch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924531" y="932870"/>
            <a:ext cx="3242783" cy="5239329"/>
            <a:chOff x="7734300" y="109720"/>
            <a:chExt cx="4323711" cy="677505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4611" y="109720"/>
              <a:ext cx="1544088" cy="110292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789" y="1399640"/>
              <a:ext cx="1243011" cy="12430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3030" y="4229914"/>
              <a:ext cx="1571337" cy="13505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1778" y="2978207"/>
              <a:ext cx="1746233" cy="113693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110" y="5820728"/>
              <a:ext cx="1350963" cy="1064048"/>
            </a:xfrm>
            <a:prstGeom prst="rect">
              <a:avLst/>
            </a:prstGeom>
          </p:spPr>
        </p:pic>
        <p:grpSp>
          <p:nvGrpSpPr>
            <p:cNvPr id="111" name="Group 110"/>
            <p:cNvGrpSpPr/>
            <p:nvPr/>
          </p:nvGrpSpPr>
          <p:grpSpPr>
            <a:xfrm>
              <a:off x="7734300" y="1902597"/>
              <a:ext cx="2362200" cy="1933575"/>
              <a:chOff x="7734300" y="1902597"/>
              <a:chExt cx="2362200" cy="1933575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7912100" y="2994847"/>
                <a:ext cx="21837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       Switch</a:t>
                </a:r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4300" y="1902597"/>
                <a:ext cx="2362200" cy="1933575"/>
              </a:xfrm>
              <a:prstGeom prst="rect">
                <a:avLst/>
              </a:prstGeom>
            </p:spPr>
          </p:pic>
        </p:grpSp>
      </p:grpSp>
      <p:sp>
        <p:nvSpPr>
          <p:cNvPr id="114" name="TextBox 113"/>
          <p:cNvSpPr txBox="1"/>
          <p:nvPr/>
        </p:nvSpPr>
        <p:spPr>
          <a:xfrm>
            <a:off x="5231978" y="1984116"/>
            <a:ext cx="305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498" y="2337359"/>
            <a:ext cx="43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ওয়ারলেস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14357" y="1462567"/>
            <a:ext cx="191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28800" y="413387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প্রোটোকল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019426" y="3450434"/>
            <a:ext cx="3000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3905502" y="1017434"/>
            <a:ext cx="1378387" cy="2664235"/>
            <a:chOff x="5221777" y="1280379"/>
            <a:chExt cx="1823402" cy="3552313"/>
          </a:xfrm>
        </p:grpSpPr>
        <p:sp>
          <p:nvSpPr>
            <p:cNvPr id="40" name="TextBox 39"/>
            <p:cNvSpPr txBox="1"/>
            <p:nvPr/>
          </p:nvSpPr>
          <p:spPr>
            <a:xfrm>
              <a:off x="5236094" y="1280379"/>
              <a:ext cx="1809085" cy="861775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রাউ</a:t>
              </a:r>
              <a:r>
                <a:rPr lang="en-US" sz="3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</a:t>
              </a:r>
              <a:r>
                <a:rPr lang="bn-BD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777" y="2151800"/>
              <a:ext cx="1823401" cy="2680892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942628" y="6135469"/>
            <a:ext cx="797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058895" y="4044703"/>
            <a:ext cx="204793" cy="17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Oval 126"/>
          <p:cNvSpPr/>
          <p:nvPr/>
        </p:nvSpPr>
        <p:spPr>
          <a:xfrm>
            <a:off x="4418671" y="5326614"/>
            <a:ext cx="865217" cy="580935"/>
          </a:xfrm>
          <a:prstGeom prst="ellipse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032799" y="1428424"/>
            <a:ext cx="270673" cy="169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78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458 -0.08148 L 0.20104 -0.12222 L 0.53229 -0.12593 L 0.6375 -0.21852 L 0.74062 -0.51667 " pathEditMode="relative" ptsTypes="AAAAAA">
                                      <p:cBhvr>
                                        <p:cTn id="63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0" presetClass="pat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271 0.37408 L 0.18438 0.37037 L 0.42292 0.37778 L 0.65 0.58519 " pathEditMode="relative" ptsTypes="AAAAA">
                                      <p:cBhvr>
                                        <p:cTn id="73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4" grpId="0"/>
      <p:bldP spid="115" grpId="0"/>
      <p:bldP spid="116" grpId="0"/>
      <p:bldP spid="117" grpId="0"/>
      <p:bldP spid="125" grpId="0"/>
      <p:bldP spid="126" grpId="0" animBg="1"/>
      <p:bldP spid="126" grpId="1" animBg="1"/>
      <p:bldP spid="126" grpId="2" animBg="1"/>
      <p:bldP spid="127" grpId="0" animBg="1"/>
      <p:bldP spid="128" grpId="0" animBg="1"/>
      <p:bldP spid="1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3200400"/>
            <a:ext cx="38827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রাউটারের কাজ কি?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859" y="4876800"/>
            <a:ext cx="852834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বিশিস্ট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2925" y="6172200"/>
            <a:ext cx="523875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1738" y="1066800"/>
            <a:ext cx="37766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সুইচ এর কাজ কি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828800"/>
            <a:ext cx="8153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সু্ইচের কাজ হলো এক কম্পিউটার থেকে </a:t>
            </a:r>
            <a:r>
              <a:rPr lang="en-US" sz="36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bn-BD" sz="36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কম্পিউটারে যোগাযোগ ক</a:t>
            </a:r>
            <a:r>
              <a:rPr lang="en-US" sz="3600" b="1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6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4038600"/>
            <a:ext cx="86868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প্রোটোকল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বিশিস্ট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2971800" y="76200"/>
            <a:ext cx="2667000" cy="838200"/>
          </a:xfrm>
          <a:prstGeom prst="verticalScroll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773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"/>
            <a:ext cx="4724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267575" cy="1754326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71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754380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0799"/>
            <a:ext cx="6705600" cy="4246419"/>
          </a:xfrm>
          <a:prstGeom prst="rect">
            <a:avLst/>
          </a:prstGeom>
        </p:spPr>
      </p:pic>
      <p:sp>
        <p:nvSpPr>
          <p:cNvPr id="2" name="Left-Right Arrow 1"/>
          <p:cNvSpPr/>
          <p:nvPr/>
        </p:nvSpPr>
        <p:spPr>
          <a:xfrm>
            <a:off x="1371600" y="0"/>
            <a:ext cx="3429000" cy="1524000"/>
          </a:xfrm>
          <a:prstGeom prst="leftRightArrow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5" y="1905000"/>
            <a:ext cx="8882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59907"/>
            <a:ext cx="4942376" cy="3621893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1600200" y="0"/>
            <a:ext cx="5867400" cy="1752600"/>
          </a:xfrm>
          <a:prstGeom prst="leftRightArrow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0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75693"/>
            <a:ext cx="8764131" cy="489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খ)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79986" y="152400"/>
            <a:ext cx="7163814" cy="685800"/>
          </a:xfrm>
          <a:prstGeom prst="chevron">
            <a:avLst>
              <a:gd name="adj" fmla="val 39600"/>
            </a:avLst>
          </a:prstGeom>
          <a:solidFill>
            <a:schemeClr val="bg2">
              <a:lumMod val="9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কমিউটার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r="57284" b="13316"/>
          <a:stretch/>
        </p:blipFill>
        <p:spPr>
          <a:xfrm>
            <a:off x="5181600" y="4648200"/>
            <a:ext cx="1835045" cy="1840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0" t="18220" b="14316"/>
          <a:stretch/>
        </p:blipFill>
        <p:spPr>
          <a:xfrm>
            <a:off x="5257800" y="2819400"/>
            <a:ext cx="1859035" cy="16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914400"/>
            <a:ext cx="6172199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প্রাইভেট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endParaRPr lang="bn-BD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প্রাইভেট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সাধারণত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প্রতিষ্ঠান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সংস্থার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মালিকানাধীন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এটিতে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কেউ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ইচ্ছা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করলেই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নিরাপত্তা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অত্যন্ত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মজবুত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ট্রাফিক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বললেই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চলে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।উদাহরণস্বরূপ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মাধ্যমিক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উচ্চ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মাধ্যমিক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শিক্ষা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বোর্ড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ঢাকা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নিজস্ব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1" b="7742"/>
          <a:stretch/>
        </p:blipFill>
        <p:spPr>
          <a:xfrm>
            <a:off x="6172199" y="2285703"/>
            <a:ext cx="2965413" cy="2494468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79986" y="228600"/>
            <a:ext cx="7163814" cy="685800"/>
          </a:xfrm>
          <a:prstGeom prst="chevron">
            <a:avLst>
              <a:gd name="adj" fmla="val 39600"/>
            </a:avLst>
          </a:prstGeom>
          <a:solidFill>
            <a:schemeClr val="bg2">
              <a:lumMod val="9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কমিউটার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মোস্তফা কামাল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এসসি (অনার্স)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এসসি (ভূগোল)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(ইসলাম শিক্ষা)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অধ্যাপক, আইসিটি বিভাগ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মিজাপুর আদর্শ মহিলা ডিগ্রী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বাঘারপাড়া, যশোর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মাস্টার ট্রেইনার,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UITRCE,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বাঘারপাড়া, যশোর। </a:t>
            </a:r>
            <a:endParaRPr lang="bn-BD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০১৭১৪-৯০৮১৭২, ০১৯১১-৮৩২৭৭২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mostafakamalmmc@gmail.com</a:t>
            </a:r>
            <a:endParaRPr lang="bn-BD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16458"/>
            <a:ext cx="3048000" cy="3403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2133600" y="152400"/>
            <a:ext cx="4876800" cy="1143000"/>
          </a:xfrm>
          <a:prstGeom prst="horizontalScroll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3991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44494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itchFamily="2" charset="0"/>
              </a:rPr>
              <a:t>পাবলিক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: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পাবলিক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সাধারণত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প্রতিষ্ঠানের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মালিকানাধীণ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প্রতিষ্ঠান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দ্বারা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পরিচালিত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কেউ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চাইলেই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24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3429000"/>
            <a:ext cx="3884658" cy="3276600"/>
          </a:xfrm>
          <a:prstGeom prst="rect">
            <a:avLst/>
          </a:prstGeom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79986" y="228600"/>
            <a:ext cx="7163814" cy="685800"/>
          </a:xfrm>
          <a:prstGeom prst="chevron">
            <a:avLst>
              <a:gd name="adj" fmla="val 39600"/>
            </a:avLst>
          </a:prstGeom>
          <a:solidFill>
            <a:schemeClr val="bg2">
              <a:lumMod val="9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কমিউটার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বিনিময়ে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মূল্য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পরিশোধ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হয়।উদাহরণস্বরুপ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ফোন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কিংবা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টেলিফোন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3"/>
          <a:stretch/>
        </p:blipFill>
        <p:spPr>
          <a:xfrm>
            <a:off x="5375999" y="1603935"/>
            <a:ext cx="2388283" cy="1028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872585"/>
            <a:ext cx="70884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বেসড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4632" y="76197"/>
            <a:ext cx="7487768" cy="601702"/>
            <a:chOff x="1173921" y="4861821"/>
            <a:chExt cx="5057125" cy="617264"/>
          </a:xfrm>
          <a:solidFill>
            <a:schemeClr val="accent1">
              <a:lumMod val="40000"/>
              <a:lumOff val="60000"/>
            </a:schemeClr>
          </a:solidFill>
        </p:grpSpPr>
        <p:pic>
          <p:nvPicPr>
            <p:cNvPr id="7" name="Picture 6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3921" y="4861821"/>
              <a:ext cx="712538" cy="617263"/>
            </a:xfrm>
            <a:prstGeom prst="rect">
              <a:avLst/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703139" y="4879923"/>
              <a:ext cx="4527907" cy="599162"/>
            </a:xfrm>
            <a:prstGeom prst="chevron">
              <a:avLst>
                <a:gd name="adj" fmla="val 39600"/>
              </a:avLst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8581" tIns="34291" rIns="68581" bIns="34291" anchor="ctr"/>
            <a:lstStyle/>
            <a:p>
              <a:pPr eaLnBrk="0" hangingPunct="0">
                <a:defRPr/>
              </a:pP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কমিউটার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প্রকারভেদ</a:t>
              </a:r>
              <a:endParaRPr lang="bn-BD" sz="44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9" b="20023"/>
          <a:stretch/>
        </p:blipFill>
        <p:spPr>
          <a:xfrm>
            <a:off x="6705600" y="2514209"/>
            <a:ext cx="1747651" cy="1570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5" y="4466475"/>
            <a:ext cx="2743915" cy="14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135252" y="152396"/>
            <a:ext cx="5189348" cy="685803"/>
          </a:xfrm>
          <a:prstGeom prst="chevron">
            <a:avLst>
              <a:gd name="adj" fmla="val 396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4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7" y="2744926"/>
            <a:ext cx="3726873" cy="40823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065074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পিয়ার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টু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পিয়ার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প্রত্যেক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ইউজার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তাদের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অন্যের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শেয়ার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একইসাথে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ওয়ার্কস্টেশন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44926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মেশিন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ডিসেন্ট্রালাইজ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ছড়ানো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ছিটানো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শেয়ারিং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সমান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ভূমিকা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পালন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000066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76400"/>
            <a:ext cx="4570809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ডেডিকেটেড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lvl="0" algn="just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ফলে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কম্পিউটারগুলোর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গুরুত্বের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দিক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শ্রেণিবিন্যাসও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  <a:p>
            <a:pPr lvl="0" algn="just"/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ডেটার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নিরাপত্তা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বিধানে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নিজেই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দায়ী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286595" cy="2818625"/>
          </a:xfrm>
          <a:prstGeom prst="rect">
            <a:avLst/>
          </a:prstGeom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066800" y="685800"/>
            <a:ext cx="5189348" cy="685803"/>
          </a:xfrm>
          <a:prstGeom prst="chevron">
            <a:avLst>
              <a:gd name="adj" fmla="val 396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4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127" y="969436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কেন্দ্রিয়ভাবে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ডেটা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স্টোর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নিরাপত্তা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নিশ্চিত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এপ্লিকেশন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চালানো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চালানোর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উপযুক্ত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ক্লায়েন্ট-সার্ভার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অন্যান্য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সেসব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29804"/>
            <a:ext cx="3352801" cy="2875796"/>
          </a:xfrm>
          <a:prstGeom prst="rect">
            <a:avLst/>
          </a:prstGeom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1798" y="152400"/>
            <a:ext cx="5189348" cy="838204"/>
          </a:xfrm>
          <a:prstGeom prst="chevron">
            <a:avLst>
              <a:gd name="adj" fmla="val 396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4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27" y="4159429"/>
            <a:ext cx="555567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শেয়ার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সেটি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যেসব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তারা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ক্লায়েন্ট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143000"/>
            <a:ext cx="8881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সমস্ত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জমা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থাকায়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কেন্দ্র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ম্যানেজ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ইউজার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লগ-ইন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সার্ভারের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সিকিউরিটি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পলিসি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মেনে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চলে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নিরাপত্তা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নিশ্চিত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9" y="3048000"/>
            <a:ext cx="5516810" cy="3330856"/>
          </a:xfrm>
          <a:prstGeom prst="rect">
            <a:avLst/>
          </a:prstGeom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1798" y="152400"/>
            <a:ext cx="5189348" cy="838204"/>
          </a:xfrm>
          <a:prstGeom prst="chevron">
            <a:avLst>
              <a:gd name="adj" fmla="val 396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4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46" y="3276600"/>
            <a:ext cx="3255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ক্লায়েন্ট-সার্ভার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সার্ভার-বেজড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06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89916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স্টোরেজ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মিডিয়ার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নির্ভর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ক্লায়েন্ট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নেটওয়ার্ককে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দুইভাগে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ভাগ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যথা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	ক)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সেন্ট্রালাইজড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      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ডিস্ট্রিবিউটেড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14600"/>
            <a:ext cx="2133600" cy="1819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7508" r="8339" b="8148"/>
          <a:stretch/>
        </p:blipFill>
        <p:spPr>
          <a:xfrm>
            <a:off x="5620329" y="4333710"/>
            <a:ext cx="3371271" cy="2295689"/>
          </a:xfrm>
          <a:prstGeom prst="rect">
            <a:avLst/>
          </a:prstGeom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1798" y="152400"/>
            <a:ext cx="5189348" cy="838204"/>
          </a:xfrm>
          <a:prstGeom prst="chevron">
            <a:avLst>
              <a:gd name="adj" fmla="val 396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4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0"/>
            <a:ext cx="8782928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সেন্ট্রলাইজড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হোস্ট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যাকে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টার্মিনাল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45" y="3171257"/>
            <a:ext cx="3897855" cy="2696143"/>
          </a:xfrm>
          <a:prstGeom prst="rect">
            <a:avLst/>
          </a:prstGeom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41798" y="152400"/>
            <a:ext cx="5525602" cy="838204"/>
          </a:xfrm>
          <a:prstGeom prst="chevron">
            <a:avLst>
              <a:gd name="adj" fmla="val 396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সেন্ট্রালাইজড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endParaRPr lang="bn-BD" sz="44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সকল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প্রসেসিং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নিয়ন্ত্রণের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টার্মিনালের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ব্যবহারকারী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যুক্ত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সার্ভিস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গ্রহণ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05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1143001"/>
            <a:ext cx="6324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টার্মিনাল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দু’ধরনের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যথা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-</a:t>
            </a:r>
          </a:p>
          <a:p>
            <a:pPr lvl="0" algn="just">
              <a:lnSpc>
                <a:spcPct val="120000"/>
              </a:lnSpc>
            </a:pP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ডাম্ব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টার্মিনাল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ডাম্ব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টার্মিনাল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হার্ডওয়্যার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কীবোর্ড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মনিটর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যার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মেমরি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স্টোরেজ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প্রসেসিং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ক্ষমতা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নেই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399" y="4495800"/>
            <a:ext cx="548640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ইন্টিলিজেন্ট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টার্মিনাল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ইন্টেলিজেন্ট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টার্মিনালের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সীমিত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মেমরি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স্টোরেজ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প্রসেসিং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ক্ষমতা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আছে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23636" r="13610" b="12727"/>
          <a:stretch/>
        </p:blipFill>
        <p:spPr>
          <a:xfrm>
            <a:off x="6629400" y="1343535"/>
            <a:ext cx="2461324" cy="1907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0" b="21309"/>
          <a:stretch/>
        </p:blipFill>
        <p:spPr>
          <a:xfrm>
            <a:off x="5863188" y="4267199"/>
            <a:ext cx="3114558" cy="2315325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41798" y="152400"/>
            <a:ext cx="5525602" cy="838204"/>
          </a:xfrm>
          <a:prstGeom prst="chevron">
            <a:avLst>
              <a:gd name="adj" fmla="val 396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lIns="68581" tIns="34291" rIns="68581" bIns="34291" anchor="ctr"/>
          <a:lstStyle/>
          <a:p>
            <a:pPr eaLnBrk="0" hangingPunct="0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সেন্ট্রালাইজড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endParaRPr lang="bn-BD" sz="44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89" y="3241079"/>
            <a:ext cx="3897271" cy="3159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055" y="1231699"/>
            <a:ext cx="890154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ডিস্ট্রিবিউটেড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পরস্পর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সংযুক্ত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ওয়ার্কস্টেশন,বিভিন্ন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শেয়ারড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স্টোরেজ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Calibri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ইনপুট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আউটপুট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Calibri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33400" y="228601"/>
            <a:ext cx="4724400" cy="100309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ডিস্ট্রিবিউটেড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004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ওয়ার্কস্টেশনগুলোর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নিজস্ব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মেমরি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স্টোরেজ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প্রসেসিং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ক্ষমতা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থাকায়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লোকাল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72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79" y="745544"/>
            <a:ext cx="3420691" cy="2600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922" y="679104"/>
            <a:ext cx="4625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2" y="2419708"/>
            <a:ext cx="4390568" cy="2933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79" y="3423803"/>
            <a:ext cx="3420691" cy="23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371600"/>
            <a:ext cx="487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লোকাল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ঐ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ওয়ার্কস্টেশনের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নিজস্ব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সফটওয়্যার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ডেটা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প্রসেসিং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ক্ষমতা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কাজ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বুঝায়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ওয়ার্কস্টেশনগুলোর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অবস্থান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তাছাড়া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ওয়ার্কস্টেশনের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সাহায্যে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সংযুক্ত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সার্ভিসও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গ্রহণ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981199"/>
            <a:ext cx="4065753" cy="3245867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533400" y="228601"/>
            <a:ext cx="4724400" cy="100309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ডিস্ট্রিবিউটেড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00200"/>
            <a:ext cx="5105400" cy="352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কিছু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কিছু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ডিস্ট্রিবিউটেড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গ্লোবাল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স্টোরেজ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মিডিয়া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গ্লোবাল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ইনফরমেশন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সফটওয়্যার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সংরক্ষিত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প্রয়োজনে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ওয়ার্কস্টেশন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11750" r="9599" b="20606"/>
          <a:stretch/>
        </p:blipFill>
        <p:spPr>
          <a:xfrm>
            <a:off x="5943600" y="1905000"/>
            <a:ext cx="2946558" cy="221215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685800" y="457200"/>
            <a:ext cx="4724400" cy="100309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ডিস্ট্রিবিউটেড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2" y="914400"/>
            <a:ext cx="8911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 দূরত্ব অনুসারে কম্পিউটার নেটওয়ার্ককে ৫ প্রকার।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(PAN)-Personal Area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Network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1028700" lvl="1" indent="-68580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(LAN)- Local Area Network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68580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Area Network</a:t>
            </a:r>
          </a:p>
          <a:p>
            <a:pPr marL="1028700" lvl="1" indent="-68580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(WAN)- Wide Area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bn-BD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798369" y="180109"/>
            <a:ext cx="7467600" cy="762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7053" r="8044" b="7110"/>
          <a:stretch/>
        </p:blipFill>
        <p:spPr>
          <a:xfrm>
            <a:off x="247869" y="3733800"/>
            <a:ext cx="4400331" cy="305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199"/>
            <a:ext cx="3994575" cy="29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57200" y="203640"/>
            <a:ext cx="8229600" cy="1015560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(PAN)-Personal Area Network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09" y="1091760"/>
            <a:ext cx="4925291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ea typeface="Calibri"/>
                <a:cs typeface="NikoshBAN" pitchFamily="2" charset="0"/>
              </a:rPr>
              <a:t>ল্যাপটপ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পিডিএ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বহনযোগ্য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প্রিন্টার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ইত্যাদি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ইনফরমেশন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টেকনোলজি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উদাহরণ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বাড়ী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অফিস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গাড়ী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কিংবা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জনগণের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উন্মুক্ত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জায়গায়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যেতে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2"/>
          <a:stretch/>
        </p:blipFill>
        <p:spPr>
          <a:xfrm>
            <a:off x="4953001" y="1948736"/>
            <a:ext cx="4191000" cy="35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7"/>
          <a:stretch/>
        </p:blipFill>
        <p:spPr>
          <a:xfrm>
            <a:off x="4961598" y="1752600"/>
            <a:ext cx="4182402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153373"/>
            <a:ext cx="4570809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ব্যক্তির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নিকটবর্তী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ইনফরমেশন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টেকনোলজি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ডিভাইসের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প্রদানের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সিস্টেমকে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প্যান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ব্যপ্তি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পরীসীমা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সীমিত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সাধারণ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 meter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সীমাবদ্ধ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457200" y="218227"/>
            <a:ext cx="8229600" cy="1077173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(PAN)-Personal Area Network</a:t>
            </a:r>
          </a:p>
        </p:txBody>
      </p:sp>
    </p:spTree>
    <p:extLst>
      <p:ext uri="{BB962C8B-B14F-4D97-AF65-F5344CB8AC3E}">
        <p14:creationId xmlns:p14="http://schemas.microsoft.com/office/powerpoint/2010/main" val="26934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553200" y="1382016"/>
            <a:ext cx="2590800" cy="1970784"/>
            <a:chOff x="963708" y="1001486"/>
            <a:chExt cx="9196292" cy="49058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8" y="1302397"/>
              <a:ext cx="8412521" cy="460491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226629" y="1001486"/>
              <a:ext cx="3933371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304800" y="0"/>
            <a:ext cx="8686799" cy="1092574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(LAN)- Local Area Network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545" y="990600"/>
            <a:ext cx="6193849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ব্যক্তির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কাজের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সমন্বয়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সাধন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বৃদ্ধির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ভবনে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পাশাপাশি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ভবনে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কিংবা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ক্যাম্পাসের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কম্পিউটারগুলোর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সংযোগ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স্থাপন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করাকে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স্থানিক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মূল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উদ্দেশ্য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ডিভাইসগুলোর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তথ্য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শেয়ার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ছোট-মাঝারি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অফিসে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তৈরি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প্রিন্টার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মডেম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স্ক্যানার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ইত্যাদি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ডিভাইসের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সাশ্রয়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যেতে</a:t>
            </a:r>
            <a:r>
              <a:rPr lang="en-US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2579" r="4347" b="4105"/>
          <a:stretch/>
        </p:blipFill>
        <p:spPr>
          <a:xfrm>
            <a:off x="6553200" y="3642242"/>
            <a:ext cx="2590800" cy="18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71" y="1524000"/>
            <a:ext cx="3218429" cy="2413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70" y="4318823"/>
            <a:ext cx="3218429" cy="2432534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228600" y="152400"/>
            <a:ext cx="8686799" cy="1143000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Network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36" y="1143000"/>
            <a:ext cx="5375564" cy="538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মেট্রোপলিটান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উচ্চ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পেতে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৫০-৭০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মাইল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পর্যন্ত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লোকাল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সরাসরি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কিন্তু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মেট্রোপলিটন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প্রতিটি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সাইট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12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52" y="1752600"/>
            <a:ext cx="3245266" cy="2634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90600"/>
            <a:ext cx="5862561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মেট্রোপলিটন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ম্যান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লোকাল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সমন্বয়ে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এক্ষেত্রে</a:t>
            </a:r>
            <a:r>
              <a:rPr lang="en-US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ল্যানসমূহ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শহরে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বেশ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গতির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তাদের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শেয়ার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পার্থক্য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228600" y="152400"/>
            <a:ext cx="8686799" cy="990600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Network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04800" y="152400"/>
            <a:ext cx="8686799" cy="1143000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Wide Area Network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00877"/>
            <a:ext cx="5160819" cy="538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ভৌগলিক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এলাকায়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অবস্থিত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ম্যানকে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এ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ধরনের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টেলিফোন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কোম্পানীর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ক্যাবল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কারণে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ধীরগতির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30" y="1137618"/>
            <a:ext cx="3579518" cy="2519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30" y="4083320"/>
            <a:ext cx="3817750" cy="26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655"/>
            <a:ext cx="596348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এলাকা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ম্যানকে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সংযুক্ত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বিশেষ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টেকনোলজি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ল্যানের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ওয়্যানের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গঠনের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পরিকল্পনা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সত্যিই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কঠিন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।এটি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ম্যানেজ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কঠিন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যদি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গোটা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বিশ্বজুড়ে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গড়ার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অনেক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ক্ষেত্রেই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স্যাটেলাইট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4" y="1805736"/>
            <a:ext cx="2663148" cy="1736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29" y="4267200"/>
            <a:ext cx="3149753" cy="1948267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304800" y="152400"/>
            <a:ext cx="8686799" cy="1066800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Wide Area Network</a:t>
            </a:r>
          </a:p>
        </p:txBody>
      </p:sp>
    </p:spTree>
    <p:extLst>
      <p:ext uri="{BB962C8B-B14F-4D97-AF65-F5344CB8AC3E}">
        <p14:creationId xmlns:p14="http://schemas.microsoft.com/office/powerpoint/2010/main" val="7041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637295"/>
            <a:ext cx="5410201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1" y="2008785"/>
            <a:ext cx="5029200" cy="784958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1" spc="38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501" spc="38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1" spc="38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501" spc="38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91" y="3200340"/>
            <a:ext cx="4659510" cy="2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1203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Collection\Animation\Earth\earth_animation_09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6051" y="2000251"/>
            <a:ext cx="3829049" cy="3557966"/>
          </a:xfrm>
          <a:prstGeom prst="rect">
            <a:avLst/>
          </a:prstGeom>
          <a:noFill/>
        </p:spPr>
      </p:pic>
      <p:pic>
        <p:nvPicPr>
          <p:cNvPr id="3074" name="Picture 2" descr="D:\Collection\Images\ICT\IC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740" y="2114550"/>
            <a:ext cx="4570733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594361"/>
            <a:ext cx="7924800" cy="12573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&amp; Communication Technology for 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2511" y="4286251"/>
            <a:ext cx="6416052" cy="16850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035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All</a:t>
            </a:r>
          </a:p>
        </p:txBody>
      </p:sp>
      <p:sp>
        <p:nvSpPr>
          <p:cNvPr id="8" name="Oval 7"/>
          <p:cNvSpPr/>
          <p:nvPr/>
        </p:nvSpPr>
        <p:spPr>
          <a:xfrm>
            <a:off x="1143000" y="586359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863840" y="85725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1143000" y="85725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7863840" y="586359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35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  <p:sndAc>
          <p:stSnd>
            <p:snd r:embed="rId2" name="bomb.wav"/>
          </p:stSnd>
        </p:sndAc>
      </p:transition>
    </mc:Choice>
    <mc:Fallback xmlns="">
      <p:transition spd="slow" advTm="4000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2601E-6 L 4.16667E-6 -0.96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96347 L 0.00174 0.00023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69 L 0.97812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326 0.00232 L -0.00191 0.00093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685800" y="609600"/>
            <a:ext cx="7772400" cy="1676400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7432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ইন্টারেনেটের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 t="5778" r="34196" b="65947"/>
          <a:stretch/>
        </p:blipFill>
        <p:spPr>
          <a:xfrm>
            <a:off x="2971800" y="2286000"/>
            <a:ext cx="1133176" cy="8859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1" t="29864" r="1797" b="39082"/>
          <a:stretch/>
        </p:blipFill>
        <p:spPr>
          <a:xfrm>
            <a:off x="1676400" y="3505200"/>
            <a:ext cx="996608" cy="894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1" r="70135" b="47829"/>
          <a:stretch/>
        </p:blipFill>
        <p:spPr>
          <a:xfrm>
            <a:off x="0" y="2286000"/>
            <a:ext cx="1230652" cy="856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5" t="6038" r="33756" b="63773"/>
          <a:stretch/>
        </p:blipFill>
        <p:spPr>
          <a:xfrm>
            <a:off x="1339211" y="866255"/>
            <a:ext cx="1145248" cy="9367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9001" y="980668"/>
            <a:ext cx="522316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4724400"/>
            <a:ext cx="8458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53000" y="2616278"/>
            <a:ext cx="345170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24600" y="5588755"/>
            <a:ext cx="1390650" cy="1243767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933451" y="1447800"/>
            <a:ext cx="2943225" cy="2000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783158" y="2026533"/>
            <a:ext cx="300585" cy="2624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 t="5778" r="34196" b="65947"/>
          <a:stretch/>
        </p:blipFill>
        <p:spPr>
          <a:xfrm>
            <a:off x="3093818" y="1927311"/>
            <a:ext cx="1133176" cy="8859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1" t="29864" r="1797" b="39082"/>
          <a:stretch/>
        </p:blipFill>
        <p:spPr>
          <a:xfrm>
            <a:off x="2013294" y="2911566"/>
            <a:ext cx="996608" cy="894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1" r="70135" b="47829"/>
          <a:stretch/>
        </p:blipFill>
        <p:spPr>
          <a:xfrm>
            <a:off x="527236" y="2320569"/>
            <a:ext cx="1113015" cy="775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5" t="6038" r="33756" b="63773"/>
          <a:stretch/>
        </p:blipFill>
        <p:spPr>
          <a:xfrm>
            <a:off x="2078259" y="990601"/>
            <a:ext cx="931642" cy="76200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90800" y="4022881"/>
            <a:ext cx="628695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175" y="5269403"/>
            <a:ext cx="871583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276601" y="334796"/>
            <a:ext cx="5601155" cy="861613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0.13704 C 0.24805 -0.13704 0.3198 -0.05116 0.3198 0.05555 C 0.3198 0.16134 0.24805 0.24815 0.1599 0.24815 C 0.07162 0.24815 -3.33333E-6 0.16134 -3.33333E-6 0.05555 C -3.33333E-6 -0.05116 0.07162 -0.13704 0.1599 -0.1370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033132"/>
            <a:ext cx="4419599" cy="2451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553" y="4797507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841" y="4986989"/>
            <a:ext cx="4772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বিহিন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53" y="3591795"/>
            <a:ext cx="429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866" y="3583960"/>
            <a:ext cx="429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1018" y="6096000"/>
            <a:ext cx="5785182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96276" y="1932604"/>
            <a:ext cx="276225" cy="2777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113165" y="995032"/>
            <a:ext cx="4115935" cy="2424272"/>
            <a:chOff x="150885" y="183709"/>
            <a:chExt cx="5487913" cy="32323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23"/>
            <a:stretch/>
          </p:blipFill>
          <p:spPr>
            <a:xfrm>
              <a:off x="150885" y="192160"/>
              <a:ext cx="1258814" cy="32239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51"/>
            <a:stretch/>
          </p:blipFill>
          <p:spPr>
            <a:xfrm>
              <a:off x="4381499" y="183709"/>
              <a:ext cx="1257299" cy="32239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Arc 15"/>
            <p:cNvSpPr/>
            <p:nvPr/>
          </p:nvSpPr>
          <p:spPr>
            <a:xfrm rot="16200000">
              <a:off x="2177976" y="-565077"/>
              <a:ext cx="1359051" cy="3225802"/>
            </a:xfrm>
            <a:prstGeom prst="arc">
              <a:avLst>
                <a:gd name="adj1" fmla="val 16815921"/>
                <a:gd name="adj2" fmla="val 517270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Oval 1"/>
          <p:cNvSpPr/>
          <p:nvPr/>
        </p:nvSpPr>
        <p:spPr>
          <a:xfrm>
            <a:off x="3286125" y="1400175"/>
            <a:ext cx="161926" cy="242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527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125 L -0.03698 -0.04769 L -0.0974 -0.07547 L -0.14948 -0.07732 L -0.2026 -0.06436 L -0.25885 -0.0236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35105 0.00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 animBg="1"/>
      <p:bldP spid="4" grpId="0" animBg="1"/>
      <p:bldP spid="4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0" y="5198649"/>
            <a:ext cx="561975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9" y="905104"/>
            <a:ext cx="2728921" cy="2728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90" y="905105"/>
            <a:ext cx="3853297" cy="24015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10100" y="6095376"/>
            <a:ext cx="971550" cy="779105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1480" y="3417193"/>
            <a:ext cx="578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811" y="4341629"/>
            <a:ext cx="298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11" grpId="0"/>
      <p:bldP spid="15" grpId="0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</TotalTime>
  <Words>1410</Words>
  <Application>Microsoft Office PowerPoint</Application>
  <PresentationFormat>On-screen Show (4:3)</PresentationFormat>
  <Paragraphs>160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Trebuchet MS</vt:lpstr>
      <vt:lpstr>Wingdings 3</vt:lpstr>
      <vt:lpstr>1_Office Theme</vt:lpstr>
      <vt:lpstr>Facet</vt:lpstr>
      <vt:lpstr>Office Theme</vt:lpstr>
      <vt:lpstr>Organic</vt:lpstr>
      <vt:lpstr>Retrospect</vt:lpstr>
      <vt:lpstr>Ion Boardroom</vt:lpstr>
      <vt:lpstr>Wisp</vt:lpstr>
      <vt:lpstr>1_Organic</vt:lpstr>
      <vt:lpstr>1_Retrospect</vt:lpstr>
      <vt:lpstr>2_Organic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&amp; Communication Technology for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Md.Manjur-E-Elahee</dc:creator>
  <cp:lastModifiedBy>ICT_LAB</cp:lastModifiedBy>
  <cp:revision>141</cp:revision>
  <dcterms:created xsi:type="dcterms:W3CDTF">2013-07-06T13:48:09Z</dcterms:created>
  <dcterms:modified xsi:type="dcterms:W3CDTF">2020-04-01T10:49:53Z</dcterms:modified>
</cp:coreProperties>
</file>