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9" r:id="rId2"/>
    <p:sldId id="270" r:id="rId3"/>
    <p:sldId id="271" r:id="rId4"/>
    <p:sldId id="273" r:id="rId5"/>
    <p:sldId id="274" r:id="rId6"/>
    <p:sldId id="281" r:id="rId7"/>
    <p:sldId id="283" r:id="rId8"/>
    <p:sldId id="300" r:id="rId9"/>
    <p:sldId id="282" r:id="rId10"/>
    <p:sldId id="301" r:id="rId11"/>
    <p:sldId id="298" r:id="rId12"/>
    <p:sldId id="310" r:id="rId13"/>
    <p:sldId id="299" r:id="rId14"/>
    <p:sldId id="289" r:id="rId15"/>
    <p:sldId id="291" r:id="rId16"/>
    <p:sldId id="312" r:id="rId17"/>
    <p:sldId id="313" r:id="rId18"/>
    <p:sldId id="315" r:id="rId19"/>
    <p:sldId id="316" r:id="rId20"/>
    <p:sldId id="297" r:id="rId21"/>
    <p:sldId id="294" r:id="rId22"/>
    <p:sldId id="317" r:id="rId23"/>
    <p:sldId id="295" r:id="rId24"/>
    <p:sldId id="292" r:id="rId25"/>
    <p:sldId id="293" r:id="rId26"/>
    <p:sldId id="320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E5962-B7E8-4CF7-9ECE-3B3108C83E5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14BDE-25F0-4A0F-93F8-563A8CCC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3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34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34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85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13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01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1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54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50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48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60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93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58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59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26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17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46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58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7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69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4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41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18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18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5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BDEE1E-945F-4C1F-9166-C038B39FF88E}" type="datetime3">
              <a:rPr lang="en-US" smtClean="0"/>
              <a:t>30 March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D12C71-4C53-4CFA-A98B-37FE328ECC12}" type="datetime3">
              <a:rPr lang="en-US" smtClean="0"/>
              <a:t>30 March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50EA5A-4CF0-4B31-B2A2-47F5BFC4AEC6}" type="datetime3">
              <a:rPr lang="en-US" smtClean="0"/>
              <a:t>30 March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80D87A-A17B-469C-9070-33A95E69932B}" type="datetime3">
              <a:rPr lang="en-US" smtClean="0"/>
              <a:t>30 March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6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FDC3D0-9C0C-4A87-A23F-6F0FEE47F812}" type="datetime3">
              <a:rPr lang="en-US" smtClean="0"/>
              <a:t>30 March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7B49E0-7F9F-43C5-81D1-A8A61911AB04}" type="datetime3">
              <a:rPr lang="en-US" smtClean="0"/>
              <a:t>30 March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4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0EE9BB-1BA3-4387-8AB9-F6F280916EFF}" type="datetime3">
              <a:rPr lang="en-US" smtClean="0"/>
              <a:t>30 March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2359F-9743-4814-901C-1084DC7E45AD}" type="datetime3">
              <a:rPr lang="en-US" smtClean="0"/>
              <a:t>30 March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1AB283-C2D9-41DE-A365-8ECD0BBEFBB5}" type="datetime3">
              <a:rPr lang="en-US" smtClean="0"/>
              <a:t>30 March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4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F5A31-71AE-48E0-934C-2031A221F970}" type="datetime3">
              <a:rPr lang="en-US" smtClean="0"/>
              <a:t>30 March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9D9BC4-33C1-46F8-A54B-E860EF0C31EE}" type="datetime3">
              <a:rPr lang="en-US" smtClean="0"/>
              <a:t>30 March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3431" y="193432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13448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70004" y="5275040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6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eb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31.webp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7386"/>
            <a:ext cx="3829433" cy="2436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888372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95539" y="2488672"/>
            <a:ext cx="1905000" cy="179530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প্রাতিষ্টানিক কাঠামোর ৫ টি স্তর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51719" y="1842572"/>
            <a:ext cx="2358834" cy="1795302"/>
            <a:chOff x="851719" y="1842572"/>
            <a:chExt cx="2358834" cy="1795302"/>
          </a:xfrm>
        </p:grpSpPr>
        <p:sp>
          <p:nvSpPr>
            <p:cNvPr id="15" name="Oval 14"/>
            <p:cNvSpPr/>
            <p:nvPr/>
          </p:nvSpPr>
          <p:spPr>
            <a:xfrm>
              <a:off x="851719" y="1842572"/>
              <a:ext cx="1905000" cy="179530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৫।সার্ক সচিবালয়।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rot="11550135">
              <a:off x="2793911" y="2966570"/>
              <a:ext cx="416642" cy="379151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73361" y="99364"/>
            <a:ext cx="1905000" cy="2300626"/>
            <a:chOff x="3173361" y="99364"/>
            <a:chExt cx="1905000" cy="2300626"/>
          </a:xfrm>
        </p:grpSpPr>
        <p:sp>
          <p:nvSpPr>
            <p:cNvPr id="16" name="Oval 15"/>
            <p:cNvSpPr/>
            <p:nvPr/>
          </p:nvSpPr>
          <p:spPr>
            <a:xfrm>
              <a:off x="3173361" y="99364"/>
              <a:ext cx="1905000" cy="179530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১।রাষ্ট্র ও সরকার প্রধানদের শীর্ষ সম্লেলন।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16200000">
              <a:off x="3917540" y="2002093"/>
              <a:ext cx="416642" cy="379151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16461" y="1766431"/>
            <a:ext cx="3013138" cy="1795302"/>
            <a:chOff x="5259642" y="1708049"/>
            <a:chExt cx="3013138" cy="1795302"/>
          </a:xfrm>
        </p:grpSpPr>
        <p:sp>
          <p:nvSpPr>
            <p:cNvPr id="17" name="Oval 16"/>
            <p:cNvSpPr/>
            <p:nvPr/>
          </p:nvSpPr>
          <p:spPr>
            <a:xfrm>
              <a:off x="5687817" y="1708049"/>
              <a:ext cx="2584963" cy="179530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২।পররাষ্ট্রমন্ত্রীদের সম্লেলন।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rot="20685074">
              <a:off x="5259642" y="2842751"/>
              <a:ext cx="416642" cy="379151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39278" y="4150499"/>
            <a:ext cx="1962268" cy="2017459"/>
            <a:chOff x="4839278" y="4150499"/>
            <a:chExt cx="1962268" cy="2017459"/>
          </a:xfrm>
        </p:grpSpPr>
        <p:sp>
          <p:nvSpPr>
            <p:cNvPr id="21" name="Oval 20"/>
            <p:cNvSpPr/>
            <p:nvPr/>
          </p:nvSpPr>
          <p:spPr>
            <a:xfrm>
              <a:off x="4896546" y="4372656"/>
              <a:ext cx="1905000" cy="179530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৩।ট্যাণ্ডিং কমিটি।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3554207">
              <a:off x="4820533" y="4169244"/>
              <a:ext cx="416642" cy="379151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72163" y="4150500"/>
            <a:ext cx="1994344" cy="2017458"/>
            <a:chOff x="1672163" y="4150500"/>
            <a:chExt cx="1994344" cy="2017458"/>
          </a:xfrm>
        </p:grpSpPr>
        <p:sp>
          <p:nvSpPr>
            <p:cNvPr id="18" name="Oval 17"/>
            <p:cNvSpPr/>
            <p:nvPr/>
          </p:nvSpPr>
          <p:spPr>
            <a:xfrm>
              <a:off x="1672163" y="4372656"/>
              <a:ext cx="1905000" cy="179530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৪।টেকনিক্যাল কমিটি।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7803017">
              <a:off x="3268611" y="4169245"/>
              <a:ext cx="416642" cy="379151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 rot="16200000">
            <a:off x="-1586419" y="3081523"/>
            <a:ext cx="4093661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প্রাতিষ্টানিক কাঠামো  স্তরসমুহ......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7350" y="533400"/>
            <a:ext cx="588645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গঠনের লক্ষ্য ও উদ্দেশ্য...............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0" y="1447800"/>
            <a:ext cx="8376202" cy="396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5638800"/>
            <a:ext cx="6172200" cy="5728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সার্কভুক্ত দেশগুলোর  জনগনের জীবনযাত্রার মানোন্নয়ন করা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371600" y="552450"/>
            <a:ext cx="588645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গঠনের লক্ষ্য ও উদ্দেশ্য.....................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0" y="1447800"/>
            <a:ext cx="870944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29000"/>
            <a:ext cx="4191000" cy="18288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42825" y="5562600"/>
            <a:ext cx="763571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অঞ্চলের অর্থনৈতিক ও সামাজিক উন্নয়ন এবং সংস্কৃতিক বিকাশ নিশ্চিত করা।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0" y="3429000"/>
            <a:ext cx="414301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4471" y="457200"/>
            <a:ext cx="588645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গঠনের লক্ষ্য ও উদ্দেশ্য...........................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746142" cy="464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5943600"/>
            <a:ext cx="6704593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এশিয়ার দেশগুলোকে জাতীয়ভাবে আত্ননির্ভরশীল করে তোলা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85874"/>
            <a:ext cx="8991600" cy="43529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47800" y="450731"/>
            <a:ext cx="588645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গঠনের লক্ষ্য ও উদ্দেশ্য........................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7300" y="5797669"/>
            <a:ext cx="70485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অঞ্চলে রাষ্ট্রগুলোর সাধারন স্বার্থে সহানুভুতি ও সহযোগীতা বৃদ্ধি করা।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20644" y="5266250"/>
            <a:ext cx="7429500" cy="9621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আন্তর্জাতিক সংস্থার সাথে সহযোগীতার সস্পর্ক স্থাপন।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92169" y="547919"/>
            <a:ext cx="588645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গঠনের লক্ষ্য ও উদ্দেশ্য...........................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6" y="1371600"/>
            <a:ext cx="8656093" cy="375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683508" y="5630086"/>
            <a:ext cx="5308573" cy="829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 আঞ্চলিক সংস্থার সাথে সম্পর্ক উন্নয়ন করা 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31923" y="457200"/>
            <a:ext cx="588645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গঠনের লক্ষ্য ও উদ্দেশ্য........................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610600" cy="418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9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4191000" cy="4114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57350" y="440425"/>
            <a:ext cx="588645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গঠনের লক্ষ্য ও উদ্দেশ্য.......................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5638800"/>
            <a:ext cx="5486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সার্কভুক্ত দেশগুলোর মধ্যে বিরাজমান বিরোধ ও সমস্যা দূর করে পারস্পারিক সমঝোতা সৃষ্টি করা।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8" y="1219200"/>
            <a:ext cx="4343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0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76375" y="457200"/>
            <a:ext cx="588645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গঠনের লক্ষ্য ও উদ্দেশ্য....................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839200" cy="4343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5743428"/>
            <a:ext cx="6096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অন্য দেশের অভ্যন্তরীণ বিষয়ে হস্তক্ষেপ না করা।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1600" y="228600"/>
            <a:ext cx="588645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গঠনের লক্ষ্য ও উদ্দেশ্য...........................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915400" cy="45926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63639" y="5756618"/>
            <a:ext cx="6172200" cy="685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 সার্বভোমত্ব ও ভৌগলিক অখন্ডতার নীতি মেনে চলা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826" y="3092745"/>
            <a:ext cx="4146769" cy="237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মোঃআলাউদ্দিন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 হাইস্কুল এন্ড কলেজ। </a:t>
            </a:r>
            <a:endParaRPr lang="bn-IN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সুনামগঞ্জ, সুনামগঞ্জ।</a:t>
            </a:r>
          </a:p>
          <a:p>
            <a:pPr>
              <a:lnSpc>
                <a:spcPct val="90000"/>
              </a:lnSpc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মোবা-০১৭৬৫৭৪০৩৯৫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259720" y="2849039"/>
            <a:ext cx="3688079" cy="27684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নাগরিকতা</a:t>
            </a:r>
            <a:endParaRPr lang="en-US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 </a:t>
            </a: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সার্ক </a:t>
            </a:r>
            <a:endParaRPr lang="bn-BD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10272" y="348979"/>
            <a:ext cx="1905000" cy="88416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55000">
                <a:schemeClr val="accent6">
                  <a:lumMod val="63000"/>
                  <a:lumOff val="37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66958" y="3266473"/>
            <a:ext cx="404948" cy="2419815"/>
            <a:chOff x="4610100" y="2975354"/>
            <a:chExt cx="404948" cy="241981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610100" y="2975354"/>
              <a:ext cx="0" cy="24067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15048" y="2988416"/>
              <a:ext cx="0" cy="24067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805915" y="3225037"/>
              <a:ext cx="1089" cy="190738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4231" r="53889" b="15463"/>
          <a:stretch/>
        </p:blipFill>
        <p:spPr>
          <a:xfrm>
            <a:off x="4084581" y="1447800"/>
            <a:ext cx="1032775" cy="50840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2" y="1233148"/>
            <a:ext cx="2667000" cy="182880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5641" r="8655" b="5422"/>
          <a:stretch/>
        </p:blipFill>
        <p:spPr>
          <a:xfrm>
            <a:off x="5791200" y="1233148"/>
            <a:ext cx="2743200" cy="161589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610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2900" y="4801883"/>
            <a:ext cx="8343899" cy="10028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এশিয়া আঞ্চলিক সংস্থা সার্কের দুটি লক্ষ ও উদ্দেশ্য ব্যাখ্যা কর।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393523"/>
            <a:ext cx="2467896" cy="5957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4581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363372"/>
            <a:ext cx="5105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সাথে বাংলাদেশের সম্পর্ক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686800" cy="3352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14400" y="4724400"/>
            <a:ext cx="7315200" cy="13818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প্রথম উদ্যোগ নেন বাংলাদেশের প্রয়াত প্রেসিডেন্ট জেনারেল জিয়াউর রহমান ।পরবর্তীতে ১৯৮৫ সালে তৎকালীন প্রেসিডেন্ট জেনারেল হুসাইন  মোহাম্মদ এরশাদের উদ্যোগে ঢাকায় সার্কের  যাত্রে শুরু হয়।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11072" y="157665"/>
            <a:ext cx="6934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সার্কের উদ্যোক্তা হিসেবে বাংলাদেশ সার্কের বিভিন্ন কর্মকান্ডে বলিষ্ট ও গুরুত্ত্বপুর্ন  ভুমিকা পালন করছে..............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" y="1167464"/>
            <a:ext cx="3770194" cy="1692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146411"/>
            <a:ext cx="4267200" cy="1713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5778"/>
            <a:ext cx="4002206" cy="2171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78" y="3657109"/>
            <a:ext cx="4216021" cy="19473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20003" y="2917080"/>
            <a:ext cx="2819400" cy="5902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সন্ত্রাস দমন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2988409"/>
            <a:ext cx="2895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পরিবেশ সংরক্ষণ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8103" y="5913677"/>
            <a:ext cx="3200400" cy="304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ও প্রযুক্তির উন্নয়ন।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5756812"/>
            <a:ext cx="35052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রোগ-ব্যাধি ও দারিদ্রতা দুরীকরন।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3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408683"/>
            <a:ext cx="677895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উদ্যোক্তা হিসেবে বাংলাদেশ সার্কের বিভিন্ন কর্মকান্ডে বলিষ্ট ও গুরুত্ত্বপুর্ন  ভুমিকা পালন করছে..............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0" y="1451496"/>
            <a:ext cx="4061915" cy="1864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94" y="1451496"/>
            <a:ext cx="3887906" cy="18168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3885" y="3478150"/>
            <a:ext cx="3962400" cy="4080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ব্যবসা-বানিজ্যের সম্পসারণ।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62600" y="3344527"/>
            <a:ext cx="2978054" cy="5416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পাচার রোধ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4" y="4030328"/>
            <a:ext cx="8106769" cy="214187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5194" y="6248399"/>
            <a:ext cx="5410200" cy="525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আঞ্চলিক বিরোধ নিষ্পতি।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7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95600" y="348811"/>
            <a:ext cx="2819400" cy="7159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305800" cy="3200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23950" y="5171364"/>
            <a:ext cx="68199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 অভিজ্ঞতা থেকে সার্ক সম্পর্কিত ২/১টি উল্লেখ্যযোগ্য ঘটনা দলের  সদস্যদের সাথে আলোচনা করে শ্রেনিতে উপস্থাপন কর।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87329" y="307607"/>
            <a:ext cx="2133600" cy="790350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097" y="1225304"/>
            <a:ext cx="562548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SAARC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পুর্ণরুপ কি?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6955" y="2214030"/>
            <a:ext cx="5658467" cy="8397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।সার্ক কত সালে গঠিত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8988" y="3210602"/>
            <a:ext cx="5721168" cy="6684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।সার্কের সচিবালয়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কোথায়?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0833" y="4084923"/>
            <a:ext cx="5658467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।সার্কের সাথে বাংলাদেশের সম্পর্ক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কীরুপ?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6955" y="4876800"/>
            <a:ext cx="5696588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।সার্কের প্রথম উদ্যোক্তা কোন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ব্যক্তি?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257175"/>
            <a:ext cx="3581400" cy="824548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63725"/>
            <a:ext cx="8077200" cy="414367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43476" y="5715000"/>
            <a:ext cx="6057047" cy="717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এশিয়ার ১৫০ কোটি মানুষের আশা-আকাঙ্ক্ষার প্রতীক হিসেবে সার্কের ভুমিকা লিখ।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16" y="740091"/>
            <a:ext cx="4490884" cy="55272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00" y="1437038"/>
            <a:ext cx="2804911" cy="28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4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2920" y="257175"/>
            <a:ext cx="3802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কিসের প্রতীক?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79869" y="5822546"/>
            <a:ext cx="2069901" cy="7782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সার্ক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77323"/>
            <a:ext cx="800100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626834" y="5358018"/>
            <a:ext cx="4667250" cy="7047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SAARC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221" y="978724"/>
            <a:ext cx="3476980" cy="915942"/>
          </a:xfrm>
          <a:prstGeom prst="roundRect">
            <a:avLst/>
          </a:prstGeom>
          <a:scene3d>
            <a:camera prst="isometricOffAxis2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88" y="1878645"/>
            <a:ext cx="6667911" cy="32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6350" y="907982"/>
            <a:ext cx="5692250" cy="635574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724" y="2159754"/>
            <a:ext cx="6918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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সার্ক কি তা বলতে পারবে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724" y="3082656"/>
            <a:ext cx="80991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2" panose="05020102010507070707" pitchFamily="18" charset="2"/>
              <a:buChar char="C"/>
            </a:pP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গঠন ও প্রাতিষ্ঠানিক কাঠামো ব্যাখ্যা করতে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664" y="3745020"/>
            <a:ext cx="6935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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সার্ক গঠনের লক্ষ্য ও উদ্দেশ্য ব্যাখ্যা করতে পারবে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431" y="4667922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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সার্কের সাথে বাংলাদেশের সম্পর্ক বিশ্লেষণ করতে পারবে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7" grpId="0"/>
      <p:bldP spid="1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162800" cy="34289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66800" y="4419600"/>
            <a:ext cx="7086600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পুরো নাম দক্ষিণ এশীয় আঞ্চলিক সহযোগীতা সংস্থা।এটি একটি আঞ্চলিক উন্নয়ন সংস্থা।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6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2" y="3048000"/>
            <a:ext cx="8257819" cy="27102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990600"/>
            <a:ext cx="7696199" cy="761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১৯৮৫ সালের ৮ ডিসেম্বর ঢাকায় সার্কের প্রথম সম্লেলন অনুষ্টানের মধ্য দিয়ে এর যাত্রা শুরু হয়। বর্তমানে সার্কের সদস্য সংখ্যা ৮ টি।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95600" y="395217"/>
            <a:ext cx="2362200" cy="4520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গঠন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125337" y="1895900"/>
            <a:ext cx="2133600" cy="11521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 গুলো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971800" y="457200"/>
            <a:ext cx="2743200" cy="8536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6712" y="1845163"/>
            <a:ext cx="6873288" cy="8536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সদস্য রাষ্ট্রগুলোর নাম লিখ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6712" y="4191000"/>
            <a:ext cx="7696200" cy="10989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১।বাংলাদেশ ২। ভারত ৩।পাকিস্থান ৪।ভুটান ৫।মালদ্বীপ ৬।শ্রীলংকা ৭।নেপাল ৮।আফগানিস্থান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237966" y="457200"/>
            <a:ext cx="7220234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 রাষ্ট্রগুলোর পারস্পারিক সহযোগীতার ভিত্তিতে তাদের অর্থনৈতিক,সামাজিক,সাংস্কৃতিক ও রাজনৈতিক উন্নতির লক্ষে সার্ক গঠিত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হয়।সার্কের প্রাতিষ্টানিক কাঠামোর ৫টি স্তর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4" y="2971800"/>
            <a:ext cx="7273636" cy="281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5943600"/>
            <a:ext cx="5562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সচিবালয় নেপালের রাজধানী কাঠমুন্ডুতে অবস্থিত।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568</Words>
  <Application>Microsoft Office PowerPoint</Application>
  <PresentationFormat>On-screen Show (4:3)</PresentationFormat>
  <Paragraphs>116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NikoshBAN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</dc:creator>
  <cp:lastModifiedBy>MOHAMMAD ALAUDDIN</cp:lastModifiedBy>
  <cp:revision>269</cp:revision>
  <dcterms:created xsi:type="dcterms:W3CDTF">2016-03-02T16:19:48Z</dcterms:created>
  <dcterms:modified xsi:type="dcterms:W3CDTF">2020-03-30T03:22:40Z</dcterms:modified>
</cp:coreProperties>
</file>