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9C7F8-398A-4920-8584-E9E13993C9D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88A74-BC54-450A-A6FF-C5B3529EF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88A74-BC54-450A-A6FF-C5B3529EF2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17170"/>
            <a:ext cx="6400800" cy="47944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86000" y="1752600"/>
            <a:ext cx="1752600" cy="830997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bn-BD" sz="4800" dirty="0" smtClean="0">
                <a:ln>
                  <a:solidFill>
                    <a:sysClr val="windowText" lastClr="000000"/>
                  </a:solidFill>
                </a:ln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3716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5410200"/>
            <a:ext cx="4572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5334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80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981200" y="0"/>
            <a:ext cx="1676400" cy="5334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29000" y="0"/>
            <a:ext cx="1676400" cy="5334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67200" y="0"/>
            <a:ext cx="1676400" cy="5334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47800" y="6400800"/>
            <a:ext cx="685800" cy="76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114800" y="6096000"/>
            <a:ext cx="1981200" cy="2286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057400" y="6400800"/>
            <a:ext cx="1981200" cy="2286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8" name="Picture 6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-44482"/>
            <a:ext cx="6781800" cy="69024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69" name="TextBox 68"/>
          <p:cNvSpPr txBox="1"/>
          <p:nvPr/>
        </p:nvSpPr>
        <p:spPr>
          <a:xfrm>
            <a:off x="19812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146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2004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6576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267200" y="57912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8768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4864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70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0" y="5715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80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629400" y="57912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90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162800" y="5791200"/>
            <a:ext cx="56938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219200" y="5715000"/>
            <a:ext cx="31290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219200" y="5181600"/>
            <a:ext cx="31290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066800" y="46482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066800" y="4191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15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37338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066800" y="27432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30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990600" y="32004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25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066800" y="22860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35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990600" y="1828800"/>
            <a:ext cx="4572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066800" y="1371600"/>
            <a:ext cx="44114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45</a:t>
            </a:r>
            <a:endParaRPr lang="en-US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2743200" y="47244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133600" y="49530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495800" y="15240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352800" y="42672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105400" y="18288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962400" y="28956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2362200" y="3581400"/>
            <a:ext cx="42672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5" idx="0"/>
          </p:cNvCxnSpPr>
          <p:nvPr/>
        </p:nvCxnSpPr>
        <p:spPr>
          <a:xfrm rot="5400000">
            <a:off x="3501187" y="3501187"/>
            <a:ext cx="4419600" cy="80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2628901" y="4305301"/>
            <a:ext cx="2667001" cy="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71" idx="0"/>
          </p:cNvCxnSpPr>
          <p:nvPr/>
        </p:nvCxnSpPr>
        <p:spPr>
          <a:xfrm rot="16200000" flipH="1">
            <a:off x="2701880" y="4995907"/>
            <a:ext cx="1371600" cy="6658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>
            <a:off x="1790700" y="5295900"/>
            <a:ext cx="685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715000" y="4267200"/>
            <a:ext cx="6096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74" idx="0"/>
          </p:cNvCxnSpPr>
          <p:nvPr/>
        </p:nvCxnSpPr>
        <p:spPr>
          <a:xfrm rot="5400000">
            <a:off x="3158287" y="3767887"/>
            <a:ext cx="3886200" cy="80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endCxn id="70" idx="0"/>
          </p:cNvCxnSpPr>
          <p:nvPr/>
        </p:nvCxnSpPr>
        <p:spPr>
          <a:xfrm rot="5400000">
            <a:off x="2281987" y="5253787"/>
            <a:ext cx="914400" cy="80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endCxn id="69" idx="0"/>
          </p:cNvCxnSpPr>
          <p:nvPr/>
        </p:nvCxnSpPr>
        <p:spPr>
          <a:xfrm rot="5400000">
            <a:off x="1939087" y="5215687"/>
            <a:ext cx="762000" cy="2366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76" idx="0"/>
          </p:cNvCxnSpPr>
          <p:nvPr/>
        </p:nvCxnSpPr>
        <p:spPr>
          <a:xfrm rot="5400000">
            <a:off x="5634787" y="5025187"/>
            <a:ext cx="1371600" cy="802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6248400" y="5029200"/>
            <a:ext cx="685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6591300" y="5372100"/>
            <a:ext cx="685800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H="1">
            <a:off x="5791200" y="4343400"/>
            <a:ext cx="1524000" cy="1219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4800600" y="1524000"/>
            <a:ext cx="609600" cy="304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 flipV="1">
            <a:off x="2438400" y="4724400"/>
            <a:ext cx="685800" cy="228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0800000" flipV="1">
            <a:off x="3048000" y="4267200"/>
            <a:ext cx="6096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3200400" y="3276600"/>
            <a:ext cx="1371600" cy="609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16200000" flipH="1">
            <a:off x="4457700" y="2781300"/>
            <a:ext cx="2438400" cy="533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3810000" y="1905000"/>
            <a:ext cx="1371600" cy="609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533400" y="304800"/>
            <a:ext cx="762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অক্ষে ক্ষুদ্রতম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ঘর 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 এবং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y-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অক্ষে ক্ষুদ্রতম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ঘর=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457200" y="2819400"/>
            <a:ext cx="53340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গণসংখ্যা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800600" y="6172200"/>
            <a:ext cx="16764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শ্রেণি ব্যবধান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7" name="Right Arrow 196"/>
          <p:cNvSpPr/>
          <p:nvPr/>
        </p:nvSpPr>
        <p:spPr>
          <a:xfrm>
            <a:off x="6477000" y="6248400"/>
            <a:ext cx="978408" cy="457200"/>
          </a:xfrm>
          <a:prstGeom prst="rightArrow">
            <a:avLst>
              <a:gd name="adj1" fmla="val 18254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Up Arrow 197"/>
          <p:cNvSpPr/>
          <p:nvPr/>
        </p:nvSpPr>
        <p:spPr>
          <a:xfrm>
            <a:off x="457200" y="1524000"/>
            <a:ext cx="484632" cy="1066800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2209800" y="5562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209800" y="5410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590800" y="51054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-3200400" y="5257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743200" y="55626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71800" y="54102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-1600200" y="6172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43200" y="5486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43200" y="4953000"/>
            <a:ext cx="358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133600" y="5105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819400" y="5257800"/>
            <a:ext cx="411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133600" y="5334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209800" y="5029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886200" y="40386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352800" y="45720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352800" y="44196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495800" y="2589212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-2209800" y="4191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124200" y="4724400"/>
            <a:ext cx="3810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962400" y="36576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962400" y="38862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962400" y="4191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1752600" y="533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-1752600" y="4800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572000" y="27432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3886200" y="2970212"/>
            <a:ext cx="1828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3962400" y="35036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495800" y="2284412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133600" y="5408612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495800" y="2132012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3886200" y="3046412"/>
            <a:ext cx="1828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962400" y="31988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4495800" y="1751012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495800" y="1600200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4495800" y="1674812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4572000" y="18272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4495800" y="2055812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2133600" y="5332412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2133600" y="5561012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2133600" y="5484812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2133600" y="5638800"/>
            <a:ext cx="480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2209800" y="5027612"/>
            <a:ext cx="4724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2209800" y="5103812"/>
            <a:ext cx="4724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2743200" y="4875212"/>
            <a:ext cx="3581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3962400" y="35798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3276600" y="4648200"/>
            <a:ext cx="3048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352800" y="4494212"/>
            <a:ext cx="2971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3962400" y="37322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3886200" y="3960812"/>
            <a:ext cx="1828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3962400" y="4114800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3886200" y="4191000"/>
            <a:ext cx="1828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3352800" y="4343400"/>
            <a:ext cx="2971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3962400" y="32750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3962400" y="3429000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3962400" y="3122612"/>
            <a:ext cx="1752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572000" y="28178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4572000" y="25130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4572000" y="1522412"/>
            <a:ext cx="533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4572000" y="26654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4495800" y="2208212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4572000" y="23606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4572000" y="19812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4572000" y="1903412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304800" y="6248400"/>
            <a:ext cx="1905000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চিত্রে গণসংখ্যা বহুভুজ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193" grpId="0" animBg="1"/>
      <p:bldP spid="194" grpId="0" animBg="1"/>
      <p:bldP spid="196" grpId="0" animBg="1"/>
      <p:bldP spid="197" grpId="0" animBg="1"/>
      <p:bldP spid="198" grpId="0" animBg="1"/>
      <p:bldP spid="2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17880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305800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শ্রেণির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জন শিক্ষার্থীর গণিতে প্রাপ্ত নম্বরের গণসংখ্যা নিবেশণ সারণি হলোঃ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514600"/>
          <a:ext cx="83058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168400"/>
                <a:gridCol w="1384300"/>
                <a:gridCol w="1384300"/>
                <a:gridCol w="1384300"/>
                <a:gridCol w="1384300"/>
              </a:tblGrid>
              <a:tr h="133618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 নম্বরের </a:t>
                      </a:r>
                    </a:p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ব্যবধান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itchFamily="2" charset="0"/>
                          <a:ea typeface="Arial Unicode MS"/>
                          <a:cs typeface="NikoshBAN" pitchFamily="2" charset="0"/>
                        </a:rPr>
                        <a:t>   </a:t>
                      </a:r>
                      <a:r>
                        <a:rPr lang="en-US" sz="2400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1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-10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11-20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21-30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31-40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41-50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17841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12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15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18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7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486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প্রদত্ত গণসংখ্যা নিবেশণের অজিভ রেখা আঁক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3733800"/>
            <a:ext cx="830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171700" y="3771900"/>
            <a:ext cx="2438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990600" y="3733800"/>
            <a:ext cx="23622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876800" y="3733800"/>
            <a:ext cx="25146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505994" y="3734594"/>
            <a:ext cx="2513806" cy="75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6096000" y="3733800"/>
            <a:ext cx="25146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1729961" cy="5232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79977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প্রদত্ত উপাত্তের গণসংখ্যা নিবেশণের ক্রমযোজিত গণসংখ্যা সারণি হলোঃ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81200"/>
          <a:ext cx="7848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316"/>
                <a:gridCol w="2649316"/>
                <a:gridCol w="2549968"/>
              </a:tblGrid>
              <a:tr h="5842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</a:t>
                      </a:r>
                      <a:r>
                        <a:rPr lang="bn-BD" sz="2400" baseline="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নম্বরের শ্রেণি ব্যবধান </a:t>
                      </a:r>
                      <a:endParaRPr lang="en-US" sz="2400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bn-BD" sz="28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800" baseline="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ক্রমযোজিত  গণসংখ্যা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itchFamily="2" charset="0"/>
                          <a:ea typeface="Arial Unicode MS"/>
                          <a:cs typeface="NikoshBAN" pitchFamily="2" charset="0"/>
                        </a:rPr>
                        <a:t>           </a:t>
                      </a:r>
                      <a:r>
                        <a:rPr lang="en-US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1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-10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8+12=20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20+15=35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bn-BD" dirty="0" smtClean="0"/>
                        <a:t>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35+18=53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41-50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53+7=60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001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ছক কাগজের উভয় অক্ষে প্রতি এক ঘরকে দুই একক ধরে প্রদত্ত উপাত্তের  ক্রমযোজিত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গণসংখ্যার অজিভ রেখা আঁকা হলো।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ngineering-Grid-Paper-Templat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239000" cy="5181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990600" y="5562600"/>
            <a:ext cx="6858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-190500" y="3771900"/>
            <a:ext cx="5486400" cy="76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0" y="556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20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4419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3962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30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429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40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2971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50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574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60</a:t>
            </a:r>
            <a:endParaRPr lang="en-US" dirty="0"/>
          </a:p>
        </p:txBody>
      </p:sp>
      <p:sp>
        <p:nvSpPr>
          <p:cNvPr id="26" name="Flowchart: Connector 25"/>
          <p:cNvSpPr/>
          <p:nvPr/>
        </p:nvSpPr>
        <p:spPr>
          <a:xfrm>
            <a:off x="3886200" y="4495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3048000" y="5105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 flipH="1">
            <a:off x="4876800" y="3733800"/>
            <a:ext cx="762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5562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6019800" y="2590800"/>
            <a:ext cx="198119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590800" y="5181600"/>
            <a:ext cx="511082" cy="381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6" idx="2"/>
          </p:cNvCxnSpPr>
          <p:nvPr/>
        </p:nvCxnSpPr>
        <p:spPr>
          <a:xfrm flipV="1">
            <a:off x="3276600" y="4572000"/>
            <a:ext cx="609600" cy="4572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7"/>
            <a:endCxn id="28" idx="1"/>
          </p:cNvCxnSpPr>
          <p:nvPr/>
        </p:nvCxnSpPr>
        <p:spPr>
          <a:xfrm rot="5400000" flipH="1" flipV="1">
            <a:off x="4098061" y="3674339"/>
            <a:ext cx="762000" cy="92555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9" idx="2"/>
          </p:cNvCxnSpPr>
          <p:nvPr/>
        </p:nvCxnSpPr>
        <p:spPr>
          <a:xfrm rot="5400000" flipH="1" flipV="1">
            <a:off x="4838700" y="3086100"/>
            <a:ext cx="838200" cy="6096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86400" y="2438400"/>
            <a:ext cx="1066800" cy="533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48000" y="1600200"/>
            <a:ext cx="2861681" cy="3693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উভয় অক্ষে ক্ষুদ্রতম </a:t>
            </a:r>
            <a:r>
              <a:rPr lang="en-US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</a:rPr>
              <a:t>1</a:t>
            </a:r>
            <a:r>
              <a:rPr lang="bn-BD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ঘর = </a:t>
            </a:r>
            <a:r>
              <a:rPr lang="en-US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</a:rPr>
              <a:t>2</a:t>
            </a:r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ea typeface="Arial Unicode MS"/>
                <a:cs typeface="NikoshBAN" pitchFamily="2" charset="0"/>
              </a:rPr>
              <a:t> একক </a:t>
            </a:r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33800" y="6172200"/>
            <a:ext cx="2610010" cy="46166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শ্রেণি ব্যবধানের  উচ্চসীমা </a:t>
            </a:r>
            <a:endParaRPr lang="en-US" sz="2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47800" y="2133600"/>
            <a:ext cx="381000" cy="28623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ক্রমযোজিত গণসংখ্যা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Notched Right Arrow 60"/>
          <p:cNvSpPr/>
          <p:nvPr/>
        </p:nvSpPr>
        <p:spPr>
          <a:xfrm>
            <a:off x="6324600" y="6172200"/>
            <a:ext cx="978408" cy="484632"/>
          </a:xfrm>
          <a:prstGeom prst="notched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3" name="Up Arrow 62"/>
          <p:cNvSpPr/>
          <p:nvPr/>
        </p:nvSpPr>
        <p:spPr>
          <a:xfrm>
            <a:off x="1371600" y="11430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057400" y="1981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Unicode MS"/>
                <a:ea typeface="Arial Unicode MS"/>
                <a:cs typeface="Arial Unicode MS"/>
              </a:rPr>
              <a:t>70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48600" y="5410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590800" y="914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1385316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371600"/>
            <a:ext cx="6643165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গণসংখ্যা বহুভুজ  কী?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ক্রমযোজিত গণসংখ্যা  কী?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) অজিভ রেখা  কী ?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 ) নিচের সারণি থেকে ক্রমযোজিত গণসংখ্যা নির্ণয় কর।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276600"/>
          <a:ext cx="73152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8382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2400" baseline="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ব্যবধান </a:t>
                      </a:r>
                      <a:endParaRPr lang="en-US" sz="2400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31-40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41-50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51-60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61-70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Unicode MS"/>
                          <a:ea typeface="Arial Unicode MS"/>
                          <a:cs typeface="Arial Unicode MS"/>
                        </a:rPr>
                        <a:t>71-80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944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6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</a:t>
                      </a:r>
                      <a:r>
                        <a:rPr lang="en-US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</a:t>
                      </a:r>
                      <a:r>
                        <a:rPr lang="en-US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10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</a:t>
                      </a:r>
                      <a:r>
                        <a:rPr lang="en-US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12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</a:t>
                      </a:r>
                      <a:r>
                        <a:rPr lang="en-US" sz="2800" dirty="0" smtClean="0">
                          <a:latin typeface="Arial Unicode MS"/>
                          <a:ea typeface="Arial Unicode MS"/>
                          <a:cs typeface="Arial Unicode MS"/>
                        </a:rPr>
                        <a:t>5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168668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7620000" cy="5232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নিচের গণসংখ্যা নিবেশন সারণি থেকে গণসংখ্যা বহুভুজ অঙ্কন কর। 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133600"/>
          <a:ext cx="7543802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990600"/>
                <a:gridCol w="1066800"/>
                <a:gridCol w="1066800"/>
                <a:gridCol w="1066800"/>
                <a:gridCol w="838202"/>
              </a:tblGrid>
              <a:tr h="1439171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সময়(সেকেন্ড)</a:t>
                      </a:r>
                      <a:r>
                        <a:rPr lang="bn-BD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30-35</a:t>
                      </a:r>
                      <a:endParaRPr lang="en-US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36-41</a:t>
                      </a:r>
                      <a:endParaRPr lang="en-US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42-47</a:t>
                      </a:r>
                      <a:endParaRPr lang="en-US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48-53</a:t>
                      </a:r>
                      <a:endParaRPr lang="en-US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54-59</a:t>
                      </a:r>
                      <a:endParaRPr lang="en-US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60-65</a:t>
                      </a:r>
                      <a:endParaRPr lang="en-US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8502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bn-BD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3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10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18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25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sz="2400" dirty="0" smtClean="0">
                          <a:latin typeface="Arial Unicode MS"/>
                          <a:ea typeface="Arial Unicode MS"/>
                          <a:cs typeface="Arial Unicode MS"/>
                        </a:rPr>
                        <a:t>6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238625" cy="5925166"/>
          </a:xfrm>
          <a:prstGeom prst="star6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172200" y="609600"/>
            <a:ext cx="1600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609600"/>
            <a:ext cx="1600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 – ১৭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 গণসংখ্যা বহুভুজ ও অজিভ রেখা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তাং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 শ্যামপুর  বহুমূখী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হাইস্কুল অ্যান্ড কলেজ,ঢাকা।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962400"/>
            <a:ext cx="2057400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20574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শিখনফলঃ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10600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ক্রমযোজিত গণসংখ্যা কী তা বলতে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গণসংখ্যা বহুভুজ কী তা বলতে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অজিভ রেখা কী তা বলতে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ঘ) গণসংখ্যা বহুভুজ ও অজিভ রেখা  লেখচিত্রের ব্যাখ্যা করতে পারবেএবং গাণিতিক সমস্যা সমাধান করতে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8496"/>
            <a:ext cx="3390900" cy="1898904"/>
          </a:xfrm>
          <a:prstGeom prst="rect">
            <a:avLst/>
          </a:prstGeom>
        </p:spPr>
      </p:pic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89109"/>
            <a:ext cx="2895600" cy="1944491"/>
          </a:xfrm>
          <a:prstGeom prst="rect">
            <a:avLst/>
          </a:prstGeom>
        </p:spPr>
      </p:pic>
      <p:pic>
        <p:nvPicPr>
          <p:cNvPr id="4" name="Picture 3" descr="Osti47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302" y="2286000"/>
            <a:ext cx="3297212" cy="2733939"/>
          </a:xfrm>
          <a:prstGeom prst="rect">
            <a:avLst/>
          </a:prstGeom>
        </p:spPr>
      </p:pic>
      <p:pic>
        <p:nvPicPr>
          <p:cNvPr id="1026" name="Picture 2" descr="গণসংখ্যা নিবেশন এবং এর প্রকারভেদ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133600"/>
            <a:ext cx="5181600" cy="3352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1" y="381000"/>
            <a:ext cx="205740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পাশের ছবিগুলোতে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আমরা কী দেখতে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পাচ্ছি?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943600"/>
            <a:ext cx="6460423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বিভিন্ন গণসংখ্যা নিবেশণের বিভিন্ন লেখচিত্র।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4301066" cy="707886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8686802" cy="1446550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 anchor="ctr">
            <a:spAutoFit/>
          </a:bodyPr>
          <a:lstStyle/>
          <a:p>
            <a:r>
              <a:rPr lang="bn-BD" sz="44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গণসংখ্যাবহুভুজ ও ক্রমযোজিত গণসংখ্যা লেখচিত্র</a:t>
            </a:r>
            <a:endParaRPr lang="en-US" sz="4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3048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গণসংখ্যা বহুভুজঃ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1"/>
            <a:ext cx="7467600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কোনো অবিচ্ছিন্ন উপাত্তের শ্রেণি ব্যবধানের বিপরীতে গণসংখ্যা নির্দেশক বিন্দুসমূহের দ্বারা গঠিত আয়তসমূহের ভূমির সমান্তরাল বিপরীত বাহুর মধ্যবিন্দু সমূহ রেখাংশ দ্বারা সংযুক্ত করে যে লেখচিত্র পাওয়া যায় , তাকে গণসংখ্যা বহুভুজ বলে।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657600"/>
            <a:ext cx="1905000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অজিভ রেখাঃ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337265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উপাত্তের শ্রেণি বিন্যাসের পর শ্রেণি ব্যবধানের উচ্চসীমা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x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-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 বরাবর এবং শ্রেণির ক্রমযোজিত গনসংখ্যা 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y-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 অক্ষ বরাবর স্থাপন করে যে লেখচিত্র </a:t>
            </a:r>
            <a:r>
              <a:rPr lang="bn-BD" sz="2800" smtClean="0">
                <a:latin typeface="NikoshBAN" pitchFamily="2" charset="0"/>
                <a:ea typeface="Arial Unicode MS"/>
                <a:cs typeface="NikoshBAN" pitchFamily="2" charset="0"/>
              </a:rPr>
              <a:t>পাওয়া যায়,তাকে ক্রমযোজিত গণসংখ্যার লেখচিত্র বা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অজিভ রেখা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276870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ক্রমযোজিত গণসংখ্যাঃ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838200"/>
            <a:ext cx="78486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 শ্রেণির এবং তার  সকল পূর্ববতী শ্রেণির গণসংখ্যার সমষ্টিকে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ঐ শ্রেণির ক্রমযোজিত গণসংখ্যা বলে। যেমন-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কোনো গণসংখ্যা নিবেশনের প্রথম তিনটি শ্রেণির গণসংখ্যা যথাক্রমে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5,10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12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হলে –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প্রথম শ্রেণির ক্রমযোজিত গণসংখ্যা 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</a:t>
            </a:r>
            <a:endParaRPr lang="bn-BD" sz="24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দ্বিতীয় শ্রেণির ক্রমযজিত গণসংখ্যা 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5+10=15</a:t>
            </a:r>
            <a:endParaRPr lang="bn-BD" sz="24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তৃতীয় শ্রেণির ক্রমযোজিত গণসংখ্যা=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15+12=27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981633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381000"/>
            <a:ext cx="5943600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নিচের গণসংখ্যা নিবেশণ সারণির বহুভুজ অঙ্কন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437640"/>
          <a:ext cx="6096000" cy="472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25145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bn-BD" sz="24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sz="2400" baseline="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ব্যবধান</a:t>
                      </a:r>
                      <a:endParaRPr lang="en-US" sz="2400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2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মধ্যবিন্দু</a:t>
                      </a:r>
                      <a:endParaRPr lang="en-US" sz="2400" dirty="0">
                        <a:solidFill>
                          <a:schemeClr val="tx2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গণসংখ্যা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itchFamily="2" charset="0"/>
                          <a:ea typeface="Arial Unicode MS"/>
                          <a:cs typeface="NikoshBAN" pitchFamily="2" charset="0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10-20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20-30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/>
                        <a:t>   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r>
                        <a:rPr lang="en-US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3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0-40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35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/>
                        <a:t>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40-50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30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/>
                        <a:t> 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       </a:t>
                      </a:r>
                      <a:r>
                        <a:rPr lang="en-US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5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0-60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55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/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60-70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65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70-80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75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80-90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2057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077200" cy="40318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-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 বরাবর ছক কাগজের প্রতিঘরকে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10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একক ধরে এবং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y-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অক্ষ বরাবর ছক কাগজের প্রতিঘরকে গণসংখ্যার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5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একক ধরে প্রদত্ত গণসংখ্যা নিবেশণের আয়তলেখ আঁকা হলো। আয়তলেখের আয়তসমূহের ভূমির বিপরীত বাহুর মধ্যবিন্দু যা শ্রেণির মধ্যবিন্দু </a:t>
            </a:r>
          </a:p>
          <a:p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চিহ্নিত করি।এখন চিহ্নিত মধ্যবিন্দু সমূহ রেখাংশ দ্বারা সংযুক্ত করি। প্রথম শ্রেণির প্রান্তবিন্দু</a:t>
            </a:r>
            <a:r>
              <a:rPr lang="en-US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ও শেষ শ্রেণির প্রান্তবিন্দুদ্বয়কে শ্রেনি ব্যবধান নির্দেশক </a:t>
            </a:r>
            <a:r>
              <a:rPr lang="en-US" sz="3200" dirty="0" smtClean="0">
                <a:latin typeface="Arial Unicode MS"/>
                <a:ea typeface="Arial Unicode MS"/>
                <a:cs typeface="Arial Unicode MS"/>
              </a:rPr>
              <a:t>x-</a:t>
            </a:r>
            <a:r>
              <a:rPr lang="bn-BD" sz="3200" dirty="0" smtClean="0">
                <a:latin typeface="NikoshBAN" pitchFamily="2" charset="0"/>
                <a:ea typeface="Arial Unicode MS"/>
                <a:cs typeface="NikoshBAN" pitchFamily="2" charset="0"/>
              </a:rPr>
              <a:t> অক্ষের সাথে সংযুক্ত করে গণসংখ্যা বহুভুজ আঁকা হলো।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635</Words>
  <Application>Microsoft Office PowerPoint</Application>
  <PresentationFormat>On-screen Show (4:3)</PresentationFormat>
  <Paragraphs>192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96</cp:revision>
  <dcterms:created xsi:type="dcterms:W3CDTF">2006-08-16T00:00:00Z</dcterms:created>
  <dcterms:modified xsi:type="dcterms:W3CDTF">2020-04-01T06:32:07Z</dcterms:modified>
</cp:coreProperties>
</file>