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0" r:id="rId4"/>
    <p:sldId id="261" r:id="rId5"/>
    <p:sldId id="263" r:id="rId6"/>
    <p:sldId id="265" r:id="rId7"/>
    <p:sldId id="267" r:id="rId8"/>
    <p:sldId id="271" r:id="rId9"/>
    <p:sldId id="273" r:id="rId10"/>
    <p:sldId id="269" r:id="rId11"/>
    <p:sldId id="275" r:id="rId12"/>
    <p:sldId id="277" r:id="rId13"/>
    <p:sldId id="279" r:id="rId14"/>
    <p:sldId id="281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jpe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image" Target="../media/image18.jpeg"/><Relationship Id="rId5" Type="http://schemas.openxmlformats.org/officeDocument/2006/relationships/image" Target="../media/image12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18.jpeg"/><Relationship Id="rId7" Type="http://schemas.openxmlformats.org/officeDocument/2006/relationships/image" Target="../media/image28.wmf"/><Relationship Id="rId2" Type="http://schemas.openxmlformats.org/officeDocument/2006/relationships/image" Target="../media/image25.wmf"/><Relationship Id="rId1" Type="http://schemas.openxmlformats.org/officeDocument/2006/relationships/image" Target="../media/image24.jpeg"/><Relationship Id="rId6" Type="http://schemas.openxmlformats.org/officeDocument/2006/relationships/image" Target="../media/image27.wmf"/><Relationship Id="rId5" Type="http://schemas.openxmlformats.org/officeDocument/2006/relationships/image" Target="../media/image15.jpeg"/><Relationship Id="rId4" Type="http://schemas.openxmlformats.org/officeDocument/2006/relationships/image" Target="../media/image26.wmf"/><Relationship Id="rId9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E81E-752B-4414-8E86-F27C73A80C34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75886-C681-4AF3-900A-6D3420DCF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75886-C681-4AF3-900A-6D3420DCF1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2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0014-FDF7-46E1-890F-77F03023ACC6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62D6-CEB1-464E-9FC4-A44183F32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6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0014-FDF7-46E1-890F-77F03023ACC6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62D6-CEB1-464E-9FC4-A44183F32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1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0014-FDF7-46E1-890F-77F03023ACC6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62D6-CEB1-464E-9FC4-A44183F32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9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0014-FDF7-46E1-890F-77F03023ACC6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62D6-CEB1-464E-9FC4-A44183F32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7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0014-FDF7-46E1-890F-77F03023ACC6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62D6-CEB1-464E-9FC4-A44183F32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0014-FDF7-46E1-890F-77F03023ACC6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62D6-CEB1-464E-9FC4-A44183F32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2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0014-FDF7-46E1-890F-77F03023ACC6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62D6-CEB1-464E-9FC4-A44183F32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8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0014-FDF7-46E1-890F-77F03023ACC6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62D6-CEB1-464E-9FC4-A44183F32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4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0014-FDF7-46E1-890F-77F03023ACC6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62D6-CEB1-464E-9FC4-A44183F32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0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0014-FDF7-46E1-890F-77F03023ACC6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62D6-CEB1-464E-9FC4-A44183F32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5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0014-FDF7-46E1-890F-77F03023ACC6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862D6-CEB1-464E-9FC4-A44183F32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0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20014-FDF7-46E1-890F-77F03023ACC6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862D6-CEB1-464E-9FC4-A44183F32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5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oleObject" Target="../embeddings/oleObject7.bin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8.jpeg"/><Relationship Id="rId10" Type="http://schemas.openxmlformats.org/officeDocument/2006/relationships/image" Target="../media/image1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8.wmf"/><Relationship Id="rId3" Type="http://schemas.openxmlformats.org/officeDocument/2006/relationships/oleObject" Target="../embeddings/oleObject11.bin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5.jpeg"/><Relationship Id="rId5" Type="http://schemas.openxmlformats.org/officeDocument/2006/relationships/image" Target="../media/image24.jpeg"/><Relationship Id="rId15" Type="http://schemas.openxmlformats.org/officeDocument/2006/relationships/image" Target="../media/image29.wmf"/><Relationship Id="rId10" Type="http://schemas.openxmlformats.org/officeDocument/2006/relationships/image" Target="../media/image27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in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6" y="141759"/>
            <a:ext cx="11726320" cy="6596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8" y="245658"/>
            <a:ext cx="9940573" cy="2224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D:\SAIFUL DIGITAL CONTAINT\Freame\Fream-17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776" y="141759"/>
            <a:ext cx="11726322" cy="6566739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816830" y="822643"/>
            <a:ext cx="322439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5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932" y="304800"/>
            <a:ext cx="7848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/>
                <a:cs typeface="NikoshBAN" pitchFamily="2" charset="0"/>
              </a:rPr>
              <a:t>সূক্ষ্মকোণের ত্রিকোণমিতিক </a:t>
            </a:r>
            <a:r>
              <a:rPr lang="en-US" sz="3200" b="1" dirty="0" err="1">
                <a:latin typeface="NikoshBAN"/>
                <a:cs typeface="NikoshBAN" pitchFamily="2" charset="0"/>
              </a:rPr>
              <a:t>অনুপাতগুলোর</a:t>
            </a:r>
            <a:r>
              <a:rPr lang="en-US" sz="3200" b="1" dirty="0">
                <a:latin typeface="NikoshBAN"/>
                <a:cs typeface="NikoshBAN" pitchFamily="2" charset="0"/>
              </a:rPr>
              <a:t> </a:t>
            </a:r>
            <a:r>
              <a:rPr lang="en-US" sz="3200" b="1" dirty="0" err="1">
                <a:latin typeface="NikoshBAN"/>
                <a:cs typeface="NikoshBAN" pitchFamily="2" charset="0"/>
              </a:rPr>
              <a:t>সম্পর্ক</a:t>
            </a:r>
            <a:endParaRPr lang="en-US" sz="3200" b="1" dirty="0">
              <a:latin typeface="NikoshBAN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588141"/>
              </p:ext>
            </p:extLst>
          </p:nvPr>
        </p:nvGraphicFramePr>
        <p:xfrm>
          <a:off x="3070746" y="2667000"/>
          <a:ext cx="7861112" cy="3983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3" imgW="1955800" imgH="1219200" progId="Equation.3">
                  <p:embed/>
                </p:oleObj>
              </mc:Choice>
              <mc:Fallback>
                <p:oleObj name="Equation" r:id="rId3" imgW="1955800" imgH="1219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746" y="2667000"/>
                        <a:ext cx="7861112" cy="398395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0" y="1219201"/>
            <a:ext cx="7620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sin</a:t>
            </a:r>
            <a:r>
              <a:rPr lang="el-GR" sz="3600" b="1" dirty="0">
                <a:solidFill>
                  <a:srgbClr val="7030A0"/>
                </a:solidFill>
                <a:latin typeface="Arial Narrow"/>
                <a:cs typeface="NikoshBAN" pitchFamily="2" charset="0"/>
              </a:rPr>
              <a:t>θ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এর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বিপরীত cosec</a:t>
            </a:r>
            <a:r>
              <a:rPr lang="el-GR" sz="3600" b="1" dirty="0">
                <a:solidFill>
                  <a:srgbClr val="7030A0"/>
                </a:solidFill>
                <a:latin typeface="Arial Narrow"/>
                <a:cs typeface="NikoshBAN" pitchFamily="2" charset="0"/>
              </a:rPr>
              <a:t>θ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, 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cos</a:t>
            </a:r>
            <a:r>
              <a:rPr lang="el-GR" sz="3600" b="1" dirty="0">
                <a:solidFill>
                  <a:srgbClr val="7030A0"/>
                </a:solidFill>
                <a:latin typeface="Arial Narrow"/>
                <a:cs typeface="NikoshBAN" pitchFamily="2" charset="0"/>
              </a:rPr>
              <a:t>θ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এর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বিপরীত sec</a:t>
            </a:r>
            <a:r>
              <a:rPr lang="el-GR" sz="3600" b="1" dirty="0">
                <a:solidFill>
                  <a:srgbClr val="7030A0"/>
                </a:solidFill>
                <a:latin typeface="Arial Narrow"/>
                <a:cs typeface="NikoshBAN" pitchFamily="2" charset="0"/>
              </a:rPr>
              <a:t>θ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,  tan</a:t>
            </a:r>
            <a:r>
              <a:rPr lang="el-GR" sz="3600" b="1" dirty="0">
                <a:solidFill>
                  <a:srgbClr val="7030A0"/>
                </a:solidFill>
                <a:latin typeface="Arial Narrow"/>
                <a:cs typeface="NikoshBAN" pitchFamily="2" charset="0"/>
              </a:rPr>
              <a:t>θ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এর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বিপরীত cot</a:t>
            </a:r>
            <a:r>
              <a:rPr lang="el-GR" sz="3600" b="1" dirty="0">
                <a:solidFill>
                  <a:srgbClr val="7030A0"/>
                </a:solidFill>
                <a:latin typeface="Arial Narrow"/>
                <a:cs typeface="NikoshBAN" pitchFamily="2" charset="0"/>
              </a:rPr>
              <a:t>θ</a:t>
            </a:r>
            <a:endParaRPr lang="en-US" sz="3600" b="1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6976" y="3875966"/>
            <a:ext cx="2209800" cy="954107"/>
            <a:chOff x="304800" y="3657600"/>
            <a:chExt cx="2209800" cy="954107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3657600"/>
              <a:ext cx="1447800" cy="954107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C3458"/>
                  </a:solidFill>
                  <a:latin typeface="NikoshBAN"/>
                  <a:cs typeface="NikoshBAN" pitchFamily="2" charset="0"/>
                </a:rPr>
                <a:t>বিপরীত অভেদ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752600" y="3904393"/>
              <a:ext cx="762000" cy="533400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NikoshB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8241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77963"/>
              </p:ext>
            </p:extLst>
          </p:nvPr>
        </p:nvGraphicFramePr>
        <p:xfrm>
          <a:off x="5054224" y="5257800"/>
          <a:ext cx="5334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Equation" r:id="rId3" imgW="1688367" imgH="393529" progId="Equation.3">
                  <p:embed/>
                </p:oleObj>
              </mc:Choice>
              <mc:Fallback>
                <p:oleObj name="Equation" r:id="rId3" imgW="168836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224" y="5257800"/>
                        <a:ext cx="5334000" cy="11430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 descr="Papyru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396359"/>
              </p:ext>
            </p:extLst>
          </p:nvPr>
        </p:nvGraphicFramePr>
        <p:xfrm>
          <a:off x="968991" y="1143000"/>
          <a:ext cx="7032009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Equation" r:id="rId6" imgW="2374900" imgH="1574800" progId="Equation.3">
                  <p:embed/>
                </p:oleObj>
              </mc:Choice>
              <mc:Fallback>
                <p:oleObj name="Equation" r:id="rId6" imgW="2374900" imgH="157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991" y="1143000"/>
                        <a:ext cx="7032009" cy="3810000"/>
                      </a:xfrm>
                      <a:prstGeom prst="rect">
                        <a:avLst/>
                      </a:prstGeom>
                      <a:blipFill dpi="0" rotWithShape="0">
                        <a:blip r:embed="rId8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008496" y="5236193"/>
            <a:ext cx="2873992" cy="1200329"/>
            <a:chOff x="402608" y="5236192"/>
            <a:chExt cx="2873992" cy="1200329"/>
          </a:xfrm>
        </p:grpSpPr>
        <p:sp>
          <p:nvSpPr>
            <p:cNvPr id="3" name="TextBox 2"/>
            <p:cNvSpPr txBox="1"/>
            <p:nvPr/>
          </p:nvSpPr>
          <p:spPr>
            <a:xfrm>
              <a:off x="402608" y="5236192"/>
              <a:ext cx="1981200" cy="12003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tan-cot </a:t>
              </a:r>
            </a:p>
            <a:p>
              <a:pPr algn="ctr"/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অভেদঃ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2438400" y="5638800"/>
              <a:ext cx="838200" cy="5334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81200" y="304801"/>
            <a:ext cx="7391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সূক্ষ্মকোণের ত্রিকোণমিতিক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অনুপাতগুলোর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681126" y="1219200"/>
            <a:ext cx="2946767" cy="2970663"/>
            <a:chOff x="5950927" y="685006"/>
            <a:chExt cx="3879667" cy="333781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6249194" y="3333642"/>
              <a:ext cx="3276600" cy="1836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6172994" y="913606"/>
              <a:ext cx="2514600" cy="236220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 9"/>
            <p:cNvSpPr/>
            <p:nvPr/>
          </p:nvSpPr>
          <p:spPr>
            <a:xfrm>
              <a:off x="6630194" y="2818606"/>
              <a:ext cx="381000" cy="609600"/>
            </a:xfrm>
            <a:prstGeom prst="arc">
              <a:avLst>
                <a:gd name="adj1" fmla="val 15776081"/>
                <a:gd name="adj2" fmla="val 3563168"/>
              </a:avLst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6630194" y="2894806"/>
            <a:ext cx="3048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6" name="Equation" r:id="rId9" imgW="126725" imgH="177415" progId="Equation.3">
                    <p:embed/>
                  </p:oleObj>
                </mc:Choice>
                <mc:Fallback>
                  <p:oleObj name="Equation" r:id="rId9" imgW="126725" imgH="1774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30194" y="2894806"/>
                          <a:ext cx="3048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8611394" y="685006"/>
              <a:ext cx="533400" cy="697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50927" y="3325489"/>
              <a:ext cx="705394" cy="697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449595" y="3047207"/>
              <a:ext cx="380999" cy="697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7087394" y="2437606"/>
              <a:ext cx="1828800" cy="158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544594" y="989806"/>
              <a:ext cx="457199" cy="697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25594" y="3275806"/>
              <a:ext cx="533400" cy="697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696994" y="3047206"/>
              <a:ext cx="304800" cy="3048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52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75755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4648200" y="381001"/>
            <a:ext cx="3124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4724400"/>
            <a:ext cx="78486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cot</a:t>
            </a:r>
            <a:r>
              <a:rPr lang="el-GR" sz="3200" b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l-GR" sz="3200" b="1" dirty="0">
                <a:latin typeface="Georgia"/>
                <a:cs typeface="Times New Roman" pitchFamily="18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>
                <a:latin typeface="Georgia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400" b="1" dirty="0">
                <a:latin typeface="Georgia"/>
                <a:cs typeface="Times New Roman" pitchFamily="18" charset="0"/>
              </a:rPr>
              <a:t>θ</a:t>
            </a:r>
            <a:r>
              <a:rPr lang="en-US" sz="3200" b="1" dirty="0">
                <a:latin typeface="Georgia"/>
                <a:cs typeface="Times New Roman" pitchFamily="18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l-GR" sz="2400" b="1" dirty="0">
                <a:latin typeface="Georgia"/>
                <a:cs typeface="Times New Roman" pitchFamily="18" charset="0"/>
              </a:rPr>
              <a:t>θ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প্রকাশ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3" name="Group 27"/>
          <p:cNvGrpSpPr/>
          <p:nvPr/>
        </p:nvGrpSpPr>
        <p:grpSpPr>
          <a:xfrm>
            <a:off x="3429000" y="2286000"/>
            <a:ext cx="3200400" cy="2308658"/>
            <a:chOff x="4800600" y="3886200"/>
            <a:chExt cx="3352800" cy="2463257"/>
          </a:xfrm>
        </p:grpSpPr>
        <p:sp>
          <p:nvSpPr>
            <p:cNvPr id="20" name="Right Triangle 19"/>
            <p:cNvSpPr/>
            <p:nvPr/>
          </p:nvSpPr>
          <p:spPr>
            <a:xfrm>
              <a:off x="5263515" y="4267200"/>
              <a:ext cx="2432685" cy="1828800"/>
            </a:xfrm>
            <a:prstGeom prst="rtTriangle">
              <a:avLst/>
            </a:prstGeom>
            <a:blipFill>
              <a:blip r:embed="rId4"/>
              <a:tile tx="0" ty="0" sx="100000" sy="100000" flip="none" algn="tl"/>
            </a:blip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76800" y="3886200"/>
              <a:ext cx="371475" cy="558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96200" y="5791200"/>
              <a:ext cx="457200" cy="558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00600" y="5733903"/>
              <a:ext cx="457200" cy="558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4" name="L-Shape 23"/>
            <p:cNvSpPr/>
            <p:nvPr/>
          </p:nvSpPr>
          <p:spPr>
            <a:xfrm rot="10800000">
              <a:off x="5257800" y="5791199"/>
              <a:ext cx="304800" cy="274091"/>
            </a:xfrm>
            <a:prstGeom prst="corner">
              <a:avLst>
                <a:gd name="adj1" fmla="val 5891"/>
                <a:gd name="adj2" fmla="val 69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1950963">
              <a:off x="6938646" y="5688319"/>
              <a:ext cx="395649" cy="557732"/>
            </a:xfrm>
            <a:prstGeom prst="arc">
              <a:avLst>
                <a:gd name="adj1" fmla="val 18214532"/>
                <a:gd name="adj2" fmla="val 4318489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6" name="Object 3"/>
            <p:cNvGraphicFramePr>
              <a:graphicFrameLocks noChangeAspect="1"/>
            </p:cNvGraphicFramePr>
            <p:nvPr/>
          </p:nvGraphicFramePr>
          <p:xfrm>
            <a:off x="7010400" y="5715000"/>
            <a:ext cx="399439" cy="368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4" name="Equation" r:id="rId5" imgW="126725" imgH="177415" progId="Equation.3">
                    <p:embed/>
                  </p:oleObj>
                </mc:Choice>
                <mc:Fallback>
                  <p:oleObj name="Equation" r:id="rId5" imgW="126725" imgH="1774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0400" y="5715000"/>
                          <a:ext cx="399439" cy="3686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9" name="Picture 28" descr="TN_WRITING2.gif"/>
          <p:cNvPicPr>
            <a:picLocks noChangeAspect="1"/>
          </p:cNvPicPr>
          <p:nvPr/>
        </p:nvPicPr>
        <p:blipFill>
          <a:blip r:embed="rId7" cstate="print"/>
          <a:srcRect t="10000" b="10000"/>
          <a:stretch>
            <a:fillRect/>
          </a:stretch>
        </p:blipFill>
        <p:spPr>
          <a:xfrm>
            <a:off x="4800600" y="1066800"/>
            <a:ext cx="26670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442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228600"/>
            <a:ext cx="5029200" cy="646331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 ত্রিকোণমিতিক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অভেদাবলিঃ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1143000"/>
            <a:ext cx="4572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পিথাগোরিয়ান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অভেদাবলিঃ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468225"/>
              </p:ext>
            </p:extLst>
          </p:nvPr>
        </p:nvGraphicFramePr>
        <p:xfrm>
          <a:off x="1905000" y="2133600"/>
          <a:ext cx="3886200" cy="720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Equation" r:id="rId3" imgW="1104900" imgH="203200" progId="Equation.3">
                  <p:embed/>
                </p:oleObj>
              </mc:Choice>
              <mc:Fallback>
                <p:oleObj name="Equation" r:id="rId3" imgW="1104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133600"/>
                        <a:ext cx="3886200" cy="720436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918614"/>
              </p:ext>
            </p:extLst>
          </p:nvPr>
        </p:nvGraphicFramePr>
        <p:xfrm>
          <a:off x="1905000" y="5410201"/>
          <a:ext cx="39624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Equation" r:id="rId6" imgW="1244600" imgH="203200" progId="Equation.3">
                  <p:embed/>
                </p:oleObj>
              </mc:Choice>
              <mc:Fallback>
                <p:oleObj name="Equation" r:id="rId6" imgW="1244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410201"/>
                        <a:ext cx="3962400" cy="720725"/>
                      </a:xfrm>
                      <a:prstGeom prst="rect">
                        <a:avLst/>
                      </a:prstGeom>
                      <a:blipFill dpi="0" rotWithShape="0">
                        <a:blip r:embed="rId8"/>
                        <a:srcRect/>
                        <a:tile tx="0" ty="0" sx="100000" sy="100000" flip="none" algn="tl"/>
                      </a:blip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173532"/>
              </p:ext>
            </p:extLst>
          </p:nvPr>
        </p:nvGraphicFramePr>
        <p:xfrm>
          <a:off x="1828800" y="3733801"/>
          <a:ext cx="39624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Equation" r:id="rId9" imgW="1104900" imgH="203200" progId="Equation.3">
                  <p:embed/>
                </p:oleObj>
              </mc:Choice>
              <mc:Fallback>
                <p:oleObj name="Equation" r:id="rId9" imgW="1104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33801"/>
                        <a:ext cx="3962400" cy="720725"/>
                      </a:xfrm>
                      <a:prstGeom prst="rect">
                        <a:avLst/>
                      </a:prstGeom>
                      <a:blipFill dpi="0" rotWithShape="0">
                        <a:blip r:embed="rId11"/>
                        <a:srcRect/>
                        <a:tile tx="0" ty="0" sx="100000" sy="100000" flip="none" algn="tl"/>
                      </a:blip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776003"/>
              </p:ext>
            </p:extLst>
          </p:nvPr>
        </p:nvGraphicFramePr>
        <p:xfrm>
          <a:off x="7086600" y="1981201"/>
          <a:ext cx="3124200" cy="114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Equation" r:id="rId12" imgW="1104900" imgH="457200" progId="Equation.3">
                  <p:embed/>
                </p:oleObj>
              </mc:Choice>
              <mc:Fallback>
                <p:oleObj name="Equation" r:id="rId12" imgW="1104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981201"/>
                        <a:ext cx="3124200" cy="1143001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585666"/>
              </p:ext>
            </p:extLst>
          </p:nvPr>
        </p:nvGraphicFramePr>
        <p:xfrm>
          <a:off x="6934200" y="3505200"/>
          <a:ext cx="3276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Equation" r:id="rId14" imgW="1117600" imgH="457200" progId="Equation.3">
                  <p:embed/>
                </p:oleObj>
              </mc:Choice>
              <mc:Fallback>
                <p:oleObj name="Equation" r:id="rId14" imgW="1117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505200"/>
                        <a:ext cx="3276600" cy="1143000"/>
                      </a:xfrm>
                      <a:prstGeom prst="rect">
                        <a:avLst/>
                      </a:prstGeom>
                      <a:blipFill dpi="0" rotWithShape="0">
                        <a:blip r:embed="rId11"/>
                        <a:srcRect/>
                        <a:tile tx="0" ty="0" sx="100000" sy="100000" flip="none" algn="tl"/>
                      </a:blip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178050"/>
              </p:ext>
            </p:extLst>
          </p:nvPr>
        </p:nvGraphicFramePr>
        <p:xfrm>
          <a:off x="6934200" y="5105400"/>
          <a:ext cx="337624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Equation" r:id="rId16" imgW="1244600" imgH="457200" progId="Equation.3">
                  <p:embed/>
                </p:oleObj>
              </mc:Choice>
              <mc:Fallback>
                <p:oleObj name="Equation" r:id="rId16" imgW="1244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105400"/>
                        <a:ext cx="3376246" cy="1143000"/>
                      </a:xfrm>
                      <a:prstGeom prst="rect">
                        <a:avLst/>
                      </a:prstGeom>
                      <a:blipFill dpi="0" rotWithShape="0">
                        <a:blip r:embed="rId8"/>
                        <a:srcRect/>
                        <a:tile tx="0" ty="0" sx="100000" sy="100000" flip="none" algn="tl"/>
                      </a:blip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>
            <a:off x="5867400" y="220980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2" name="Right Arrow 11"/>
          <p:cNvSpPr/>
          <p:nvPr/>
        </p:nvSpPr>
        <p:spPr>
          <a:xfrm>
            <a:off x="5867400" y="3886200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3" name="Right Arrow 12"/>
          <p:cNvSpPr/>
          <p:nvPr/>
        </p:nvSpPr>
        <p:spPr>
          <a:xfrm>
            <a:off x="5943600" y="54864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" name="TextBox 3"/>
          <p:cNvSpPr txBox="1"/>
          <p:nvPr/>
        </p:nvSpPr>
        <p:spPr>
          <a:xfrm>
            <a:off x="354842" y="228600"/>
            <a:ext cx="2347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 কিছু সম্পর্ক </a:t>
            </a:r>
            <a:endParaRPr lang="en-US" sz="28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7956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0" y="609600"/>
            <a:ext cx="3124200" cy="914400"/>
          </a:xfrm>
          <a:prstGeom prst="roundRect">
            <a:avLst>
              <a:gd name="adj" fmla="val 50000"/>
            </a:avLst>
          </a:prstGeom>
          <a:ln w="57150">
            <a:solidFill>
              <a:schemeClr val="accent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মূল্যায়ন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981201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>
                <a:latin typeface="NikoshBAN"/>
                <a:cs typeface="Times New Roman" pitchFamily="18" charset="0"/>
              </a:rPr>
              <a:t> cosec</a:t>
            </a:r>
            <a:r>
              <a:rPr lang="en-US" sz="3600" baseline="30000" dirty="0">
                <a:latin typeface="NikoshBAN"/>
                <a:cs typeface="Times New Roman" pitchFamily="18" charset="0"/>
              </a:rPr>
              <a:t>2</a:t>
            </a:r>
            <a:r>
              <a:rPr lang="el-GR" sz="3600" dirty="0">
                <a:latin typeface="Georgia"/>
                <a:cs typeface="Times New Roman" pitchFamily="18" charset="0"/>
              </a:rPr>
              <a:t>α</a:t>
            </a:r>
            <a:r>
              <a:rPr lang="en-US" sz="3600" dirty="0">
                <a:latin typeface="NikoshBAN"/>
                <a:cs typeface="Times New Roman" pitchFamily="18" charset="0"/>
              </a:rPr>
              <a:t> – cot</a:t>
            </a:r>
            <a:r>
              <a:rPr lang="en-US" sz="3600" baseline="30000" dirty="0">
                <a:latin typeface="NikoshBAN"/>
                <a:cs typeface="Times New Roman" pitchFamily="18" charset="0"/>
              </a:rPr>
              <a:t>2</a:t>
            </a:r>
            <a:r>
              <a:rPr lang="el-GR" sz="3600" dirty="0">
                <a:latin typeface="Georgia"/>
                <a:cs typeface="Times New Roman" pitchFamily="18" charset="0"/>
              </a:rPr>
              <a:t>α</a:t>
            </a:r>
            <a:r>
              <a:rPr lang="en-US" sz="3600" dirty="0">
                <a:latin typeface="NikoshBAN"/>
                <a:cs typeface="Times New Roman" pitchFamily="18" charset="0"/>
              </a:rPr>
              <a:t>  </a:t>
            </a:r>
            <a:r>
              <a:rPr lang="en-US" sz="3600" dirty="0" err="1">
                <a:latin typeface="NikoshBAN"/>
                <a:cs typeface="NikoshBAN" pitchFamily="2" charset="0"/>
              </a:rPr>
              <a:t>এর</a:t>
            </a:r>
            <a:r>
              <a:rPr lang="en-US" sz="3600" dirty="0">
                <a:latin typeface="NikoshBAN"/>
                <a:cs typeface="NikoshBAN" pitchFamily="2" charset="0"/>
              </a:rPr>
              <a:t> </a:t>
            </a:r>
            <a:r>
              <a:rPr lang="en-US" sz="3600" dirty="0" err="1">
                <a:latin typeface="NikoshBAN"/>
                <a:cs typeface="NikoshBAN" pitchFamily="2" charset="0"/>
              </a:rPr>
              <a:t>মান</a:t>
            </a:r>
            <a:r>
              <a:rPr lang="en-US" sz="3600" dirty="0">
                <a:latin typeface="NikoshBAN"/>
                <a:cs typeface="NikoshBAN" pitchFamily="2" charset="0"/>
              </a:rPr>
              <a:t> </a:t>
            </a:r>
            <a:r>
              <a:rPr lang="en-US" sz="3600" dirty="0" err="1">
                <a:latin typeface="NikoshBAN"/>
                <a:cs typeface="NikoshBAN" pitchFamily="2" charset="0"/>
              </a:rPr>
              <a:t>কত</a:t>
            </a:r>
            <a:r>
              <a:rPr lang="en-US" sz="3600" dirty="0">
                <a:latin typeface="NikoshBAN"/>
                <a:cs typeface="NikoshBAN" pitchFamily="2" charset="0"/>
              </a:rPr>
              <a:t> </a:t>
            </a:r>
            <a:r>
              <a:rPr lang="en-US" sz="3600" dirty="0">
                <a:latin typeface="NikoshBAN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3400" y="1981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NikoshBAN"/>
                <a:cs typeface="NikoshBAN" pitchFamily="2" charset="0"/>
              </a:rPr>
              <a:t>Ans</a:t>
            </a:r>
            <a:r>
              <a:rPr lang="en-US" sz="2800" b="1" dirty="0">
                <a:solidFill>
                  <a:srgbClr val="C00000"/>
                </a:solidFill>
                <a:latin typeface="NikoshBAN"/>
                <a:cs typeface="NikoshBAN" pitchFamily="2" charset="0"/>
              </a:rPr>
              <a:t>:</a:t>
            </a:r>
            <a:r>
              <a:rPr lang="en-US" sz="2800" dirty="0">
                <a:latin typeface="NikoshBAN"/>
                <a:cs typeface="NikoshBAN" pitchFamily="2" charset="0"/>
              </a:rPr>
              <a:t>  </a:t>
            </a:r>
            <a:r>
              <a:rPr lang="en-US" sz="2800" dirty="0">
                <a:latin typeface="NikoshBAN"/>
                <a:cs typeface="Times New Roman" pitchFamily="18" charset="0"/>
              </a:rPr>
              <a:t>1</a:t>
            </a:r>
            <a:endParaRPr lang="en-US" sz="2800" dirty="0">
              <a:latin typeface="NikoshBAN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81200" y="3038896"/>
            <a:ext cx="5029200" cy="686018"/>
            <a:chOff x="304800" y="341313"/>
            <a:chExt cx="5334000" cy="686018"/>
          </a:xfrm>
        </p:grpSpPr>
        <p:sp>
          <p:nvSpPr>
            <p:cNvPr id="17" name="TextBox 16"/>
            <p:cNvSpPr txBox="1"/>
            <p:nvPr/>
          </p:nvSpPr>
          <p:spPr>
            <a:xfrm>
              <a:off x="304800" y="381000"/>
              <a:ext cx="533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en-US" sz="3600" dirty="0">
                  <a:latin typeface="NikoshBAN"/>
                  <a:cs typeface="Times New Roman" pitchFamily="18" charset="0"/>
                </a:rPr>
                <a:t>                             </a:t>
              </a:r>
              <a:r>
                <a:rPr lang="en-US" sz="3200" dirty="0" err="1">
                  <a:latin typeface="NikoshBAN"/>
                  <a:cs typeface="NikoshBAN" pitchFamily="2" charset="0"/>
                </a:rPr>
                <a:t>কত</a:t>
              </a:r>
              <a:r>
                <a:rPr lang="en-US" sz="3200" dirty="0">
                  <a:latin typeface="NikoshBAN"/>
                  <a:cs typeface="NikoshBAN" pitchFamily="2" charset="0"/>
                </a:rPr>
                <a:t> </a:t>
              </a:r>
              <a:r>
                <a:rPr lang="en-US" sz="3200" dirty="0">
                  <a:latin typeface="NikoshBAN"/>
                  <a:cs typeface="Times New Roman" pitchFamily="18" charset="0"/>
                </a:rPr>
                <a:t>?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870527" y="341313"/>
            <a:ext cx="3475182" cy="57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9" name="Equation" r:id="rId3" imgW="1155700" imgH="254000" progId="Equation.3">
                    <p:embed/>
                  </p:oleObj>
                </mc:Choice>
                <mc:Fallback>
                  <p:oleObj name="Equation" r:id="rId3" imgW="11557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0527" y="341313"/>
                          <a:ext cx="3475182" cy="573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Box 18"/>
          <p:cNvSpPr txBox="1"/>
          <p:nvPr/>
        </p:nvSpPr>
        <p:spPr>
          <a:xfrm>
            <a:off x="6858000" y="3101449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NikoshBAN"/>
                <a:cs typeface="NikoshBAN" pitchFamily="2" charset="0"/>
              </a:rPr>
              <a:t>Ans</a:t>
            </a:r>
            <a:r>
              <a:rPr lang="en-US" sz="2800" b="1" dirty="0">
                <a:solidFill>
                  <a:srgbClr val="C00000"/>
                </a:solidFill>
                <a:latin typeface="NikoshBAN"/>
                <a:cs typeface="NikoshBAN" pitchFamily="2" charset="0"/>
              </a:rPr>
              <a:t>:</a:t>
            </a:r>
            <a:r>
              <a:rPr lang="en-US" sz="2800" dirty="0">
                <a:latin typeface="NikoshBAN"/>
                <a:cs typeface="NikoshBAN" pitchFamily="2" charset="0"/>
              </a:rPr>
              <a:t>    </a:t>
            </a:r>
            <a:r>
              <a:rPr lang="en-US" sz="2800" dirty="0" err="1">
                <a:latin typeface="NikoshBAN"/>
                <a:cs typeface="Times New Roman" pitchFamily="18" charset="0"/>
              </a:rPr>
              <a:t>sinA</a:t>
            </a:r>
            <a:r>
              <a:rPr lang="en-US" sz="2800" dirty="0">
                <a:latin typeface="NikoshBAN"/>
                <a:cs typeface="Times New Roman" pitchFamily="18" charset="0"/>
              </a:rPr>
              <a:t> </a:t>
            </a:r>
            <a:endParaRPr lang="en-US" sz="2800" dirty="0">
              <a:latin typeface="NikoshBAN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1199" y="4114801"/>
            <a:ext cx="9946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>
                <a:latin typeface="NikoshBAN"/>
                <a:cs typeface="NikoshBAN" pitchFamily="2" charset="0"/>
              </a:rPr>
              <a:t> ত্রিকোণমিতিক </a:t>
            </a:r>
            <a:r>
              <a:rPr lang="en-US" sz="3200" dirty="0" err="1">
                <a:latin typeface="NikoshBAN"/>
                <a:cs typeface="NikoshBAN" pitchFamily="2" charset="0"/>
              </a:rPr>
              <a:t>সম্পর্কের</a:t>
            </a:r>
            <a:r>
              <a:rPr lang="en-US" sz="3200" dirty="0">
                <a:latin typeface="NikoshBAN"/>
                <a:cs typeface="NikoshBAN" pitchFamily="2" charset="0"/>
              </a:rPr>
              <a:t> </a:t>
            </a:r>
            <a:r>
              <a:rPr lang="en-US" sz="3200" dirty="0" err="1">
                <a:latin typeface="NikoshBAN"/>
                <a:cs typeface="NikoshBAN" pitchFamily="2" charset="0"/>
              </a:rPr>
              <a:t>ক্ষেত্রে</a:t>
            </a:r>
            <a:r>
              <a:rPr lang="en-US" sz="3200" dirty="0">
                <a:latin typeface="NikoshBAN"/>
                <a:cs typeface="NikoshBAN" pitchFamily="2" charset="0"/>
              </a:rPr>
              <a:t> –   </a:t>
            </a:r>
          </a:p>
          <a:p>
            <a:r>
              <a:rPr lang="en-US" sz="2800" dirty="0">
                <a:latin typeface="NikoshBAN"/>
                <a:cs typeface="Times New Roman" pitchFamily="18" charset="0"/>
              </a:rPr>
              <a:t>   </a:t>
            </a:r>
            <a:r>
              <a:rPr lang="en-US" sz="2800" dirty="0" err="1">
                <a:latin typeface="NikoshBAN"/>
                <a:cs typeface="Times New Roman" pitchFamily="18" charset="0"/>
              </a:rPr>
              <a:t>i</a:t>
            </a:r>
            <a:r>
              <a:rPr lang="en-US" sz="2800" dirty="0">
                <a:latin typeface="NikoshBAN"/>
                <a:cs typeface="Times New Roman" pitchFamily="18" charset="0"/>
              </a:rPr>
              <a:t>. sin</a:t>
            </a:r>
            <a:r>
              <a:rPr lang="en-US" sz="2800" baseline="30000" dirty="0">
                <a:latin typeface="NikoshBAN"/>
                <a:cs typeface="Times New Roman" pitchFamily="18" charset="0"/>
              </a:rPr>
              <a:t>2</a:t>
            </a:r>
            <a:r>
              <a:rPr lang="el-GR" sz="2000" dirty="0">
                <a:latin typeface="Georgia"/>
                <a:cs typeface="Times New Roman" pitchFamily="18" charset="0"/>
              </a:rPr>
              <a:t>θ</a:t>
            </a:r>
            <a:r>
              <a:rPr lang="en-US" sz="2800" dirty="0">
                <a:latin typeface="NikoshBAN"/>
                <a:cs typeface="Times New Roman" pitchFamily="18" charset="0"/>
              </a:rPr>
              <a:t>+cos</a:t>
            </a:r>
            <a:r>
              <a:rPr lang="en-US" sz="2800" baseline="30000" dirty="0">
                <a:latin typeface="NikoshBAN"/>
                <a:cs typeface="Times New Roman" pitchFamily="18" charset="0"/>
              </a:rPr>
              <a:t>2</a:t>
            </a:r>
            <a:r>
              <a:rPr lang="el-GR" sz="2000" dirty="0">
                <a:latin typeface="Georgia"/>
                <a:cs typeface="Times New Roman" pitchFamily="18" charset="0"/>
              </a:rPr>
              <a:t>θ</a:t>
            </a:r>
            <a:r>
              <a:rPr lang="en-US" sz="2800" dirty="0">
                <a:latin typeface="NikoshBAN"/>
                <a:cs typeface="Times New Roman" pitchFamily="18" charset="0"/>
              </a:rPr>
              <a:t> =1 ii.sec</a:t>
            </a:r>
            <a:r>
              <a:rPr lang="en-US" sz="2800" baseline="30000" dirty="0">
                <a:latin typeface="NikoshBAN"/>
                <a:cs typeface="Times New Roman" pitchFamily="18" charset="0"/>
              </a:rPr>
              <a:t>2</a:t>
            </a:r>
            <a:r>
              <a:rPr lang="el-GR" sz="2000" dirty="0">
                <a:latin typeface="Georgia"/>
                <a:cs typeface="Times New Roman" pitchFamily="18" charset="0"/>
              </a:rPr>
              <a:t>θ</a:t>
            </a:r>
            <a:r>
              <a:rPr lang="en-US" sz="2800" dirty="0">
                <a:latin typeface="NikoshBAN"/>
                <a:cs typeface="Times New Roman" pitchFamily="18" charset="0"/>
              </a:rPr>
              <a:t> =1+tan</a:t>
            </a:r>
            <a:r>
              <a:rPr lang="en-US" sz="2800" baseline="30000" dirty="0">
                <a:latin typeface="NikoshBAN"/>
                <a:cs typeface="Times New Roman" pitchFamily="18" charset="0"/>
              </a:rPr>
              <a:t>2</a:t>
            </a:r>
            <a:r>
              <a:rPr lang="el-GR" sz="2000" dirty="0">
                <a:latin typeface="Georgia"/>
                <a:cs typeface="Times New Roman" pitchFamily="18" charset="0"/>
              </a:rPr>
              <a:t>θ</a:t>
            </a:r>
            <a:r>
              <a:rPr lang="en-US" sz="2800" dirty="0">
                <a:latin typeface="NikoshBAN"/>
                <a:cs typeface="Times New Roman" pitchFamily="18" charset="0"/>
              </a:rPr>
              <a:t>  iii. cosec</a:t>
            </a:r>
            <a:r>
              <a:rPr lang="en-US" sz="2800" baseline="30000" dirty="0">
                <a:latin typeface="NikoshBAN"/>
                <a:cs typeface="Times New Roman" pitchFamily="18" charset="0"/>
              </a:rPr>
              <a:t>2</a:t>
            </a:r>
            <a:r>
              <a:rPr lang="el-GR" sz="2000" dirty="0">
                <a:latin typeface="Georgia"/>
                <a:cs typeface="Times New Roman" pitchFamily="18" charset="0"/>
              </a:rPr>
              <a:t>θ</a:t>
            </a:r>
            <a:r>
              <a:rPr lang="en-US" sz="2800" dirty="0">
                <a:latin typeface="NikoshBAN"/>
                <a:cs typeface="Times New Roman" pitchFamily="18" charset="0"/>
              </a:rPr>
              <a:t> =1-tan</a:t>
            </a:r>
            <a:r>
              <a:rPr lang="en-US" sz="3200" baseline="30000" dirty="0">
                <a:latin typeface="NikoshBAN"/>
                <a:cs typeface="Times New Roman" pitchFamily="18" charset="0"/>
              </a:rPr>
              <a:t>2</a:t>
            </a:r>
            <a:r>
              <a:rPr lang="el-GR" sz="2400" dirty="0">
                <a:latin typeface="Georgia"/>
                <a:cs typeface="Times New Roman" pitchFamily="18" charset="0"/>
              </a:rPr>
              <a:t>θ</a:t>
            </a:r>
            <a:r>
              <a:rPr lang="en-US" sz="3200" dirty="0">
                <a:latin typeface="NikoshBAN"/>
                <a:cs typeface="Times New Roman" pitchFamily="18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62200" y="5257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/>
                <a:cs typeface="NikoshBAN" pitchFamily="2" charset="0"/>
              </a:rPr>
              <a:t>নিচের</a:t>
            </a:r>
            <a:r>
              <a:rPr lang="en-US" sz="2800" b="1" dirty="0"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itchFamily="2" charset="0"/>
              </a:rPr>
              <a:t>কোনটি</a:t>
            </a:r>
            <a:r>
              <a:rPr lang="en-US" sz="2800" b="1" dirty="0"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atin typeface="NikoshBAN"/>
                <a:cs typeface="NikoshBAN" pitchFamily="2" charset="0"/>
              </a:rPr>
              <a:t>সঠিক</a:t>
            </a:r>
            <a:r>
              <a:rPr lang="en-US" sz="2800" b="1" dirty="0">
                <a:latin typeface="NikoshBAN"/>
                <a:cs typeface="NikoshBAN" pitchFamily="2" charset="0"/>
              </a:rPr>
              <a:t> 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09800" y="57912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NikoshBAN"/>
                <a:cs typeface="NikoshBAN" pitchFamily="2" charset="0"/>
              </a:rPr>
              <a:t> (ক) </a:t>
            </a:r>
            <a:r>
              <a:rPr lang="en-US" sz="2800" b="1" dirty="0" err="1">
                <a:solidFill>
                  <a:srgbClr val="C00000"/>
                </a:solidFill>
                <a:latin typeface="NikoshBAN"/>
                <a:cs typeface="NikoshBAN" pitchFamily="2" charset="0"/>
              </a:rPr>
              <a:t>i</a:t>
            </a:r>
            <a:r>
              <a:rPr lang="en-US" sz="2800" b="1" dirty="0">
                <a:solidFill>
                  <a:srgbClr val="C00000"/>
                </a:solidFill>
                <a:latin typeface="NikoshBAN"/>
                <a:cs typeface="NikoshBAN" pitchFamily="2" charset="0"/>
              </a:rPr>
              <a:t> ও ii      (খ) ii ও iii      (গ) </a:t>
            </a:r>
            <a:r>
              <a:rPr lang="en-US" sz="2800" b="1" dirty="0" err="1">
                <a:solidFill>
                  <a:srgbClr val="C00000"/>
                </a:solidFill>
                <a:latin typeface="NikoshBAN"/>
                <a:cs typeface="NikoshBAN" pitchFamily="2" charset="0"/>
              </a:rPr>
              <a:t>i</a:t>
            </a:r>
            <a:r>
              <a:rPr lang="en-US" sz="2800" b="1" dirty="0">
                <a:solidFill>
                  <a:srgbClr val="C00000"/>
                </a:solidFill>
                <a:latin typeface="NikoshBAN"/>
                <a:cs typeface="NikoshBAN" pitchFamily="2" charset="0"/>
              </a:rPr>
              <a:t> ও iii     (ঘ) </a:t>
            </a:r>
            <a:r>
              <a:rPr lang="en-US" sz="2800" b="1" dirty="0" err="1">
                <a:solidFill>
                  <a:srgbClr val="C00000"/>
                </a:solidFill>
                <a:latin typeface="NikoshBAN"/>
                <a:cs typeface="NikoshBAN" pitchFamily="2" charset="0"/>
              </a:rPr>
              <a:t>i</a:t>
            </a:r>
            <a:r>
              <a:rPr lang="en-US" sz="2800" b="1" dirty="0">
                <a:solidFill>
                  <a:srgbClr val="C00000"/>
                </a:solidFill>
                <a:latin typeface="NikoshBAN"/>
                <a:cs typeface="NikoshBAN" pitchFamily="2" charset="0"/>
              </a:rPr>
              <a:t>, ii ও iii     </a:t>
            </a:r>
            <a:endParaRPr lang="en-US" b="1" dirty="0"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362200" y="5867400"/>
            <a:ext cx="4572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878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  <p:bldP spid="19" grpId="0"/>
      <p:bldP spid="21" grpId="0"/>
      <p:bldP spid="23" grpId="0"/>
      <p:bldP spid="24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4031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819400"/>
            <a:ext cx="2362200" cy="1748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724400"/>
            <a:ext cx="1256292" cy="1113432"/>
          </a:xfrm>
          <a:prstGeom prst="rect">
            <a:avLst/>
          </a:prstGeom>
        </p:spPr>
      </p:pic>
      <p:sp>
        <p:nvSpPr>
          <p:cNvPr id="13" name="Plaque 12"/>
          <p:cNvSpPr/>
          <p:nvPr/>
        </p:nvSpPr>
        <p:spPr>
          <a:xfrm>
            <a:off x="4724400" y="457200"/>
            <a:ext cx="3048000" cy="762000"/>
          </a:xfrm>
          <a:prstGeom prst="plaque">
            <a:avLst>
              <a:gd name="adj" fmla="val 16389"/>
            </a:avLst>
          </a:prstGeom>
          <a:gradFill>
            <a:gsLst>
              <a:gs pos="78710">
                <a:srgbClr val="00B050"/>
              </a:gs>
              <a:gs pos="67000">
                <a:schemeClr val="bg1"/>
              </a:gs>
              <a:gs pos="10000">
                <a:srgbClr val="FF0000">
                  <a:alpha val="52000"/>
                </a:srgbClr>
              </a:gs>
              <a:gs pos="23000">
                <a:srgbClr val="00B050"/>
              </a:gs>
              <a:gs pos="36000">
                <a:schemeClr val="bg1"/>
              </a:gs>
              <a:gs pos="89000">
                <a:srgbClr val="FF0000">
                  <a:alpha val="41000"/>
                </a:srgbClr>
              </a:gs>
            </a:gsLst>
            <a:lin ang="5400000" scaled="0"/>
          </a:gradFill>
          <a:ln w="95250">
            <a:solidFill>
              <a:srgbClr val="FFFF00">
                <a:alpha val="82000"/>
              </a:srgb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b="1" dirty="0">
              <a:solidFill>
                <a:srgbClr val="FF33CC"/>
              </a:solidFill>
              <a:latin typeface="NikoshBAN"/>
              <a:cs typeface="NikoshBAN" pitchFamily="2" charset="0"/>
            </a:endParaRPr>
          </a:p>
          <a:p>
            <a:pPr lvl="0" algn="ctr"/>
            <a:r>
              <a:rPr lang="bn-BD" sz="2800" b="1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বাড়ির কাজ</a:t>
            </a:r>
            <a:endParaRPr lang="en-US" sz="2800" b="1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05000" y="5334001"/>
                <a:ext cx="8458200" cy="113338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buFont typeface="Wingdings" pitchFamily="2" charset="2"/>
                  <a:buChar char="q"/>
                </a:pPr>
                <a:r>
                  <a:rPr lang="en-US" sz="3200" dirty="0" smtClean="0">
                    <a:latin typeface="NikoshBAN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/>
                    <a:cs typeface="NikoshBAN" pitchFamily="2" charset="0"/>
                  </a:rPr>
                  <a:t>sin</a:t>
                </a:r>
                <a:r>
                  <a:rPr lang="en-US" sz="2800" dirty="0" err="1">
                    <a:latin typeface="NikoshBAN"/>
                    <a:cs typeface="Times New Roman" pitchFamily="18" charset="0"/>
                  </a:rPr>
                  <a:t>θ</a:t>
                </a:r>
                <a:r>
                  <a:rPr lang="en-US" sz="2800" dirty="0">
                    <a:latin typeface="NikoshBAN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/>
                    <a:cs typeface="NikoshBAN" pitchFamily="2" charset="0"/>
                  </a:rPr>
                  <a:t>=</a:t>
                </a:r>
                <a:r>
                  <a:rPr lang="bn-BD" sz="2800" dirty="0" smtClean="0">
                    <a:latin typeface="NikoshBAN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4</m:t>
                        </m:r>
                      </m:num>
                      <m:den>
                        <m:r>
                          <a:rPr lang="bn-BD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NikoshBAN"/>
                    <a:cs typeface="NikoshBAN" pitchFamily="2" charset="0"/>
                  </a:rPr>
                  <a:t>  </a:t>
                </a:r>
                <a:r>
                  <a:rPr lang="en-US" sz="2800" dirty="0" err="1">
                    <a:latin typeface="NikoshBAN"/>
                    <a:cs typeface="NikoshBAN" pitchFamily="2" charset="0"/>
                  </a:rPr>
                  <a:t>এবং</a:t>
                </a:r>
                <a:r>
                  <a:rPr lang="en-US" sz="2800" dirty="0">
                    <a:latin typeface="NikoshBAN"/>
                    <a:cs typeface="NikoshBAN" pitchFamily="2" charset="0"/>
                  </a:rPr>
                  <a:t> θ </a:t>
                </a:r>
                <a:r>
                  <a:rPr lang="en-US" sz="2800" dirty="0" err="1">
                    <a:latin typeface="NikoshBAN"/>
                    <a:cs typeface="NikoshBAN" pitchFamily="2" charset="0"/>
                  </a:rPr>
                  <a:t>সূক্ষ্ণকোণ</a:t>
                </a:r>
                <a:r>
                  <a:rPr lang="en-US" sz="2800" dirty="0">
                    <a:latin typeface="NikoshBAN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/>
                    <a:cs typeface="NikoshBAN" pitchFamily="2" charset="0"/>
                  </a:rPr>
                  <a:t>হলে</a:t>
                </a:r>
                <a:r>
                  <a:rPr lang="en-US" sz="2800" dirty="0" smtClean="0">
                    <a:latin typeface="NikoshBAN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/>
                    <a:cs typeface="NikoshBAN" pitchFamily="2" charset="0"/>
                  </a:rPr>
                  <a:t>বাকী</a:t>
                </a:r>
                <a:r>
                  <a:rPr lang="en-US" sz="2800" dirty="0" smtClean="0">
                    <a:latin typeface="NikoshBAN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/>
                    <a:cs typeface="NikoshBAN" pitchFamily="2" charset="0"/>
                  </a:rPr>
                  <a:t>ত্রিকোণমিতিক</a:t>
                </a:r>
                <a:r>
                  <a:rPr lang="en-US" sz="2800" dirty="0" smtClean="0">
                    <a:latin typeface="NikoshBAN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/>
                    <a:cs typeface="NikoshBAN" pitchFamily="2" charset="0"/>
                  </a:rPr>
                  <a:t>অনুপাত</a:t>
                </a:r>
                <a:r>
                  <a:rPr lang="en-US" sz="2800" dirty="0" smtClean="0">
                    <a:latin typeface="NikoshBAN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/>
                    <a:cs typeface="NikoshBAN" pitchFamily="2" charset="0"/>
                  </a:rPr>
                  <a:t>গুলোর</a:t>
                </a:r>
                <a:r>
                  <a:rPr lang="en-US" sz="2800" dirty="0" smtClean="0">
                    <a:latin typeface="NikoshBAN"/>
                    <a:cs typeface="NikoshBAN" pitchFamily="2" charset="0"/>
                  </a:rPr>
                  <a:t>  </a:t>
                </a:r>
                <a:r>
                  <a:rPr lang="en-US" sz="2800" dirty="0" err="1" smtClean="0">
                    <a:latin typeface="NikoshBAN"/>
                    <a:cs typeface="NikoshBAN" pitchFamily="2" charset="0"/>
                  </a:rPr>
                  <a:t>মান</a:t>
                </a:r>
                <a:r>
                  <a:rPr lang="en-US" sz="2800" dirty="0">
                    <a:latin typeface="NikoshBAN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/>
                    <a:cs typeface="NikoshBAN" pitchFamily="2" charset="0"/>
                  </a:rPr>
                  <a:t>নির্ণয়</a:t>
                </a:r>
                <a:r>
                  <a:rPr lang="en-US" sz="2800" dirty="0" smtClean="0">
                    <a:latin typeface="NikoshBAN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/>
                    <a:cs typeface="NikoshBAN" pitchFamily="2" charset="0"/>
                  </a:rPr>
                  <a:t>কর</a:t>
                </a:r>
                <a:r>
                  <a:rPr lang="en-US" sz="2800" dirty="0" smtClean="0">
                    <a:latin typeface="NikoshBAN"/>
                    <a:cs typeface="NikoshBAN" pitchFamily="2" charset="0"/>
                  </a:rPr>
                  <a:t> ?</a:t>
                </a:r>
                <a:endParaRPr lang="en-US" sz="2800" dirty="0">
                  <a:latin typeface="NikoshBAN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334001"/>
                <a:ext cx="8458200" cy="1133387"/>
              </a:xfrm>
              <a:prstGeom prst="rect">
                <a:avLst/>
              </a:prstGeom>
              <a:blipFill rotWithShape="0">
                <a:blip r:embed="rId5"/>
                <a:stretch>
                  <a:fillRect l="-1362" r="-287" b="-12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52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767" y="1393773"/>
            <a:ext cx="56036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Shipon</a:t>
            </a:r>
            <a:r>
              <a:rPr lang="en-US" sz="2800" dirty="0"/>
              <a:t> </a:t>
            </a:r>
            <a:r>
              <a:rPr lang="en-US" sz="2800" dirty="0" err="1"/>
              <a:t>Rudra</a:t>
            </a:r>
            <a:r>
              <a:rPr lang="en-US" sz="2800" dirty="0"/>
              <a:t> Paul</a:t>
            </a:r>
          </a:p>
          <a:p>
            <a:r>
              <a:rPr lang="en-US" sz="2800" dirty="0"/>
              <a:t>Assistant Teacher(Math’s)</a:t>
            </a:r>
          </a:p>
          <a:p>
            <a:r>
              <a:rPr lang="en-US" sz="2800" dirty="0" err="1"/>
              <a:t>Boldi</a:t>
            </a:r>
            <a:r>
              <a:rPr lang="en-US" sz="2800" dirty="0"/>
              <a:t> </a:t>
            </a:r>
            <a:r>
              <a:rPr lang="en-US" sz="2800" dirty="0" smtClean="0"/>
              <a:t>Ideal </a:t>
            </a:r>
            <a:r>
              <a:rPr lang="en-US" sz="2800" dirty="0" err="1" smtClean="0"/>
              <a:t>Multileteral</a:t>
            </a:r>
            <a:r>
              <a:rPr lang="en-US" sz="2800" dirty="0" smtClean="0"/>
              <a:t> High school</a:t>
            </a:r>
            <a:endParaRPr lang="en-US" sz="2800" dirty="0"/>
          </a:p>
          <a:p>
            <a:r>
              <a:rPr lang="en-US" sz="2800" dirty="0"/>
              <a:t>Mobil.no:01723647237</a:t>
            </a:r>
          </a:p>
          <a:p>
            <a:r>
              <a:rPr lang="en-SG" sz="2800" dirty="0" smtClean="0"/>
              <a:t>E-mail</a:t>
            </a:r>
            <a:r>
              <a:rPr lang="en-S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:paulshipon87@gmail.com</a:t>
            </a:r>
            <a:endParaRPr lang="en-US" sz="2800" dirty="0"/>
          </a:p>
        </p:txBody>
      </p:sp>
      <p:pic>
        <p:nvPicPr>
          <p:cNvPr id="4" name="Picture 3" descr="20171213_2115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475" y="232009"/>
            <a:ext cx="4026089" cy="39851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5839" y="232009"/>
            <a:ext cx="3575713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182" y="4217156"/>
            <a:ext cx="11996382" cy="230832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				শ্রেণিঃনবম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						বিষয়ঃগণিত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 						অধ্যায়ঃ৯ম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				সময়ঃ৪৫মিনিট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452884" y="4722127"/>
            <a:ext cx="2333767" cy="696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4024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3700" y="304801"/>
            <a:ext cx="66294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/>
                <a:cs typeface="NikoshBAN" pitchFamily="2" charset="0"/>
              </a:rPr>
              <a:t>নিচের চিত্রে তোমরা কি দেখতে পাচ্ছ</a:t>
            </a:r>
            <a:r>
              <a:rPr lang="en-US" sz="3600" dirty="0">
                <a:latin typeface="NikoshBAN"/>
                <a:cs typeface="NikoshBAN" pitchFamily="2" charset="0"/>
              </a:rPr>
              <a:t> </a:t>
            </a:r>
            <a:r>
              <a:rPr lang="bn-IN" sz="3600" dirty="0">
                <a:latin typeface="NikoshBAN"/>
                <a:cs typeface="NikoshBAN" pitchFamily="2" charset="0"/>
              </a:rPr>
              <a:t>? </a:t>
            </a:r>
          </a:p>
        </p:txBody>
      </p:sp>
      <p:pic>
        <p:nvPicPr>
          <p:cNvPr id="7" name="Picture 6" descr="big_led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066800"/>
            <a:ext cx="8610600" cy="5562600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 rot="21336052">
            <a:off x="3634649" y="2593842"/>
            <a:ext cx="3033318" cy="2103771"/>
          </a:xfrm>
          <a:prstGeom prst="triangl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5870" y="365760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/>
                <a:cs typeface="NikoshBAN" pitchFamily="2" charset="0"/>
              </a:rPr>
              <a:t>ত্রিভুজাকৃতি</a:t>
            </a:r>
            <a:endParaRPr lang="en-US" sz="3600" b="1" dirty="0">
              <a:latin typeface="NikoshBAN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5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0997" y="341185"/>
            <a:ext cx="5336275" cy="1323439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7856"/>
            <a:ext cx="12192000" cy="50701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6868" y="2362200"/>
            <a:ext cx="6400800" cy="2585323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সূক্ষ্মকোণের ত্রিকোণমিতিক </a:t>
            </a:r>
          </a:p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অনুপাত ও এদের পারস্পরিক সম্পর্ক</a:t>
            </a:r>
          </a:p>
        </p:txBody>
      </p:sp>
    </p:spTree>
    <p:extLst>
      <p:ext uri="{BB962C8B-B14F-4D97-AF65-F5344CB8AC3E}">
        <p14:creationId xmlns:p14="http://schemas.microsoft.com/office/powerpoint/2010/main" val="241170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267200" y="228600"/>
            <a:ext cx="3810000" cy="1828800"/>
            <a:chOff x="914400" y="2105527"/>
            <a:chExt cx="7391400" cy="1323474"/>
          </a:xfrm>
          <a:blipFill>
            <a:blip r:embed="rId2"/>
            <a:tile tx="0" ty="0" sx="100000" sy="100000" flip="none" algn="tl"/>
          </a:blipFill>
        </p:grpSpPr>
        <p:sp>
          <p:nvSpPr>
            <p:cNvPr id="3" name="Down Arrow 2"/>
            <p:cNvSpPr/>
            <p:nvPr/>
          </p:nvSpPr>
          <p:spPr>
            <a:xfrm>
              <a:off x="914400" y="2105527"/>
              <a:ext cx="7391400" cy="1323474"/>
            </a:xfrm>
            <a:prstGeom prst="downArrow">
              <a:avLst>
                <a:gd name="adj1" fmla="val 50000"/>
                <a:gd name="adj2" fmla="val 45925"/>
              </a:avLst>
            </a:prstGeom>
            <a:solidFill>
              <a:schemeClr val="bg2">
                <a:lumMod val="75000"/>
              </a:schemeClr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NikoshBAN"/>
                <a:cs typeface="NikoshBAN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793569" y="2165685"/>
              <a:ext cx="3886121" cy="65635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NikoshBAN"/>
                  <a:cs typeface="NikoshBAN" pitchFamily="2" charset="0"/>
                </a:rPr>
                <a:t>শিখন</a:t>
              </a:r>
              <a:r>
                <a:rPr lang="en-US" sz="4000" b="1" dirty="0">
                  <a:solidFill>
                    <a:schemeClr val="bg1"/>
                  </a:solidFill>
                  <a:latin typeface="NikoshBAN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/>
                  <a:cs typeface="NikoshBAN" pitchFamily="2" charset="0"/>
                </a:rPr>
                <a:t>ফল</a:t>
              </a:r>
              <a:endParaRPr lang="en-US" sz="4000" b="1" dirty="0">
                <a:solidFill>
                  <a:schemeClr val="bg1"/>
                </a:solidFill>
                <a:latin typeface="NikoshBAN"/>
                <a:cs typeface="NikoshBAN" pitchFamily="2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905001" y="2895600"/>
            <a:ext cx="8382003" cy="838200"/>
          </a:xfrm>
          <a:prstGeom prst="roundRect">
            <a:avLst/>
          </a:prstGeom>
          <a:solidFill>
            <a:srgbClr val="92D05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সূক্ষ্মকোণের </a:t>
            </a:r>
            <a:r>
              <a:rPr lang="en-US" sz="3200" b="1" dirty="0">
                <a:solidFill>
                  <a:srgbClr val="FFFF00"/>
                </a:solidFill>
                <a:latin typeface="NikoshBAN"/>
                <a:cs typeface="NikoshBAN" pitchFamily="2" charset="0"/>
              </a:rPr>
              <a:t>ত্রিকোণমিতিক অনুপাত বর্ণনা করতে পারবে।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752600" y="5257800"/>
            <a:ext cx="8610600" cy="1143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0070C0"/>
                </a:solidFill>
                <a:latin typeface="NikoshBAN"/>
                <a:cs typeface="NikoshBAN" pitchFamily="2" charset="0"/>
              </a:rPr>
              <a:t>সূক্ষ্মকোণের </a:t>
            </a:r>
            <a:r>
              <a:rPr lang="en-US" sz="3200" dirty="0">
                <a:solidFill>
                  <a:srgbClr val="0070C0"/>
                </a:solidFill>
                <a:latin typeface="NikoshBAN"/>
                <a:cs typeface="NikoshBAN" pitchFamily="2" charset="0"/>
              </a:rPr>
              <a:t>ত্রিকোণমিতিক </a:t>
            </a:r>
            <a:r>
              <a:rPr lang="en-US" sz="3200" dirty="0" err="1">
                <a:solidFill>
                  <a:srgbClr val="0070C0"/>
                </a:solidFill>
                <a:latin typeface="NikoshBAN"/>
                <a:cs typeface="NikoshBAN" pitchFamily="2" charset="0"/>
              </a:rPr>
              <a:t>অভেদাবলী</a:t>
            </a:r>
            <a:r>
              <a:rPr lang="en-US" sz="3200" dirty="0">
                <a:solidFill>
                  <a:srgbClr val="0070C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/>
                <a:cs typeface="NikoshBAN" pitchFamily="2" charset="0"/>
              </a:rPr>
              <a:t>জ্যামিতিক</a:t>
            </a:r>
            <a:r>
              <a:rPr lang="en-US" sz="3200" dirty="0">
                <a:solidFill>
                  <a:srgbClr val="0070C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/>
                <a:cs typeface="NikoshBAN" pitchFamily="2" charset="0"/>
              </a:rPr>
              <a:t>পদ্ধতিতে</a:t>
            </a:r>
            <a:r>
              <a:rPr lang="en-US" sz="3200" dirty="0">
                <a:solidFill>
                  <a:srgbClr val="0070C0"/>
                </a:solidFill>
                <a:latin typeface="NikoshBAN"/>
                <a:cs typeface="NikoshBAN" pitchFamily="2" charset="0"/>
              </a:rPr>
              <a:t>  </a:t>
            </a:r>
          </a:p>
          <a:p>
            <a:r>
              <a:rPr lang="en-US" sz="3200" dirty="0">
                <a:solidFill>
                  <a:srgbClr val="0070C0"/>
                </a:solidFill>
                <a:latin typeface="NikoshBAN"/>
                <a:cs typeface="NikoshBAN" pitchFamily="2" charset="0"/>
              </a:rPr>
              <a:t>    </a:t>
            </a:r>
            <a:r>
              <a:rPr lang="en-US" sz="3200" dirty="0" err="1">
                <a:solidFill>
                  <a:srgbClr val="0070C0"/>
                </a:solidFill>
                <a:latin typeface="NikoshBAN"/>
                <a:cs typeface="NikoshBAN" pitchFamily="2" charset="0"/>
              </a:rPr>
              <a:t>প্রমাণ</a:t>
            </a:r>
            <a:r>
              <a:rPr lang="en-US" sz="3200" dirty="0">
                <a:solidFill>
                  <a:srgbClr val="0070C0"/>
                </a:solidFill>
                <a:latin typeface="NikoshBAN"/>
                <a:cs typeface="NikoshBAN" pitchFamily="2" charset="0"/>
              </a:rPr>
              <a:t> করতে পারবে।</a:t>
            </a:r>
            <a:endParaRPr lang="bn-BD" sz="3200" dirty="0">
              <a:solidFill>
                <a:schemeClr val="accent5">
                  <a:lumMod val="50000"/>
                </a:schemeClr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0" y="3886200"/>
            <a:ext cx="8534400" cy="1143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C00000"/>
                </a:solidFill>
                <a:latin typeface="NikoshBAN"/>
                <a:cs typeface="NikoshBAN" pitchFamily="2" charset="0"/>
              </a:rPr>
              <a:t> সূক্ষ্মকোণের ত্রিকোণমিতিক </a:t>
            </a:r>
            <a:r>
              <a:rPr lang="en-US" sz="3200" dirty="0" err="1">
                <a:solidFill>
                  <a:srgbClr val="C00000"/>
                </a:solidFill>
                <a:latin typeface="NikoshBAN"/>
                <a:cs typeface="NikoshBAN" pitchFamily="2" charset="0"/>
              </a:rPr>
              <a:t>অনুপাতসমূহের</a:t>
            </a:r>
            <a:r>
              <a:rPr lang="en-US" sz="3200" dirty="0">
                <a:solidFill>
                  <a:srgbClr val="C00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/>
                <a:cs typeface="NikoshBAN" pitchFamily="2" charset="0"/>
              </a:rPr>
              <a:t>মধ্যে</a:t>
            </a:r>
            <a:r>
              <a:rPr lang="en-US" sz="3200" dirty="0">
                <a:solidFill>
                  <a:srgbClr val="C00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/>
                <a:cs typeface="NikoshBAN" pitchFamily="2" charset="0"/>
              </a:rPr>
              <a:t>সম্পর্ক</a:t>
            </a:r>
            <a:r>
              <a:rPr lang="en-US" sz="3200" dirty="0">
                <a:solidFill>
                  <a:srgbClr val="C0000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/>
                <a:cs typeface="NikoshBAN" pitchFamily="2" charset="0"/>
              </a:rPr>
              <a:t>স্থাপন</a:t>
            </a:r>
            <a:r>
              <a:rPr lang="en-US" sz="3200" dirty="0">
                <a:solidFill>
                  <a:srgbClr val="C00000"/>
                </a:solidFill>
                <a:latin typeface="NikoshBAN"/>
                <a:cs typeface="NikoshBAN" pitchFamily="2" charset="0"/>
              </a:rPr>
              <a:t>    </a:t>
            </a:r>
          </a:p>
          <a:p>
            <a:r>
              <a:rPr lang="en-US" sz="3200" dirty="0">
                <a:solidFill>
                  <a:srgbClr val="C00000"/>
                </a:solidFill>
                <a:latin typeface="NikoshBAN"/>
                <a:cs typeface="NikoshBAN" pitchFamily="2" charset="0"/>
              </a:rPr>
              <a:t>    করতে পারবে।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81201" y="2133601"/>
            <a:ext cx="2714205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latin typeface="NikoshBAN"/>
                <a:cs typeface="NikoshBAN" panose="02000000000000000000" pitchFamily="2" charset="0"/>
              </a:rPr>
              <a:t>এই </a:t>
            </a:r>
            <a:r>
              <a:rPr lang="en-US" sz="2400" b="1" dirty="0" err="1">
                <a:latin typeface="NikoshBAN"/>
                <a:cs typeface="NikoshBAN" panose="02000000000000000000" pitchFamily="2" charset="0"/>
              </a:rPr>
              <a:t>পাঠ</a:t>
            </a:r>
            <a:r>
              <a:rPr lang="en-US" sz="24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/>
                <a:cs typeface="NikoshBAN" panose="02000000000000000000" pitchFamily="2" charset="0"/>
              </a:rPr>
              <a:t>শেষে</a:t>
            </a:r>
            <a:r>
              <a:rPr lang="en-US" sz="2400" b="1" dirty="0">
                <a:latin typeface="NikoshBAN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/>
                <a:cs typeface="NikoshBAN" panose="02000000000000000000" pitchFamily="2" charset="0"/>
              </a:rPr>
              <a:t>শিক্ষার্থীরা</a:t>
            </a:r>
            <a:r>
              <a:rPr lang="en-US" sz="2400" b="1" dirty="0">
                <a:latin typeface="NikoshBAN"/>
                <a:cs typeface="NikoshBAN" panose="02000000000000000000" pitchFamily="2" charset="0"/>
              </a:rPr>
              <a:t> –</a:t>
            </a:r>
            <a:endParaRPr lang="en-US" sz="2400" dirty="0">
              <a:latin typeface="NikoshBAN"/>
            </a:endParaRPr>
          </a:p>
        </p:txBody>
      </p:sp>
      <p:pic>
        <p:nvPicPr>
          <p:cNvPr id="23" name="Picture 22" descr="livres-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8601"/>
            <a:ext cx="1981200" cy="1381125"/>
          </a:xfrm>
          <a:prstGeom prst="rect">
            <a:avLst/>
          </a:prstGeom>
        </p:spPr>
      </p:pic>
      <p:pic>
        <p:nvPicPr>
          <p:cNvPr id="24" name="Picture 23" descr="livres-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228601"/>
            <a:ext cx="19812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3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3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lm tree.jpg"/>
          <p:cNvPicPr>
            <a:picLocks noChangeAspect="1"/>
          </p:cNvPicPr>
          <p:nvPr/>
        </p:nvPicPr>
        <p:blipFill>
          <a:blip r:embed="rId3"/>
          <a:srcRect l="13793" t="9316" r="13793" b="2186"/>
          <a:stretch>
            <a:fillRect/>
          </a:stretch>
        </p:blipFill>
        <p:spPr>
          <a:xfrm>
            <a:off x="2971800" y="228600"/>
            <a:ext cx="1143000" cy="3733800"/>
          </a:xfrm>
          <a:prstGeom prst="rect">
            <a:avLst/>
          </a:prstGeom>
        </p:spPr>
      </p:pic>
      <p:pic>
        <p:nvPicPr>
          <p:cNvPr id="3" name="Picture 2" descr="palm tree.jpg"/>
          <p:cNvPicPr>
            <a:picLocks noChangeAspect="1"/>
          </p:cNvPicPr>
          <p:nvPr/>
        </p:nvPicPr>
        <p:blipFill>
          <a:blip r:embed="rId3">
            <a:lum bright="40000"/>
          </a:blip>
          <a:srcRect l="12903" t="10772" r="16129"/>
          <a:stretch>
            <a:fillRect/>
          </a:stretch>
        </p:blipFill>
        <p:spPr>
          <a:xfrm rot="5400000">
            <a:off x="4991101" y="1866900"/>
            <a:ext cx="1371599" cy="4038600"/>
          </a:xfrm>
          <a:prstGeom prst="rect">
            <a:avLst/>
          </a:prstGeom>
        </p:spPr>
      </p:pic>
      <p:cxnSp>
        <p:nvCxnSpPr>
          <p:cNvPr id="5" name="Straight Connector 4"/>
          <p:cNvCxnSpPr>
            <a:stCxn id="2" idx="2"/>
          </p:cNvCxnSpPr>
          <p:nvPr/>
        </p:nvCxnSpPr>
        <p:spPr>
          <a:xfrm rot="16200000" flipH="1">
            <a:off x="5048250" y="2457450"/>
            <a:ext cx="1588" cy="300990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2" idx="2"/>
          </p:cNvCxnSpPr>
          <p:nvPr/>
        </p:nvCxnSpPr>
        <p:spPr>
          <a:xfrm rot="5400000">
            <a:off x="2114550" y="2495550"/>
            <a:ext cx="2895600" cy="38100"/>
          </a:xfrm>
          <a:prstGeom prst="line">
            <a:avLst/>
          </a:prstGeom>
          <a:ln w="127000">
            <a:solidFill>
              <a:srgbClr val="CC0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581400" y="1066800"/>
            <a:ext cx="2971800" cy="2895600"/>
          </a:xfrm>
          <a:prstGeom prst="line">
            <a:avLst/>
          </a:prstGeom>
          <a:ln w="1270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581400" y="3429000"/>
            <a:ext cx="609600" cy="457200"/>
          </a:xfrm>
          <a:prstGeom prst="rect">
            <a:avLst/>
          </a:prstGeom>
          <a:noFill/>
          <a:ln w="82550">
            <a:solidFill>
              <a:srgbClr val="CC0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/>
                <a:cs typeface="Times New Roman" pitchFamily="18" charset="0"/>
              </a:rPr>
              <a:t>90</a:t>
            </a:r>
            <a:endParaRPr lang="en-US" sz="3200" dirty="0">
              <a:solidFill>
                <a:schemeClr val="tx1"/>
              </a:solidFill>
              <a:latin typeface="NikoshBAN"/>
              <a:cs typeface="Times New Roman" pitchFamily="18" charset="0"/>
            </a:endParaRPr>
          </a:p>
        </p:txBody>
      </p:sp>
      <p:grpSp>
        <p:nvGrpSpPr>
          <p:cNvPr id="4" name="Group 36"/>
          <p:cNvGrpSpPr/>
          <p:nvPr/>
        </p:nvGrpSpPr>
        <p:grpSpPr>
          <a:xfrm>
            <a:off x="5638801" y="3276600"/>
            <a:ext cx="963779" cy="1036280"/>
            <a:chOff x="4018173" y="3279603"/>
            <a:chExt cx="963779" cy="1036280"/>
          </a:xfrm>
        </p:grpSpPr>
        <p:sp>
          <p:nvSpPr>
            <p:cNvPr id="34" name="Arc 33"/>
            <p:cNvSpPr/>
            <p:nvPr/>
          </p:nvSpPr>
          <p:spPr>
            <a:xfrm rot="11950963">
              <a:off x="4018173" y="3279603"/>
              <a:ext cx="963779" cy="1036280"/>
            </a:xfrm>
            <a:prstGeom prst="arc">
              <a:avLst>
                <a:gd name="adj1" fmla="val 19016303"/>
                <a:gd name="adj2" fmla="val 3091552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NikoshBAN"/>
                </a:rPr>
                <a:t>      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14800" y="3429000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dirty="0">
                  <a:latin typeface="Georgia"/>
                </a:rPr>
                <a:t>θ</a:t>
              </a:r>
              <a:endParaRPr lang="en-US" sz="3200" dirty="0">
                <a:latin typeface="NikoshBAN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 rot="2600489">
            <a:off x="4887222" y="2076118"/>
            <a:ext cx="1240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NikoshBAN"/>
                <a:cs typeface="NikoshBAN" pitchFamily="2" charset="0"/>
              </a:rPr>
              <a:t>অতিভুজ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66240" y="4038600"/>
            <a:ext cx="2692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ভূমি</a:t>
            </a:r>
            <a:r>
              <a:rPr lang="bn-BD" sz="32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/</a:t>
            </a:r>
            <a:r>
              <a:rPr lang="en-US" sz="32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সন্নিহি</a:t>
            </a:r>
            <a:r>
              <a:rPr lang="bn-BD" sz="32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ত </a:t>
            </a:r>
            <a:r>
              <a:rPr lang="en-US" sz="32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বাহু</a:t>
            </a:r>
            <a:endParaRPr lang="en-US" sz="3200" b="1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90800" y="2362200"/>
            <a:ext cx="99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NikoshBAN"/>
                <a:cs typeface="NikoshBAN" pitchFamily="2" charset="0"/>
              </a:rPr>
              <a:t>লম্ব বা উচ্চতা</a:t>
            </a:r>
          </a:p>
        </p:txBody>
      </p:sp>
      <p:grpSp>
        <p:nvGrpSpPr>
          <p:cNvPr id="6" name="Group 13"/>
          <p:cNvGrpSpPr/>
          <p:nvPr/>
        </p:nvGrpSpPr>
        <p:grpSpPr>
          <a:xfrm>
            <a:off x="3505200" y="990600"/>
            <a:ext cx="3200400" cy="3048000"/>
            <a:chOff x="2894806" y="2439194"/>
            <a:chExt cx="1677194" cy="2287588"/>
          </a:xfrm>
        </p:grpSpPr>
        <p:cxnSp>
          <p:nvCxnSpPr>
            <p:cNvPr id="42" name="Straight Connector 41"/>
            <p:cNvCxnSpPr/>
            <p:nvPr/>
          </p:nvCxnSpPr>
          <p:spPr>
            <a:xfrm rot="5400000">
              <a:off x="1790700" y="3543300"/>
              <a:ext cx="2209800" cy="1588"/>
            </a:xfrm>
            <a:prstGeom prst="line">
              <a:avLst/>
            </a:prstGeom>
            <a:noFill/>
            <a:ln w="76200" cap="flat" cmpd="sng" algn="ctr">
              <a:solidFill>
                <a:srgbClr val="C10FAC"/>
              </a:solidFill>
              <a:prstDash val="solid"/>
              <a:tailEnd type="none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>
            <a:xfrm>
              <a:off x="2895600" y="4648994"/>
              <a:ext cx="1676400" cy="77788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tailEnd type="none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2591197" y="2743597"/>
              <a:ext cx="2285206" cy="1676400"/>
            </a:xfrm>
            <a:prstGeom prst="line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tailEnd type="none"/>
            </a:ln>
            <a:effectLst/>
          </p:spPr>
        </p:cxnSp>
      </p:grpSp>
      <p:sp>
        <p:nvSpPr>
          <p:cNvPr id="46" name="Rectangle 45"/>
          <p:cNvSpPr/>
          <p:nvPr/>
        </p:nvSpPr>
        <p:spPr>
          <a:xfrm>
            <a:off x="5791200" y="609601"/>
            <a:ext cx="46482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  <a:latin typeface="NikoshBAN"/>
                <a:cs typeface="NikoshBAN" pitchFamily="2" charset="0"/>
              </a:rPr>
              <a:t>  সমকোণী </a:t>
            </a:r>
            <a:r>
              <a:rPr lang="en-US" sz="32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ত্রিভুজের তিনটি বাহুকে দুইটি করে অনুপাত করলে মোট কয়টি অনুপাত পাওয়া যাবে? </a:t>
            </a:r>
            <a:endParaRPr lang="en-US" sz="3200" dirty="0">
              <a:latin typeface="NikoshBAN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038600" y="2819400"/>
            <a:ext cx="1447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NikoshBAN"/>
                <a:cs typeface="NikoshBAN" pitchFamily="2" charset="0"/>
              </a:rPr>
              <a:t>সমকোণী 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NikoshBAN"/>
                <a:cs typeface="NikoshBAN" pitchFamily="2" charset="0"/>
              </a:rPr>
              <a:t>ত্রিভুজ</a:t>
            </a:r>
            <a:endParaRPr lang="en-US" sz="3200" dirty="0">
              <a:latin typeface="NikoshBAN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086600" y="2571690"/>
            <a:ext cx="213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/>
                <a:cs typeface="NikoshBAN" pitchFamily="2" charset="0"/>
              </a:rPr>
              <a:t>উত্তরঃ </a:t>
            </a:r>
            <a:r>
              <a:rPr lang="en-US" sz="3200" b="1" dirty="0">
                <a:latin typeface="NikoshBAN"/>
                <a:cs typeface="NikoshBAN" pitchFamily="2" charset="0"/>
              </a:rPr>
              <a:t>ছয়টি</a:t>
            </a:r>
            <a:endParaRPr lang="en-US" sz="3200" dirty="0">
              <a:latin typeface="NikoshB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05000" y="4572000"/>
            <a:ext cx="822960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/>
                <a:cs typeface="NikoshBAN" pitchFamily="2" charset="0"/>
              </a:rPr>
              <a:t>এই ছয়টি অনুপাতকে সূক্ষ্মকোণের ত্রিকোণমিতিক অনুপাত বলে।</a:t>
            </a:r>
            <a:endParaRPr lang="en-US" sz="3200" b="1" dirty="0">
              <a:solidFill>
                <a:srgbClr val="C00000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133601" y="5257800"/>
            <a:ext cx="777007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এই অনুপাতগুলোকে ছয়টি প্রতীকের সাহায্যে প্রকাশ করা হয়। </a:t>
            </a:r>
            <a:endParaRPr lang="en-US" sz="3200" dirty="0">
              <a:latin typeface="NikoshBAN"/>
            </a:endParaRPr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321318"/>
              </p:ext>
            </p:extLst>
          </p:nvPr>
        </p:nvGraphicFramePr>
        <p:xfrm>
          <a:off x="2514601" y="6019800"/>
          <a:ext cx="70539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4" imgW="2260600" imgH="203200" progId="Equation.3">
                  <p:embed/>
                </p:oleObj>
              </mc:Choice>
              <mc:Fallback>
                <p:oleObj name="Equation" r:id="rId4" imgW="2260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6019800"/>
                        <a:ext cx="7053937" cy="6096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162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/>
      <p:bldP spid="39" grpId="0"/>
      <p:bldP spid="40" grpId="0"/>
      <p:bldP spid="46" grpId="0" animBg="1"/>
      <p:bldP spid="47" grpId="0"/>
      <p:bldP spid="50" grpId="0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3200400"/>
            <a:ext cx="27432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sz="1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sz="4000" b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600" b="1" dirty="0">
                <a:latin typeface="Georgia"/>
                <a:cs typeface="NikoshBAN" pitchFamily="2" charset="0"/>
              </a:rPr>
              <a:t> =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429000" y="2737340"/>
            <a:ext cx="2743200" cy="586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429000" y="756139"/>
            <a:ext cx="2209800" cy="1981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95600" y="235634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53200" y="243840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4343400" y="1981200"/>
            <a:ext cx="1524794" cy="7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648200" y="90854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00600" y="266114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00600" y="2438400"/>
            <a:ext cx="304800" cy="2989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>
            <a:off x="3657600" y="2203939"/>
            <a:ext cx="533400" cy="685800"/>
          </a:xfrm>
          <a:prstGeom prst="arc">
            <a:avLst>
              <a:gd name="adj1" fmla="val 17465218"/>
              <a:gd name="adj2" fmla="val 2568133"/>
            </a:avLst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3810000" y="2356339"/>
          <a:ext cx="228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3" imgW="126725" imgH="177415" progId="Equation.3">
                  <p:embed/>
                </p:oleObj>
              </mc:Choice>
              <mc:Fallback>
                <p:oleObj name="Equation" r:id="rId3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356339"/>
                        <a:ext cx="2286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6934200" y="797257"/>
            <a:ext cx="492570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PM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বিপরীত বাহু ( লম্ব )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OM সন্নিহিত বাহু (ভূমি)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OP অতিভুজ।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886200" y="3810000"/>
            <a:ext cx="990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029201" y="3505201"/>
            <a:ext cx="421066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Georgia"/>
                <a:cs typeface="NikoshBAN" pitchFamily="2" charset="0"/>
              </a:rPr>
              <a:t>= </a:t>
            </a:r>
            <a:r>
              <a:rPr lang="el-GR" sz="3600" b="1" dirty="0">
                <a:solidFill>
                  <a:srgbClr val="C00000"/>
                </a:solidFill>
                <a:latin typeface="Georgia"/>
                <a:cs typeface="NikoshBAN" pitchFamily="2" charset="0"/>
              </a:rPr>
              <a:t>θ</a:t>
            </a:r>
            <a:r>
              <a:rPr lang="en-US" sz="3600" b="1" dirty="0">
                <a:solidFill>
                  <a:srgbClr val="C00000"/>
                </a:solidFill>
                <a:latin typeface="Georgia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সাইন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(sine)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86200" y="32004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86200" y="37338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OP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029200" y="4572001"/>
            <a:ext cx="5105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C00000"/>
                </a:solidFill>
                <a:latin typeface="Georgia"/>
                <a:cs typeface="NikoshBAN" pitchFamily="2" charset="0"/>
              </a:rPr>
              <a:t>= </a:t>
            </a:r>
            <a:r>
              <a:rPr lang="el-GR" sz="3600" b="1" dirty="0">
                <a:solidFill>
                  <a:srgbClr val="C00000"/>
                </a:solidFill>
                <a:latin typeface="Georgia"/>
                <a:cs typeface="NikoshBAN" pitchFamily="2" charset="0"/>
              </a:rPr>
              <a:t>θ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কোসাইন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(cosine)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029200" y="5791201"/>
            <a:ext cx="5410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C00000"/>
                </a:solidFill>
                <a:latin typeface="Georgia"/>
                <a:cs typeface="NikoshBAN" pitchFamily="2" charset="0"/>
              </a:rPr>
              <a:t>= </a:t>
            </a:r>
            <a:r>
              <a:rPr lang="el-GR" sz="3600" b="1" dirty="0">
                <a:solidFill>
                  <a:srgbClr val="C00000"/>
                </a:solidFill>
                <a:latin typeface="Georgia"/>
                <a:cs typeface="NikoshBAN" pitchFamily="2" charset="0"/>
              </a:rPr>
              <a:t>θ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ট্যানজেন্ট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(tangent)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0" y="4343400"/>
            <a:ext cx="2743200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sz="1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4000" b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600" b="1" dirty="0">
                <a:latin typeface="Georgia"/>
                <a:cs typeface="NikoshBAN" pitchFamily="2" charset="0"/>
              </a:rPr>
              <a:t> =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886200" y="4953000"/>
            <a:ext cx="990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886200" y="4343401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62400" y="49530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OP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86000" y="5562600"/>
            <a:ext cx="2743200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en-US" sz="1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tan</a:t>
            </a:r>
            <a:r>
              <a:rPr lang="el-GR" sz="4000" b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600" b="1" dirty="0">
                <a:latin typeface="Georgia"/>
                <a:cs typeface="NikoshBAN" pitchFamily="2" charset="0"/>
              </a:rPr>
              <a:t> =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3962400" y="6172200"/>
            <a:ext cx="838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62400" y="55626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86200" y="609600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7572" y="228601"/>
            <a:ext cx="38862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সূক্ষ্মকোণের ত্রিকোণমিতিক অনুপাত-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15000" y="457201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3081" y="3785176"/>
            <a:ext cx="14466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  <p:bldP spid="37" grpId="0"/>
      <p:bldP spid="38" grpId="0" animBg="1"/>
      <p:bldP spid="39" grpId="0" animBg="1"/>
      <p:bldP spid="40" grpId="0" animBg="1"/>
      <p:bldP spid="44" grpId="0"/>
      <p:bldP spid="45" grpId="0"/>
      <p:bldP spid="46" grpId="0" animBg="1"/>
      <p:bldP spid="48" grpId="0"/>
      <p:bldP spid="4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752600" y="1497845"/>
            <a:ext cx="4038600" cy="3131641"/>
            <a:chOff x="1752600" y="228601"/>
            <a:chExt cx="4038600" cy="3131641"/>
          </a:xfrm>
        </p:grpSpPr>
        <p:cxnSp>
          <p:nvCxnSpPr>
            <p:cNvPr id="2" name="Straight Arrow Connector 1"/>
            <p:cNvCxnSpPr/>
            <p:nvPr/>
          </p:nvCxnSpPr>
          <p:spPr>
            <a:xfrm>
              <a:off x="2286000" y="2648636"/>
              <a:ext cx="2971800" cy="18364"/>
            </a:xfrm>
            <a:prstGeom prst="straightConnector1">
              <a:avLst/>
            </a:prstGeom>
            <a:ln w="57150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Arrow Connector 2"/>
            <p:cNvCxnSpPr/>
            <p:nvPr/>
          </p:nvCxnSpPr>
          <p:spPr>
            <a:xfrm rot="5400000" flipH="1" flipV="1">
              <a:off x="2247900" y="495300"/>
              <a:ext cx="2209800" cy="2133600"/>
            </a:xfrm>
            <a:prstGeom prst="straightConnector1">
              <a:avLst/>
            </a:prstGeom>
            <a:ln w="57150"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Arc 3"/>
            <p:cNvSpPr/>
            <p:nvPr/>
          </p:nvSpPr>
          <p:spPr>
            <a:xfrm>
              <a:off x="2667000" y="2133600"/>
              <a:ext cx="381000" cy="609600"/>
            </a:xfrm>
            <a:prstGeom prst="arc">
              <a:avLst>
                <a:gd name="adj1" fmla="val 15776081"/>
                <a:gd name="adj2" fmla="val 3563168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8489960"/>
                </p:ext>
              </p:extLst>
            </p:nvPr>
          </p:nvGraphicFramePr>
          <p:xfrm>
            <a:off x="2667000" y="2209800"/>
            <a:ext cx="3048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8" name="Equation" r:id="rId3" imgW="126725" imgH="177415" progId="Equation.3">
                    <p:embed/>
                  </p:oleObj>
                </mc:Choice>
                <mc:Fallback>
                  <p:oleObj name="Equation" r:id="rId3" imgW="126725" imgH="1774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7000" y="2209800"/>
                          <a:ext cx="3048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4419600" y="228601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52600" y="2133601"/>
              <a:ext cx="457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81600" y="2286001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3124200" y="1752600"/>
              <a:ext cx="18288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581400" y="304801"/>
              <a:ext cx="457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62400" y="2590801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33800" y="2362200"/>
              <a:ext cx="304800" cy="3048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480179" y="122830"/>
            <a:ext cx="5090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একক কাজ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01803" y="1296537"/>
            <a:ext cx="2620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Sin</a:t>
            </a:r>
            <a:r>
              <a:rPr lang="el-GR" sz="3200" b="1" dirty="0" smtClean="0">
                <a:solidFill>
                  <a:srgbClr val="7030A0"/>
                </a:solidFill>
                <a:latin typeface="Arial Narrow"/>
                <a:cs typeface="NikoshBAN" pitchFamily="2" charset="0"/>
              </a:rPr>
              <a:t>θ</a:t>
            </a:r>
            <a:r>
              <a:rPr lang="bn-BD" sz="3200" b="1" dirty="0" smtClean="0">
                <a:solidFill>
                  <a:srgbClr val="7030A0"/>
                </a:solidFill>
                <a:latin typeface="Arial Narrow"/>
                <a:cs typeface="NikoshBAN" pitchFamily="2" charset="0"/>
              </a:rPr>
              <a:t>=.......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983939" y="2108238"/>
                <a:ext cx="3166281" cy="941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𝑃𝑀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𝑂𝑃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লম্ব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অতিভুজ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939" y="2108238"/>
                <a:ext cx="3166281" cy="941348"/>
              </a:xfrm>
              <a:prstGeom prst="rect">
                <a:avLst/>
              </a:prstGeom>
              <a:blipFill rotWithShape="0">
                <a:blip r:embed="rId5"/>
                <a:stretch>
                  <a:fillRect l="-5010" b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492616" y="3402844"/>
            <a:ext cx="2470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Cot</a:t>
            </a:r>
            <a:r>
              <a:rPr lang="el-GR" sz="2800" b="1" dirty="0" smtClean="0">
                <a:solidFill>
                  <a:srgbClr val="7030A0"/>
                </a:solidFill>
                <a:latin typeface="Arial Narrow"/>
                <a:cs typeface="NikoshBAN" pitchFamily="2" charset="0"/>
              </a:rPr>
              <a:t>θ</a:t>
            </a:r>
            <a:r>
              <a:rPr lang="bn-BD" sz="2800" b="1" dirty="0" smtClean="0">
                <a:solidFill>
                  <a:srgbClr val="7030A0"/>
                </a:solidFill>
                <a:latin typeface="Arial Narrow"/>
                <a:cs typeface="NikoshBAN" pitchFamily="2" charset="0"/>
              </a:rPr>
              <a:t>=............</a:t>
            </a:r>
            <a:endParaRPr lang="en-US" sz="2800" b="1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188654" y="4172286"/>
                <a:ext cx="3057101" cy="920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𝑂𝑀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𝑃𝑀</m:t>
                        </m:r>
                      </m:den>
                    </m:f>
                    <m:r>
                      <a:rPr lang="bn-BD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ভূমি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লম্ব</m:t>
                        </m:r>
                      </m:den>
                    </m:f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654" y="4172286"/>
                <a:ext cx="3057101" cy="920830"/>
              </a:xfrm>
              <a:prstGeom prst="rect">
                <a:avLst/>
              </a:prstGeom>
              <a:blipFill rotWithShape="0">
                <a:blip r:embed="rId6"/>
                <a:stretch>
                  <a:fillRect l="-4980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3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3099" y="304801"/>
            <a:ext cx="380585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সহজে</a:t>
            </a:r>
            <a:r>
              <a:rPr lang="en-US" sz="32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মনে</a:t>
            </a:r>
            <a:r>
              <a:rPr lang="en-US" sz="32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রাখার</a:t>
            </a:r>
            <a:r>
              <a:rPr lang="en-US" sz="32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কৌশল</a:t>
            </a:r>
            <a:r>
              <a:rPr lang="en-US" sz="32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NikoshBAN"/>
                <a:ea typeface="Arial Unicode MS"/>
                <a:cs typeface="Arial Unicode MS"/>
              </a:rPr>
              <a:t>⇨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1143001"/>
            <a:ext cx="4114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/>
                <a:ea typeface="Arial Unicode MS"/>
                <a:cs typeface="NikoshBAN" pitchFamily="2" charset="0"/>
              </a:rPr>
              <a:t>সাগরে</a:t>
            </a:r>
            <a:r>
              <a:rPr lang="en-US" sz="3200" b="1" dirty="0">
                <a:latin typeface="NikoshBAN"/>
                <a:ea typeface="Arial Unicode MS"/>
                <a:cs typeface="Arial Unicode MS"/>
              </a:rPr>
              <a:t>  </a:t>
            </a:r>
            <a:r>
              <a:rPr lang="en-US" sz="3200" b="1" dirty="0" err="1">
                <a:latin typeface="NikoshBAN"/>
                <a:ea typeface="Arial Unicode MS"/>
                <a:cs typeface="NikoshBAN" pitchFamily="2" charset="0"/>
              </a:rPr>
              <a:t>লবণ</a:t>
            </a:r>
            <a:r>
              <a:rPr lang="en-US" sz="3200" b="1" dirty="0">
                <a:latin typeface="NikoshBAN"/>
                <a:ea typeface="Arial Unicode MS"/>
                <a:cs typeface="NikoshBAN" pitchFamily="2" charset="0"/>
              </a:rPr>
              <a:t>  </a:t>
            </a:r>
            <a:r>
              <a:rPr lang="en-US" sz="3200" b="1" dirty="0" err="1">
                <a:latin typeface="NikoshBAN"/>
                <a:ea typeface="Arial Unicode MS"/>
                <a:cs typeface="NikoshBAN" pitchFamily="2" charset="0"/>
              </a:rPr>
              <a:t>আছে</a:t>
            </a:r>
            <a:r>
              <a:rPr lang="en-US" sz="3200" b="1" dirty="0">
                <a:latin typeface="NikoshBAN"/>
                <a:ea typeface="Arial Unicode MS"/>
                <a:cs typeface="Arial Unicode MS"/>
              </a:rPr>
              <a:t> </a:t>
            </a:r>
            <a:endParaRPr lang="en-US" sz="3200" dirty="0">
              <a:latin typeface="NikoshBAN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438400" y="1833880"/>
            <a:ext cx="457200" cy="45212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1" y="2133601"/>
            <a:ext cx="1054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NikoshBAN"/>
                <a:cs typeface="Times New Roman" pitchFamily="18" charset="0"/>
              </a:rPr>
              <a:t>sin</a:t>
            </a:r>
            <a:r>
              <a:rPr lang="el-GR" sz="3200" b="1" dirty="0">
                <a:latin typeface="Georgia"/>
                <a:cs typeface="Times New Roman" pitchFamily="18" charset="0"/>
              </a:rPr>
              <a:t>θ</a:t>
            </a:r>
            <a:endParaRPr lang="en-US" sz="3200" dirty="0">
              <a:latin typeface="NikoshBAN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962400" y="1828800"/>
            <a:ext cx="457200" cy="45212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3800" y="2209801"/>
            <a:ext cx="83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NikoshBAN"/>
                <a:ea typeface="Arial Unicode MS"/>
                <a:cs typeface="NikoshBAN" pitchFamily="2" charset="0"/>
              </a:rPr>
              <a:t>লম্ব</a:t>
            </a:r>
            <a:endParaRPr lang="en-US" sz="3200" dirty="0">
              <a:latin typeface="NikoshBAN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105400" y="1798320"/>
            <a:ext cx="457200" cy="48768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8200" y="2286001"/>
            <a:ext cx="137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NikoshBAN"/>
                <a:ea typeface="Arial Unicode MS"/>
                <a:cs typeface="NikoshBAN" pitchFamily="2" charset="0"/>
              </a:rPr>
              <a:t>অতিভুজ</a:t>
            </a:r>
            <a:endParaRPr lang="en-US" sz="3200" dirty="0">
              <a:latin typeface="NikoshB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4200" y="1752601"/>
            <a:ext cx="1356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/>
                <a:cs typeface="Times New Roman" pitchFamily="18" charset="0"/>
              </a:rPr>
              <a:t>sin</a:t>
            </a:r>
            <a:r>
              <a:rPr lang="el-GR" sz="3200" b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200" b="1" dirty="0">
                <a:latin typeface="NikoshBAN"/>
                <a:cs typeface="NikoshBAN" pitchFamily="2" charset="0"/>
              </a:rPr>
              <a:t> =</a:t>
            </a:r>
            <a:endParaRPr lang="en-US" sz="3200" b="1" dirty="0">
              <a:latin typeface="NikoshBAN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75424" y="1603616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NikoshBAN"/>
                <a:ea typeface="Arial Unicode MS"/>
                <a:cs typeface="NikoshBAN" pitchFamily="2" charset="0"/>
              </a:rPr>
              <a:t>লম্ব</a:t>
            </a:r>
            <a:endParaRPr lang="en-US" sz="3200" dirty="0">
              <a:latin typeface="NikoshB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10601" y="2133601"/>
            <a:ext cx="1215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/>
                <a:ea typeface="Arial Unicode MS"/>
                <a:cs typeface="NikoshBAN" pitchFamily="2" charset="0"/>
              </a:rPr>
              <a:t>অতিভুজ</a:t>
            </a:r>
            <a:endParaRPr lang="en-US" sz="3200" dirty="0">
              <a:latin typeface="NikoshBAN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686800" y="2133600"/>
            <a:ext cx="12954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981200" y="2895601"/>
            <a:ext cx="4191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/>
                <a:ea typeface="Arial Unicode MS"/>
                <a:cs typeface="NikoshBAN" pitchFamily="2" charset="0"/>
              </a:rPr>
              <a:t>কবরে</a:t>
            </a:r>
            <a:r>
              <a:rPr lang="en-US" sz="3200" b="1" dirty="0">
                <a:latin typeface="NikoshBAN"/>
                <a:ea typeface="Arial Unicode MS"/>
                <a:cs typeface="Arial Unicode MS"/>
              </a:rPr>
              <a:t>   </a:t>
            </a:r>
            <a:r>
              <a:rPr lang="en-US" sz="3200" b="1" dirty="0" err="1">
                <a:latin typeface="NikoshBAN"/>
                <a:ea typeface="Arial Unicode MS"/>
                <a:cs typeface="NikoshBAN" pitchFamily="2" charset="0"/>
              </a:rPr>
              <a:t>ভূত</a:t>
            </a:r>
            <a:r>
              <a:rPr lang="en-US" sz="3200" b="1" dirty="0">
                <a:latin typeface="NikoshBAN"/>
                <a:ea typeface="Arial Unicode MS"/>
                <a:cs typeface="NikoshBAN" pitchFamily="2" charset="0"/>
              </a:rPr>
              <a:t>   </a:t>
            </a:r>
            <a:r>
              <a:rPr lang="en-US" sz="3200" b="1" dirty="0" err="1">
                <a:latin typeface="NikoshBAN"/>
                <a:ea typeface="Arial Unicode MS"/>
                <a:cs typeface="NikoshBAN" pitchFamily="2" charset="0"/>
              </a:rPr>
              <a:t>আছে</a:t>
            </a:r>
            <a:r>
              <a:rPr lang="en-US" sz="3200" b="1" dirty="0">
                <a:latin typeface="NikoshBAN"/>
                <a:ea typeface="Arial Unicode MS"/>
                <a:cs typeface="Arial Unicode MS"/>
              </a:rPr>
              <a:t> </a:t>
            </a:r>
            <a:endParaRPr lang="en-US" sz="3200" dirty="0">
              <a:latin typeface="NikoshBAN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2209800" y="3581400"/>
            <a:ext cx="457200" cy="533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05000" y="4038601"/>
            <a:ext cx="121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/>
                <a:cs typeface="Times New Roman" pitchFamily="18" charset="0"/>
              </a:rPr>
              <a:t>cos</a:t>
            </a:r>
            <a:r>
              <a:rPr lang="el-GR" sz="3200" b="1" dirty="0">
                <a:latin typeface="Georgia"/>
                <a:cs typeface="Times New Roman" pitchFamily="18" charset="0"/>
              </a:rPr>
              <a:t>θ</a:t>
            </a:r>
            <a:endParaRPr lang="en-US" sz="3200" dirty="0">
              <a:latin typeface="NikoshBAN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3810000" y="3657600"/>
            <a:ext cx="457200" cy="533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57600" y="4191001"/>
            <a:ext cx="83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NikoshBAN"/>
                <a:ea typeface="Arial Unicode MS"/>
                <a:cs typeface="NikoshBAN" pitchFamily="2" charset="0"/>
              </a:rPr>
              <a:t>ভূমি</a:t>
            </a:r>
            <a:endParaRPr lang="en-US" sz="3200" dirty="0">
              <a:latin typeface="NikoshBAN"/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4953000" y="3581400"/>
            <a:ext cx="457200" cy="533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48200" y="4114801"/>
            <a:ext cx="129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NikoshBAN"/>
                <a:ea typeface="Arial Unicode MS"/>
                <a:cs typeface="NikoshBAN" pitchFamily="2" charset="0"/>
              </a:rPr>
              <a:t>অতিভুজ</a:t>
            </a:r>
            <a:endParaRPr lang="en-US" sz="3200" dirty="0">
              <a:latin typeface="NikoshB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10401" y="2895601"/>
            <a:ext cx="1431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/>
                <a:cs typeface="Times New Roman" pitchFamily="18" charset="0"/>
              </a:rPr>
              <a:t>cos</a:t>
            </a:r>
            <a:r>
              <a:rPr lang="el-GR" sz="3200" b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3200" b="1" dirty="0">
                <a:latin typeface="NikoshBAN"/>
                <a:cs typeface="NikoshBAN" pitchFamily="2" charset="0"/>
              </a:rPr>
              <a:t> =</a:t>
            </a:r>
            <a:endParaRPr lang="en-US" sz="3200" b="1" dirty="0">
              <a:latin typeface="NikoshBAN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893792" y="2789833"/>
            <a:ext cx="114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NikoshBAN"/>
                <a:ea typeface="Arial Unicode MS"/>
                <a:cs typeface="NikoshBAN" pitchFamily="2" charset="0"/>
              </a:rPr>
              <a:t>ভূমি</a:t>
            </a:r>
            <a:endParaRPr lang="en-US" sz="3200" dirty="0">
              <a:latin typeface="NikoshBAN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10600" y="3352801"/>
            <a:ext cx="175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NikoshBAN"/>
                <a:ea typeface="Arial Unicode MS"/>
                <a:cs typeface="NikoshBAN" pitchFamily="2" charset="0"/>
              </a:rPr>
              <a:t>অতিভুজ</a:t>
            </a:r>
            <a:endParaRPr lang="en-US" sz="3200" dirty="0">
              <a:latin typeface="NikoshBAN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8839200" y="3352800"/>
            <a:ext cx="12954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057400" y="4800601"/>
            <a:ext cx="4267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NikoshBAN"/>
                <a:ea typeface="Arial Unicode MS"/>
                <a:cs typeface="NikoshBAN" pitchFamily="2" charset="0"/>
              </a:rPr>
              <a:t>টেরা</a:t>
            </a:r>
            <a:r>
              <a:rPr lang="en-US" sz="3200" b="1" dirty="0">
                <a:solidFill>
                  <a:srgbClr val="C00000"/>
                </a:solidFill>
                <a:latin typeface="NikoshBAN"/>
                <a:ea typeface="Arial Unicode MS"/>
                <a:cs typeface="NikoshBAN" pitchFamily="2" charset="0"/>
              </a:rPr>
              <a:t>   </a:t>
            </a:r>
            <a:r>
              <a:rPr lang="en-US" sz="3200" b="1" dirty="0" err="1">
                <a:solidFill>
                  <a:srgbClr val="C00000"/>
                </a:solidFill>
                <a:latin typeface="NikoshBAN"/>
                <a:ea typeface="Arial Unicode MS"/>
                <a:cs typeface="NikoshBAN" pitchFamily="2" charset="0"/>
              </a:rPr>
              <a:t>লম্বা</a:t>
            </a:r>
            <a:r>
              <a:rPr lang="en-US" sz="3200" b="1" dirty="0">
                <a:solidFill>
                  <a:srgbClr val="C00000"/>
                </a:solidFill>
                <a:latin typeface="NikoshBAN"/>
                <a:ea typeface="Arial Unicode MS"/>
                <a:cs typeface="NikoshBAN" pitchFamily="2" charset="0"/>
              </a:rPr>
              <a:t>   </a:t>
            </a:r>
            <a:r>
              <a:rPr lang="en-US" sz="3200" b="1" dirty="0" err="1">
                <a:solidFill>
                  <a:srgbClr val="C00000"/>
                </a:solidFill>
                <a:latin typeface="NikoshBAN"/>
                <a:ea typeface="Arial Unicode MS"/>
                <a:cs typeface="NikoshBAN" pitchFamily="2" charset="0"/>
              </a:rPr>
              <a:t>ভূত</a:t>
            </a:r>
            <a:endParaRPr lang="en-US" sz="3200" b="1" dirty="0">
              <a:latin typeface="NikoshBAN"/>
              <a:ea typeface="Arial Unicode MS"/>
              <a:cs typeface="NikoshBAN" pitchFamily="2" charset="0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022568"/>
              </p:ext>
            </p:extLst>
          </p:nvPr>
        </p:nvGraphicFramePr>
        <p:xfrm>
          <a:off x="2514600" y="5943600"/>
          <a:ext cx="114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3" imgW="342603" imgH="177646" progId="Equation.3">
                  <p:embed/>
                </p:oleObj>
              </mc:Choice>
              <mc:Fallback>
                <p:oleObj name="Equation" r:id="rId3" imgW="342603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943600"/>
                        <a:ext cx="1143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3810000" y="5943601"/>
            <a:ext cx="83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NikoshBAN"/>
                <a:ea typeface="Arial Unicode MS"/>
                <a:cs typeface="NikoshBAN" pitchFamily="2" charset="0"/>
              </a:rPr>
              <a:t>লম্ব</a:t>
            </a:r>
            <a:endParaRPr lang="en-US" sz="3200" dirty="0">
              <a:latin typeface="NikoshB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29200" y="5943601"/>
            <a:ext cx="83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NikoshBAN"/>
                <a:ea typeface="Arial Unicode MS"/>
                <a:cs typeface="NikoshBAN" pitchFamily="2" charset="0"/>
              </a:rPr>
              <a:t>ভূমি</a:t>
            </a:r>
            <a:endParaRPr lang="en-US" sz="3200" dirty="0">
              <a:latin typeface="NikoshBAN"/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5181600" y="5486400"/>
            <a:ext cx="457200" cy="533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/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3962400" y="5486400"/>
            <a:ext cx="457200" cy="533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/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2895600" y="5486400"/>
            <a:ext cx="457200" cy="533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791406"/>
              </p:ext>
            </p:extLst>
          </p:nvPr>
        </p:nvGraphicFramePr>
        <p:xfrm>
          <a:off x="7086600" y="4572000"/>
          <a:ext cx="1447800" cy="62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5" imgW="469696" imgH="177723" progId="Equation.3">
                  <p:embed/>
                </p:oleObj>
              </mc:Choice>
              <mc:Fallback>
                <p:oleObj name="Equation" r:id="rId5" imgW="469696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572000"/>
                        <a:ext cx="1447800" cy="62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/>
          <p:cNvSpPr/>
          <p:nvPr/>
        </p:nvSpPr>
        <p:spPr>
          <a:xfrm>
            <a:off x="8534400" y="4191000"/>
            <a:ext cx="1447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NikoshBAN"/>
                <a:ea typeface="Arial Unicode MS"/>
                <a:cs typeface="NikoshBAN" pitchFamily="2" charset="0"/>
              </a:rPr>
              <a:t>লম্ব 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  <a:latin typeface="NikoshBAN"/>
                <a:ea typeface="Arial Unicode MS"/>
                <a:cs typeface="NikoshBAN" pitchFamily="2" charset="0"/>
              </a:rPr>
              <a:t>ভূমি</a:t>
            </a:r>
            <a:endParaRPr lang="en-US" sz="4000" dirty="0">
              <a:latin typeface="NikoshBAN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8610600" y="4876800"/>
            <a:ext cx="12954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4991894" y="3695700"/>
            <a:ext cx="3428206" cy="794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3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383</Words>
  <Application>Microsoft Office PowerPoint</Application>
  <PresentationFormat>Widescreen</PresentationFormat>
  <Paragraphs>120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 Unicode MS</vt:lpstr>
      <vt:lpstr>Arial</vt:lpstr>
      <vt:lpstr>Arial Narrow</vt:lpstr>
      <vt:lpstr>Calibri</vt:lpstr>
      <vt:lpstr>Calibri Light</vt:lpstr>
      <vt:lpstr>Cambria Math</vt:lpstr>
      <vt:lpstr>Georgia</vt:lpstr>
      <vt:lpstr>NikoshBAN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51</cp:revision>
  <dcterms:created xsi:type="dcterms:W3CDTF">2019-05-14T10:50:15Z</dcterms:created>
  <dcterms:modified xsi:type="dcterms:W3CDTF">2020-04-01T04:27:25Z</dcterms:modified>
</cp:coreProperties>
</file>