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87" r:id="rId3"/>
    <p:sldId id="258" r:id="rId4"/>
    <p:sldId id="288" r:id="rId5"/>
    <p:sldId id="289" r:id="rId6"/>
    <p:sldId id="265" r:id="rId7"/>
    <p:sldId id="266" r:id="rId8"/>
    <p:sldId id="268" r:id="rId9"/>
    <p:sldId id="269" r:id="rId10"/>
    <p:sldId id="271" r:id="rId11"/>
    <p:sldId id="272" r:id="rId12"/>
    <p:sldId id="273" r:id="rId13"/>
    <p:sldId id="274" r:id="rId14"/>
    <p:sldId id="275" r:id="rId15"/>
    <p:sldId id="276" r:id="rId16"/>
    <p:sldId id="290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66FF66"/>
    <a:srgbClr val="FF66FF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7827A-13DC-44BC-99ED-606C052DBE1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55FA7-F39B-4AA6-A1C2-65BAC88CAD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98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55FA7-F39B-4AA6-A1C2-65BAC88CAD9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239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9000" y="0"/>
            <a:ext cx="2514600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স্বাগতম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9000" y="923331"/>
            <a:ext cx="2514599" cy="227706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3581400" cy="5791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91200" y="0"/>
            <a:ext cx="33528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05200" y="5791200"/>
            <a:ext cx="22860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632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571303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এবং ক্ষত নির্ণয়;স্থানচ্যুত হাড়,</a:t>
            </a:r>
          </a:p>
          <a:p>
            <a:pPr algn="ctr"/>
            <a:r>
              <a:rPr lang="bn-B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হাড়ে ফাটল ও ভেঙ্গে যাওয়া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হাড় শনাক্তকরণ। এছাড়াও এ-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ক্সরে ক্যান্সার কোষকে মেরে 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ফেলতে পারে।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এক্সরের ঝুঁকি বা পার্শ্ব প্রতি-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ক্রিয়া 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১। অতিরিক্ত এক্সরে জীবকোষ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bn-BD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84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ধ্বংস করে।</a:t>
            </a:r>
          </a:p>
          <a:p>
            <a:pPr algn="ctr"/>
            <a:r>
              <a:rPr lang="bn-BD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২। শিশুদের প্রজননতন্ত্রে এক্সরে</a:t>
            </a:r>
          </a:p>
          <a:p>
            <a:pPr algn="ctr"/>
            <a:r>
              <a:rPr lang="bn-BD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ক্ষতিকর প্রভাব ফেলে।</a:t>
            </a:r>
          </a:p>
          <a:p>
            <a:pPr algn="ctr"/>
            <a:r>
              <a:rPr lang="bn-BD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৩। গর্ভবর্তী অবস্থায়(বয়শেষত</a:t>
            </a:r>
          </a:p>
          <a:p>
            <a:pPr algn="ctr"/>
            <a:r>
              <a:rPr lang="bn-BD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২-৪ মাস সময়ের মাঝে) এক্স-</a:t>
            </a:r>
          </a:p>
          <a:p>
            <a:pPr algn="ctr"/>
            <a:r>
              <a:rPr lang="bn-BD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রে মা ও শিশু উভয়ের ওপর</a:t>
            </a:r>
          </a:p>
          <a:p>
            <a:pPr algn="ctr"/>
            <a:r>
              <a:rPr lang="bn-BD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ক্ষতিকর প্রভাব ফেলে।</a:t>
            </a:r>
          </a:p>
          <a:p>
            <a:pPr algn="ctr"/>
            <a:r>
              <a:rPr lang="bn-BD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৪। একই জায়গায় বারবার  </a:t>
            </a:r>
            <a:r>
              <a:rPr lang="bn-BD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436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এক্সরে করার ফলে টিউমার</a:t>
            </a:r>
          </a:p>
          <a:p>
            <a:pPr algn="ctr"/>
            <a:r>
              <a:rPr lang="bn-B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সৃষ্টির সম্ভাবনা বেড়ে যায়।</a:t>
            </a:r>
          </a:p>
          <a:p>
            <a:pPr algn="ctr"/>
            <a:r>
              <a:rPr lang="bn-B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এস্করের ঝুঁকি এড়াবার কৌ-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শল</a:t>
            </a:r>
          </a:p>
          <a:p>
            <a:pPr algn="ctr"/>
            <a:r>
              <a:rPr lang="bn-B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১। গর্ভবর্তী মহিলাদের বিশেষজ্ঞ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চিকিৎসকের পরামর্শ ছাড়া </a:t>
            </a:r>
          </a:p>
          <a:p>
            <a:pPr algn="ctr"/>
            <a:r>
              <a:rPr lang="bn-B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এক্সরে রুমে যাওয়া ঠিক নয়।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২। শিশুদের এক্সরে করার </a:t>
            </a:r>
            <a:endParaRPr lang="bn-BD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322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ক্ষেত্রে অত্যন্ত সতর্ক থাকতে</a:t>
            </a:r>
          </a:p>
          <a:p>
            <a:pPr algn="ctr"/>
            <a:r>
              <a:rPr lang="bn-B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হবে।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৩। যারা এক্সরে রুমে কাজ 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করেন ,তাদের এক্সরের তেজ-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ষ্ক্রিয়তা এড়াতে পুরু সিসার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দেয়ালের আড়ালে থাকতে হবে।</a:t>
            </a:r>
            <a:endParaRPr lang="en-US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আল্ট্রাসনোগ্রাফি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শরীরের অভ্যন্তরের নরম টিস্যুর</a:t>
            </a:r>
          </a:p>
        </p:txBody>
      </p:sp>
    </p:spTree>
    <p:extLst>
      <p:ext uri="{BB962C8B-B14F-4D97-AF65-F5344CB8AC3E}">
        <p14:creationId xmlns:p14="http://schemas.microsoft.com/office/powerpoint/2010/main" xmlns="" val="266639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  <a:solidFill>
            <a:srgbClr val="7030A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অভ্যন্তরীণ কোনো ক্ষতি হয় বা</a:t>
            </a:r>
          </a:p>
          <a:p>
            <a:pPr algn="ctr"/>
            <a:r>
              <a:rPr lang="bn-BD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তাতে কোনো সমস্যা হলে আ-</a:t>
            </a:r>
          </a:p>
          <a:p>
            <a:pPr algn="ctr"/>
            <a:r>
              <a:rPr lang="bn-BD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ল্ট্রাসনোগ্রাফি করে তা শনাক্ত</a:t>
            </a:r>
          </a:p>
          <a:p>
            <a:pPr algn="ctr"/>
            <a:r>
              <a:rPr lang="bn-BD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করা যায়। সাধারণত হৃদপিন্ডে</a:t>
            </a:r>
          </a:p>
          <a:p>
            <a:pPr algn="ctr"/>
            <a:r>
              <a:rPr lang="bn-BD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অথবা শরীরের অন্যান্য গুরুত্ব-</a:t>
            </a:r>
          </a:p>
          <a:p>
            <a:pPr algn="ctr"/>
            <a:r>
              <a:rPr lang="bn-BD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পূর্ণ নরম অঙ্গ যেমন মস্তিষ্ক,</a:t>
            </a:r>
          </a:p>
          <a:p>
            <a:pPr algn="ctr"/>
            <a:r>
              <a:rPr lang="bn-BD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যকৃৎ,পিত্তথলি,প্রধান রক্তনালি-</a:t>
            </a:r>
          </a:p>
          <a:p>
            <a:pPr algn="ctr"/>
            <a:r>
              <a:rPr lang="bn-BD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সমূহ প্রভৃতিতে আঃ করা হয়। 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768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909310"/>
          </a:xfrm>
          <a:prstGeom prst="rect">
            <a:avLst/>
          </a:prstGeom>
          <a:solidFill>
            <a:srgbClr val="99FFCC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এমআরআই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(MRI)</a:t>
            </a:r>
          </a:p>
          <a:p>
            <a:pPr algn="ctr"/>
            <a:r>
              <a:rPr lang="bn-B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এমআরআই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(Magnetic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Reso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</a:p>
          <a:p>
            <a:pPr algn="ctr"/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n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ance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Imaging)</a:t>
            </a:r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হলো একটি</a:t>
            </a:r>
          </a:p>
          <a:p>
            <a:pPr algn="ctr"/>
            <a:r>
              <a:rPr lang="bn-B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কৌশল যা শরীরের যেকোনো অঙ্গের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(বিশেষ করে যেটি নরম বা সংবেদনশীল)</a:t>
            </a:r>
          </a:p>
          <a:p>
            <a:pPr algn="ctr"/>
            <a:r>
              <a:rPr lang="bn-B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 পরিষ্কার ও বিস্তারিত ছবি তুলতে পারে।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56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4038600"/>
            <a:ext cx="594360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8305800" cy="61722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  <a:solidFill>
            <a:srgbClr val="00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একক কাজ</a:t>
            </a:r>
          </a:p>
          <a:p>
            <a:pPr algn="ctr"/>
            <a:r>
              <a:rPr lang="bn-BD" sz="6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১। এক্সরে বলতে কী বুঝায় ? </a:t>
            </a:r>
          </a:p>
          <a:p>
            <a:pPr algn="ctr"/>
            <a:r>
              <a:rPr lang="bn-BD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২। কত সালে উইলহেম রনজেন এক্সরে আবিষ্কার করেন।</a:t>
            </a:r>
          </a:p>
          <a:p>
            <a:pPr algn="ctr"/>
            <a:r>
              <a:rPr lang="bn-BD" sz="6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৩। এক্সরের দুইটি ব্যবহার</a:t>
            </a:r>
          </a:p>
          <a:p>
            <a:pPr algn="ctr"/>
            <a:r>
              <a:rPr lang="bn-BD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বল ?</a:t>
            </a:r>
            <a:endParaRPr lang="en-US" sz="6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693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47897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bn-BD" sz="60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</a:p>
          <a:p>
            <a:pPr algn="ctr"/>
            <a:r>
              <a:rPr lang="en-US" sz="6000" b="1" cap="none" spc="0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ফ্লেমিং</a:t>
            </a:r>
            <a:r>
              <a:rPr lang="en-US" sz="60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none" spc="0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60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 ঃ </a:t>
            </a:r>
            <a:r>
              <a:rPr lang="bn-BD" sz="60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চিকিৎসা বিজ্ঞানে রোগ নির্ণয়ে</a:t>
            </a:r>
            <a:r>
              <a:rPr lang="en-US" sz="60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none" spc="0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যন্ত্রপাতির</a:t>
            </a:r>
            <a:r>
              <a:rPr lang="en-US" sz="60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none" spc="0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বিবরন</a:t>
            </a:r>
            <a:r>
              <a:rPr lang="en-US" sz="60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none" spc="0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60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?   </a:t>
            </a:r>
          </a:p>
          <a:p>
            <a:pPr algn="ctr"/>
            <a:r>
              <a:rPr lang="en-US" sz="60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ইবনে</a:t>
            </a:r>
            <a:r>
              <a:rPr lang="en-US" sz="60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সিনা</a:t>
            </a:r>
            <a:r>
              <a:rPr lang="en-US" sz="60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দলঃ</a:t>
            </a:r>
            <a:r>
              <a:rPr lang="en-US" sz="60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60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আধুনিক প্রযুক্তি এবং যন্ত্রপাতি</a:t>
            </a:r>
          </a:p>
          <a:p>
            <a:pPr algn="ctr"/>
            <a:r>
              <a:rPr lang="bn-BD" sz="60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ব্যবহারের  </a:t>
            </a:r>
            <a:r>
              <a:rPr lang="bn-BD" sz="60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NikoshBAN" pitchFamily="2" charset="0"/>
                <a:cs typeface="NikoshBAN" pitchFamily="2" charset="0"/>
              </a:rPr>
              <a:t>কৌশল বর্ণনা কর। </a:t>
            </a:r>
            <a:endParaRPr lang="en-US" sz="60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32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মূল্যায়ন</a:t>
            </a:r>
          </a:p>
          <a:p>
            <a:pPr algn="ctr"/>
            <a:r>
              <a:rPr lang="bn-BD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১। অতিরিক্ত এক্সরে কী</a:t>
            </a:r>
          </a:p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ধ্বংস করে ?</a:t>
            </a:r>
          </a:p>
          <a:p>
            <a:pPr algn="ctr"/>
            <a:r>
              <a:rPr lang="bn-BD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২। এক্সরে শিশুদের কী</a:t>
            </a:r>
          </a:p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ক্ষতিকর প্রভাব ফেলে ?</a:t>
            </a:r>
          </a:p>
          <a:p>
            <a:pPr algn="ctr"/>
            <a:r>
              <a:rPr lang="bn-BD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৩। আল্ট্রাসনোগ্রাফি কী ? 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887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Resize Phot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217392" y="2247900"/>
            <a:ext cx="3127816" cy="38862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0" y="1752600"/>
            <a:ext cx="5486400" cy="48768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কাজী</a:t>
            </a:r>
            <a:r>
              <a:rPr lang="en-US" sz="4400" dirty="0" smtClean="0"/>
              <a:t> </a:t>
            </a:r>
            <a:r>
              <a:rPr lang="en-US" sz="4400" dirty="0" err="1" smtClean="0"/>
              <a:t>শাহানুর</a:t>
            </a:r>
            <a:r>
              <a:rPr lang="en-US" sz="4400" dirty="0" smtClean="0"/>
              <a:t> </a:t>
            </a:r>
            <a:r>
              <a:rPr lang="en-US" sz="4400" dirty="0" err="1" smtClean="0"/>
              <a:t>আলম</a:t>
            </a:r>
            <a:endParaRPr lang="en-US" sz="4400" dirty="0" smtClean="0"/>
          </a:p>
          <a:p>
            <a:pPr algn="ctr"/>
            <a:r>
              <a:rPr lang="en-US" sz="4400" dirty="0" err="1" smtClean="0"/>
              <a:t>সহঃ</a:t>
            </a:r>
            <a:r>
              <a:rPr lang="en-US" sz="4400" dirty="0" smtClean="0"/>
              <a:t> </a:t>
            </a:r>
            <a:r>
              <a:rPr lang="en-US" sz="4400" dirty="0" err="1" smtClean="0"/>
              <a:t>শিক্ষক</a:t>
            </a:r>
            <a:endParaRPr lang="en-US" sz="4400" dirty="0" smtClean="0"/>
          </a:p>
          <a:p>
            <a:pPr algn="ctr"/>
            <a:r>
              <a:rPr lang="en-US" sz="4400" dirty="0" err="1" smtClean="0"/>
              <a:t>পলিটেকনিক</a:t>
            </a:r>
            <a:r>
              <a:rPr lang="en-US" sz="4400" dirty="0" smtClean="0"/>
              <a:t> </a:t>
            </a:r>
            <a:r>
              <a:rPr lang="en-US" sz="4400" dirty="0" err="1" smtClean="0"/>
              <a:t>উচ্চ</a:t>
            </a:r>
            <a:r>
              <a:rPr lang="en-US" sz="4400" dirty="0" smtClean="0"/>
              <a:t> </a:t>
            </a:r>
            <a:r>
              <a:rPr lang="en-US" sz="4400" dirty="0" err="1" smtClean="0"/>
              <a:t>বিদ্যালয়</a:t>
            </a:r>
            <a:endParaRPr lang="en-US" sz="4400" dirty="0" smtClean="0"/>
          </a:p>
          <a:p>
            <a:pPr algn="ctr"/>
            <a:r>
              <a:rPr lang="en-US" sz="4400" dirty="0" err="1" smtClean="0"/>
              <a:t>রংপুর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04800"/>
            <a:ext cx="8229600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পরিচিতি</a:t>
            </a:r>
            <a:endParaRPr lang="en-US" sz="6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304800"/>
            <a:ext cx="2667000" cy="175432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বাড়ির  কাজ 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2209800"/>
            <a:ext cx="9143999" cy="175432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রোগ নির্ণয়ে বিজ্ঞানের অবদান</a:t>
            </a:r>
            <a:endParaRPr lang="en-US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গুরুত্ত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বর্ননা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কর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|</a:t>
            </a:r>
            <a:endParaRPr lang="bn-BD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705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1524000"/>
            <a:ext cx="2514600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/>
              </a:rPr>
              <a:t>ধন্যবাদ 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0400" y="2819400"/>
            <a:ext cx="2514600" cy="281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29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0070C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পাঠ পরিচিতি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23330"/>
            <a:ext cx="9143999" cy="600164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9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শ্রেণিঃ দশম</a:t>
            </a:r>
          </a:p>
          <a:p>
            <a:pPr algn="ctr"/>
            <a:r>
              <a:rPr lang="bn-BD" sz="9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বিষয়ঃ</a:t>
            </a:r>
            <a:r>
              <a:rPr lang="en-US" sz="96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পদার্থ</a:t>
            </a:r>
            <a:r>
              <a:rPr lang="en-US" sz="9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96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বিঃ</a:t>
            </a:r>
            <a:endParaRPr lang="bn-BD" sz="96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r>
              <a:rPr lang="bn-BD" sz="9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অধ্যায়ঃ চতুর্দশ </a:t>
            </a:r>
          </a:p>
          <a:p>
            <a:pPr algn="ctr"/>
            <a:r>
              <a:rPr lang="bn-BD" sz="9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সময়ঃ ৪৫ মিনিট</a:t>
            </a:r>
            <a:endParaRPr lang="en-US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632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3246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/>
              </a:rPr>
              <a:t>চিত্র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গুলো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দেখি</a:t>
            </a:r>
            <a:endParaRPr lang="en-US" sz="4800" dirty="0">
              <a:latin typeface="NikoshBAN"/>
            </a:endParaRPr>
          </a:p>
        </p:txBody>
      </p:sp>
      <p:pic>
        <p:nvPicPr>
          <p:cNvPr id="3" name="Picture 2" descr="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500574"/>
            <a:ext cx="5715000" cy="399535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81000" y="990600"/>
            <a:ext cx="8368392" cy="46863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19400"/>
            <a:ext cx="9144000" cy="1754326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পাঠ শিরোনাম</a:t>
            </a:r>
          </a:p>
          <a:p>
            <a:pPr algn="ctr"/>
            <a:r>
              <a:rPr lang="bn-B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জীবন বাঁচাতে বিজ্ঞান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2743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0" y="4572000"/>
            <a:ext cx="9144000" cy="2286000"/>
          </a:xfrm>
          <a:prstGeom prst="roundRect">
            <a:avLst>
              <a:gd name="adj" fmla="val 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260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10683"/>
            <a:ext cx="9144000" cy="3416320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এই পাঠশেষে শিক্ষার্থীরা-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আধুনিক প্রযুক্তি এবং যন্ত্রপাতি</a:t>
            </a:r>
          </a:p>
          <a:p>
            <a:pPr algn="ctr"/>
            <a:r>
              <a:rPr lang="bn-B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ব্যবহারের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মাধ্যমে</a:t>
            </a:r>
            <a:endParaRPr lang="bn-BD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bn-B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রোগ নির্ণয় করতে পারবে। 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28600"/>
            <a:ext cx="8610600" cy="18288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/>
              <a:t>শিখন</a:t>
            </a:r>
            <a:r>
              <a:rPr lang="en-US" sz="9600" dirty="0" smtClean="0"/>
              <a:t> </a:t>
            </a:r>
            <a:r>
              <a:rPr lang="en-US" sz="9600" dirty="0" err="1" smtClean="0"/>
              <a:t>ফল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117477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এক্সরে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(X-Ray)</a:t>
            </a:r>
          </a:p>
          <a:p>
            <a:pPr algn="ctr"/>
            <a:r>
              <a:rPr lang="bn-BD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এক্সরে হলো এক ধরনের তাড়িত চৌম্বক বিকিরণ। এই</a:t>
            </a:r>
          </a:p>
          <a:p>
            <a:pPr algn="ctr"/>
            <a:r>
              <a:rPr lang="bn-BD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বিকিরণ দৃশ্যমান নয়। ১৮৯৫</a:t>
            </a:r>
          </a:p>
          <a:p>
            <a:pPr algn="ctr"/>
            <a:r>
              <a:rPr lang="bn-BD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সালে জার্মান পদার্থবিজ্ঞানী উ-</a:t>
            </a:r>
          </a:p>
          <a:p>
            <a:pPr algn="ctr"/>
            <a:r>
              <a:rPr lang="bn-BD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ইলহেম রনজেন এক্সরে আবি-</a:t>
            </a:r>
          </a:p>
          <a:p>
            <a:pPr algn="ctr"/>
            <a:r>
              <a:rPr lang="bn-BD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ষ্কার করেন। এর সাহায্যে প্রাপ্ত</a:t>
            </a:r>
          </a:p>
          <a:p>
            <a:pPr algn="ctr"/>
            <a:r>
              <a:rPr lang="bn-BD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ফটোগ্রাফ দ্বারা শরীরের কোনো 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487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571303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ভাঙ্গা হাড় ,ক্ষত বা অবাঞ্ছিত</a:t>
            </a:r>
          </a:p>
          <a:p>
            <a:pPr algn="ctr"/>
            <a:r>
              <a:rPr lang="bn-BD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বস্তুর উপস্থিতি বোঝা যায়। এছাড়া এক্সরে রোগাক্রান্ত কোষ</a:t>
            </a:r>
          </a:p>
          <a:p>
            <a:pPr algn="ctr"/>
            <a:r>
              <a:rPr lang="bn-BD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ধ্বংস করতে পারে। তাই চিকি-</a:t>
            </a:r>
          </a:p>
          <a:p>
            <a:pPr algn="ctr"/>
            <a:r>
              <a:rPr lang="bn-BD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ৎসা শাস্ত্রে এর অবদান অনস্বী-</a:t>
            </a:r>
          </a:p>
          <a:p>
            <a:pPr algn="ctr"/>
            <a:r>
              <a:rPr lang="bn-BD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কার্য। নিরাপত্তা ব্যবস্থায় ও শিল্প-</a:t>
            </a:r>
          </a:p>
          <a:p>
            <a:pPr algn="ctr"/>
            <a:r>
              <a:rPr lang="bn-BD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ক্ষেত্রে এক্সরের ব্যবহার অনেক।</a:t>
            </a:r>
          </a:p>
          <a:p>
            <a:pPr algn="ctr"/>
            <a:r>
              <a:rPr lang="bn-BD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এক্সরে কী কী কাজে ব্যবহার 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7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518</TotalTime>
  <Words>413</Words>
  <Application>Microsoft Office PowerPoint</Application>
  <PresentationFormat>On-screen Show (4:3)</PresentationFormat>
  <Paragraphs>100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 PC</dc:creator>
  <cp:lastModifiedBy>User</cp:lastModifiedBy>
  <cp:revision>99</cp:revision>
  <dcterms:created xsi:type="dcterms:W3CDTF">2006-08-16T00:00:00Z</dcterms:created>
  <dcterms:modified xsi:type="dcterms:W3CDTF">2020-04-02T00:35:23Z</dcterms:modified>
</cp:coreProperties>
</file>