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8" r:id="rId3"/>
    <p:sldId id="259" r:id="rId4"/>
    <p:sldId id="257" r:id="rId5"/>
    <p:sldId id="268" r:id="rId6"/>
    <p:sldId id="267" r:id="rId7"/>
    <p:sldId id="266" r:id="rId8"/>
    <p:sldId id="265" r:id="rId9"/>
    <p:sldId id="269" r:id="rId10"/>
    <p:sldId id="276" r:id="rId11"/>
    <p:sldId id="263" r:id="rId12"/>
    <p:sldId id="261" r:id="rId13"/>
    <p:sldId id="277" r:id="rId14"/>
    <p:sldId id="260" r:id="rId15"/>
    <p:sldId id="264" r:id="rId16"/>
    <p:sldId id="270" r:id="rId17"/>
    <p:sldId id="262"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8" y="87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74C3-BC63-4416-A0E6-D18195F6383C}" type="datetimeFigureOut">
              <a:rPr lang="en-US" smtClean="0"/>
              <a:t>21-Mar-2020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40405-1502-47F6-B89C-F904151279E3}" type="slidenum">
              <a:rPr lang="en-US" smtClean="0"/>
              <a:t>‹#›</a:t>
            </a:fld>
            <a:endParaRPr lang="en-US"/>
          </a:p>
        </p:txBody>
      </p:sp>
    </p:spTree>
    <p:extLst>
      <p:ext uri="{BB962C8B-B14F-4D97-AF65-F5344CB8AC3E}">
        <p14:creationId xmlns:p14="http://schemas.microsoft.com/office/powerpoint/2010/main" val="217398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21-Mar-2020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312698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21-Mar-2020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42699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21-Mar-2020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78563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EFD17-B691-4B4B-8498-7C2A8BEFDDB3}" type="datetimeFigureOut">
              <a:rPr lang="en-US" smtClean="0"/>
              <a:t>21-Mar-2020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74046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EFD17-B691-4B4B-8498-7C2A8BEFDDB3}" type="datetimeFigureOut">
              <a:rPr lang="en-US" smtClean="0"/>
              <a:t>21-Mar-2020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169169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EFD17-B691-4B4B-8498-7C2A8BEFDDB3}" type="datetimeFigureOut">
              <a:rPr lang="en-US" smtClean="0"/>
              <a:t>21-Mar-2020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134499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EFD17-B691-4B4B-8498-7C2A8BEFDDB3}" type="datetimeFigureOut">
              <a:rPr lang="en-US" smtClean="0"/>
              <a:t>21-Mar-2020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407576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EFD17-B691-4B4B-8498-7C2A8BEFDDB3}" type="datetimeFigureOut">
              <a:rPr lang="en-US" smtClean="0"/>
              <a:t>21-Mar-2020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159214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EFD17-B691-4B4B-8498-7C2A8BEFDDB3}" type="datetimeFigureOut">
              <a:rPr lang="en-US" smtClean="0"/>
              <a:t>21-Mar-2020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20007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EFD17-B691-4B4B-8498-7C2A8BEFDDB3}" type="datetimeFigureOut">
              <a:rPr lang="en-US" smtClean="0"/>
              <a:t>21-Mar-2020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35332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EFD17-B691-4B4B-8498-7C2A8BEFDDB3}" type="datetimeFigureOut">
              <a:rPr lang="en-US" smtClean="0"/>
              <a:t>21-Mar-2020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2BFFE-DA41-4179-AA90-5E1AC1B01E9A}" type="slidenum">
              <a:rPr lang="en-US" smtClean="0"/>
              <a:t>‹#›</a:t>
            </a:fld>
            <a:endParaRPr lang="en-US"/>
          </a:p>
        </p:txBody>
      </p:sp>
    </p:spTree>
    <p:extLst>
      <p:ext uri="{BB962C8B-B14F-4D97-AF65-F5344CB8AC3E}">
        <p14:creationId xmlns:p14="http://schemas.microsoft.com/office/powerpoint/2010/main" val="251838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EFD17-B691-4B4B-8498-7C2A8BEFDDB3}" type="datetimeFigureOut">
              <a:rPr lang="en-US" smtClean="0"/>
              <a:t>21-Mar-2020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FFE-DA41-4179-AA90-5E1AC1B01E9A}" type="slidenum">
              <a:rPr lang="en-US" smtClean="0"/>
              <a:t>‹#›</a:t>
            </a:fld>
            <a:endParaRPr lang="en-US"/>
          </a:p>
        </p:txBody>
      </p:sp>
    </p:spTree>
    <p:extLst>
      <p:ext uri="{BB962C8B-B14F-4D97-AF65-F5344CB8AC3E}">
        <p14:creationId xmlns:p14="http://schemas.microsoft.com/office/powerpoint/2010/main" val="420793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21920" y="0"/>
            <a:ext cx="12192000" cy="6858000"/>
          </a:xfrm>
          <a:prstGeom prst="rect">
            <a:avLst/>
          </a:prstGeom>
        </p:spPr>
      </p:pic>
      <p:sp>
        <p:nvSpPr>
          <p:cNvPr id="3" name="Rectangle 2"/>
          <p:cNvSpPr/>
          <p:nvPr/>
        </p:nvSpPr>
        <p:spPr>
          <a:xfrm>
            <a:off x="4153001" y="1138535"/>
            <a:ext cx="3886000" cy="1200329"/>
          </a:xfrm>
          <a:prstGeom prst="rect">
            <a:avLst/>
          </a:prstGeom>
          <a:noFill/>
        </p:spPr>
        <p:txBody>
          <a:bodyPr wrap="none" lIns="91440" tIns="45720" rIns="91440" bIns="45720">
            <a:spAutoFit/>
          </a:bodyPr>
          <a:lstStyle/>
          <a:p>
            <a:pPr algn="ctr"/>
            <a:r>
              <a:rPr lang="ar-SA" sz="7200" b="1" dirty="0" smtClean="0">
                <a:ln w="0"/>
                <a:solidFill>
                  <a:srgbClr val="FFC000"/>
                </a:solidFill>
                <a:effectLst>
                  <a:outerShdw blurRad="38100" dist="19050" dir="2700000" algn="tl" rotWithShape="0">
                    <a:schemeClr val="dk1">
                      <a:alpha val="40000"/>
                    </a:schemeClr>
                  </a:outerShdw>
                </a:effectLst>
              </a:rPr>
              <a:t>السلام عليكم</a:t>
            </a:r>
            <a:endParaRPr lang="en-US" sz="7200" b="1" cap="none" spc="0" dirty="0">
              <a:ln w="0"/>
              <a:solidFill>
                <a:srgbClr val="FFC000"/>
              </a:solidFill>
              <a:effectLst>
                <a:outerShdw blurRad="38100" dist="19050" dir="2700000" algn="tl" rotWithShape="0">
                  <a:schemeClr val="dk1">
                    <a:alpha val="40000"/>
                  </a:schemeClr>
                </a:outerShdw>
              </a:effectLst>
            </a:endParaRPr>
          </a:p>
        </p:txBody>
      </p:sp>
      <p:sp>
        <p:nvSpPr>
          <p:cNvPr id="4" name="Rectangle 3"/>
          <p:cNvSpPr/>
          <p:nvPr/>
        </p:nvSpPr>
        <p:spPr>
          <a:xfrm>
            <a:off x="3065365" y="2967335"/>
            <a:ext cx="6061276" cy="3154710"/>
          </a:xfrm>
          <a:prstGeom prst="rect">
            <a:avLst/>
          </a:prstGeom>
          <a:noFill/>
        </p:spPr>
        <p:txBody>
          <a:bodyPr wrap="none" lIns="91440" tIns="45720" rIns="91440" bIns="45720">
            <a:spAutoFit/>
          </a:bodyPr>
          <a:lstStyle/>
          <a:p>
            <a:pPr algn="ctr"/>
            <a:r>
              <a:rPr lang="en-US" sz="19900" b="1" dirty="0" err="1" smtClean="0">
                <a:ln w="9525">
                  <a:solidFill>
                    <a:schemeClr val="bg1"/>
                  </a:solidFill>
                  <a:prstDash val="solid"/>
                </a:ln>
                <a:solidFill>
                  <a:srgbClr val="7030A0"/>
                </a:solidFill>
                <a:latin typeface="NikoshBAN" panose="02000000000000000000" pitchFamily="2" charset="0"/>
                <a:cs typeface="NikoshBAN" panose="02000000000000000000" pitchFamily="2" charset="0"/>
              </a:rPr>
              <a:t>স্বাগতম</a:t>
            </a:r>
            <a:endParaRPr lang="en-US" sz="19900" b="1" cap="none" spc="0" dirty="0">
              <a:ln w="9525">
                <a:solidFill>
                  <a:schemeClr val="bg1"/>
                </a:solidFill>
                <a:prstDash val="solid"/>
              </a:ln>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428254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904" y="3011058"/>
            <a:ext cx="7388352" cy="3709917"/>
          </a:xfrm>
          <a:prstGeom prst="rect">
            <a:avLst/>
          </a:prstGeom>
          <a:scene3d>
            <a:camera prst="orthographicFront"/>
            <a:lightRig rig="threePt" dir="t"/>
          </a:scene3d>
          <a:sp3d>
            <a:bevelT prst="angle"/>
          </a:sp3d>
        </p:spPr>
      </p:pic>
      <p:sp>
        <p:nvSpPr>
          <p:cNvPr id="3" name="Rectangle 2"/>
          <p:cNvSpPr/>
          <p:nvPr/>
        </p:nvSpPr>
        <p:spPr>
          <a:xfrm>
            <a:off x="4769086" y="1826837"/>
            <a:ext cx="2375971"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খন্দক</a:t>
            </a:r>
            <a:r>
              <a:rPr lang="en-US" sz="5400"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54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যুদ্ধ</a:t>
            </a:r>
            <a:endParaRPr lang="en-US" sz="5400"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4176243" y="154440"/>
            <a:ext cx="383951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72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আজকের</a:t>
            </a:r>
            <a:r>
              <a:rPr lang="en-US" sz="7200"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 </a:t>
            </a:r>
            <a:r>
              <a:rPr lang="en-US" sz="7200" cap="none" spc="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rPr>
              <a:t>পাঠ</a:t>
            </a:r>
            <a:endParaRPr lang="en-US" sz="7200"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378459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0608" y="120828"/>
            <a:ext cx="4918107"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6000" dirty="0" smtClean="0">
                <a:latin typeface="NikoshBAN" panose="02000000000000000000" pitchFamily="2" charset="0"/>
                <a:cs typeface="NikoshBAN" panose="02000000000000000000" pitchFamily="2" charset="0"/>
              </a:rPr>
              <a:t>    </a:t>
            </a:r>
            <a:r>
              <a:rPr lang="en-US" sz="8000" b="1" dirty="0" err="1" smtClean="0">
                <a:latin typeface="NikoshBAN" panose="02000000000000000000" pitchFamily="2" charset="0"/>
                <a:cs typeface="NikoshBAN" panose="02000000000000000000" pitchFamily="2" charset="0"/>
              </a:rPr>
              <a:t>শিখনফল</a:t>
            </a:r>
            <a:endParaRPr lang="en-US" sz="8000" b="1" dirty="0">
              <a:latin typeface="NikoshBAN" panose="02000000000000000000" pitchFamily="2" charset="0"/>
              <a:cs typeface="NikoshBAN" panose="02000000000000000000" pitchFamily="2" charset="0"/>
            </a:endParaRPr>
          </a:p>
        </p:txBody>
      </p:sp>
      <p:sp>
        <p:nvSpPr>
          <p:cNvPr id="5" name="TextBox 4"/>
          <p:cNvSpPr txBox="1"/>
          <p:nvPr/>
        </p:nvSpPr>
        <p:spPr>
          <a:xfrm>
            <a:off x="1118248" y="1656750"/>
            <a:ext cx="9323155"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১।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খ্রিস্টাব্দে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সংঘটিত</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হয়েছিল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1127131" y="2787359"/>
            <a:ext cx="8191040"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9" name="TextBox 8"/>
          <p:cNvSpPr txBox="1"/>
          <p:nvPr/>
        </p:nvSpPr>
        <p:spPr>
          <a:xfrm>
            <a:off x="1239617" y="3976717"/>
            <a:ext cx="7091584"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৩।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ঘটনা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1239617" y="5166075"/>
            <a:ext cx="7519755"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৪। </a:t>
            </a:r>
            <a:r>
              <a:rPr lang="en-US" sz="4000" dirty="0" err="1" smtClean="0">
                <a:latin typeface="NikoshBAN" panose="02000000000000000000" pitchFamily="2" charset="0"/>
                <a:cs typeface="NikoshBAN" panose="02000000000000000000" pitchFamily="2" charset="0"/>
              </a:rPr>
              <a:t>খন্দক</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16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568" y="1545122"/>
            <a:ext cx="6766560" cy="5078313"/>
          </a:xfrm>
          <a:prstGeom prst="rect">
            <a:avLst/>
          </a:prstGeo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400" b="1" u="sng" dirty="0" smtClean="0">
                <a:solidFill>
                  <a:srgbClr val="7030A0"/>
                </a:solidFill>
                <a:latin typeface="NikoshBAN" panose="02000000000000000000" pitchFamily="2" charset="0"/>
                <a:cs typeface="NikoshBAN" panose="02000000000000000000" pitchFamily="2" charset="0"/>
              </a:rPr>
              <a:t>নামকণঃ</a:t>
            </a:r>
            <a:r>
              <a:rPr lang="bn-BD" sz="4400" u="sng" dirty="0" smtClean="0">
                <a:solidFill>
                  <a:srgbClr val="7030A0"/>
                </a:solidFill>
                <a:latin typeface="NikoshBAN" panose="02000000000000000000" pitchFamily="2" charset="0"/>
                <a:cs typeface="NikoshBAN" panose="02000000000000000000" pitchFamily="2" charset="0"/>
              </a:rPr>
              <a:t> </a:t>
            </a:r>
          </a:p>
          <a:p>
            <a:r>
              <a:rPr lang="bn-IN" sz="4000" dirty="0" smtClean="0">
                <a:latin typeface="NikoshBAN" panose="02000000000000000000" pitchFamily="2" charset="0"/>
                <a:cs typeface="NikoshBAN" panose="02000000000000000000" pitchFamily="2" charset="0"/>
              </a:rPr>
              <a:t>মদিনার তিন দিক অরক্ষিত স্থানে পরিখা খনন কররা হয়। এই কারণেই নাম রাখা হয় খন্দক। এই যুদ্ধের তিইনটি নামঃ</a:t>
            </a:r>
            <a:endParaRPr lang="bn-BD" sz="4000"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১। খন্দক </a:t>
            </a:r>
            <a:endParaRPr lang="bn-BD" sz="4000"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২। আহাযাব </a:t>
            </a:r>
            <a:endParaRPr lang="bn-BD" sz="4000"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৩। </a:t>
            </a:r>
            <a:r>
              <a:rPr lang="en-US" sz="4000" dirty="0">
                <a:cs typeface="SutonnyMJ" pitchFamily="2" charset="0"/>
              </a:rPr>
              <a:t>Battle of the </a:t>
            </a:r>
            <a:endParaRPr lang="en-US" sz="4000" dirty="0" smtClean="0">
              <a:latin typeface="SutonnyMJ" pitchFamily="2" charset="0"/>
              <a:cs typeface="SutonnyMJ" pitchFamily="2" charset="0"/>
            </a:endParaRPr>
          </a:p>
          <a:p>
            <a:r>
              <a:rPr lang="en-US" sz="4000" dirty="0" smtClean="0">
                <a:latin typeface="+mj-lt"/>
                <a:cs typeface="SutonnyMJ" pitchFamily="2" charset="0"/>
              </a:rPr>
              <a:t>Confederates</a:t>
            </a:r>
            <a:r>
              <a:rPr lang="bn-IN" sz="4000" dirty="0" smtClean="0">
                <a:latin typeface="NikoshBAN" panose="02000000000000000000" pitchFamily="2" charset="0"/>
                <a:cs typeface="NikoshBAN" panose="02000000000000000000" pitchFamily="2" charset="0"/>
              </a:rPr>
              <a:t> ।</a:t>
            </a:r>
            <a:endParaRPr lang="en-US" sz="4000" dirty="0">
              <a:latin typeface="SutonnyMJ" pitchFamily="2" charset="0"/>
              <a:cs typeface="SutonnyMJ" pitchFamily="2" charset="0"/>
            </a:endParaRPr>
          </a:p>
        </p:txBody>
      </p:sp>
      <p:sp>
        <p:nvSpPr>
          <p:cNvPr id="5" name="Rectangle 4"/>
          <p:cNvSpPr/>
          <p:nvPr/>
        </p:nvSpPr>
        <p:spPr>
          <a:xfrm>
            <a:off x="601562" y="0"/>
            <a:ext cx="9392315"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bn-IN" sz="6000" dirty="0" smtClean="0">
                <a:ln w="9525">
                  <a:solidFill>
                    <a:schemeClr val="bg1"/>
                  </a:solidFill>
                  <a:prstDash val="solid"/>
                </a:ln>
                <a:latin typeface="NikoshBAN" panose="02000000000000000000" pitchFamily="2" charset="0"/>
                <a:cs typeface="NikoshBAN" panose="02000000000000000000" pitchFamily="2" charset="0"/>
              </a:rPr>
              <a:t>খন্দক যুদ্ধের নাম করণ ও সংক্ষিপ্ত ঘটনা</a:t>
            </a:r>
            <a:endParaRPr lang="en-US" sz="6000" cap="none" spc="0" dirty="0">
              <a:ln w="9525">
                <a:solidFill>
                  <a:schemeClr val="bg1"/>
                </a:solidFill>
                <a:prstDash val="solid"/>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563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3040" y="1826838"/>
            <a:ext cx="9814560" cy="5016758"/>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r>
              <a:rPr lang="bn-IN" sz="3600" b="1" dirty="0" smtClean="0">
                <a:solidFill>
                  <a:srgbClr val="7030A0"/>
                </a:solidFill>
                <a:latin typeface="NikoshBAN" panose="02000000000000000000" pitchFamily="2" charset="0"/>
                <a:cs typeface="NikoshBAN" panose="02000000000000000000" pitchFamily="2" charset="0"/>
              </a:rPr>
              <a:t>খন্দক যুদ্ধের মুল কথাঃ </a:t>
            </a:r>
            <a:endParaRPr lang="bn-BD" sz="3600" b="1" dirty="0" smtClean="0">
              <a:solidFill>
                <a:srgbClr val="7030A0"/>
              </a:solidFill>
              <a:latin typeface="NikoshBAN" panose="02000000000000000000" pitchFamily="2" charset="0"/>
              <a:cs typeface="NikoshBAN" panose="02000000000000000000" pitchFamily="2" charset="0"/>
            </a:endParaRPr>
          </a:p>
          <a:p>
            <a:r>
              <a:rPr lang="bn-IN" sz="3200" dirty="0" smtClean="0">
                <a:solidFill>
                  <a:schemeClr val="tx1"/>
                </a:solidFill>
                <a:latin typeface="NikoshBAN" panose="02000000000000000000" pitchFamily="2" charset="0"/>
                <a:cs typeface="NikoshBAN" panose="02000000000000000000" pitchFamily="2" charset="0"/>
              </a:rPr>
              <a:t>৬২৭ খ্রিস্টাব্দে ৩১ মর্চ জুরাইশ, ইহুদি, ও বেদুইনদের একটি সম্মিলিত বাহিনীর নেতৃত্ব দান করে ১০,০০০হাজার সৈন্যসহ মদিনার দিকে অগ্রসর হয়। এ সংবাদ জানতে পেয়ে মহানবী সাহাবীদের সাথে পরামর্শ করে পতিরোধ করার পরিকল্পনা নেন। এবং হযরত সালমান ফারসির পরামর্শ ক্রমে মদিনার যে তিন দিক অরক্ষিত ছিলো, সেইই তিন দিক ক্ষাল খাল খনন করা হয়। মহানহি নিজেও খাল খননে অংশগ্রহণ করেছিলেন। এ যুদ্ধে মুসলীম সৈন্য সংখ্যা ছিল ৩০০০ হাজার। কাফেররা ৩ সপ্তাহর অধিক মদিনা অবরোধ করে রেখেছিল। অবশেষে কাফেররা পালিয়ে যেতে বাধ্য হয়। </a:t>
            </a:r>
            <a:endParaRPr lang="en-US" sz="3200" dirty="0" smtClean="0">
              <a:solidFill>
                <a:schemeClr val="tx1"/>
              </a:solidFill>
              <a:latin typeface="SutonnyMJ" pitchFamily="2" charset="0"/>
              <a:cs typeface="SutonnyMJ" pitchFamily="2" charset="0"/>
            </a:endParaRPr>
          </a:p>
          <a:p>
            <a:endParaRPr lang="en-US" sz="2800" dirty="0">
              <a:solidFill>
                <a:schemeClr val="tx1"/>
              </a:solidFill>
              <a:latin typeface="SutonnyMJ" pitchFamily="2" charset="0"/>
              <a:cs typeface="SutonnyMJ" pitchFamily="2" charset="0"/>
            </a:endParaRPr>
          </a:p>
        </p:txBody>
      </p:sp>
      <p:sp>
        <p:nvSpPr>
          <p:cNvPr id="3" name="Rectangle 2"/>
          <p:cNvSpPr/>
          <p:nvPr/>
        </p:nvSpPr>
        <p:spPr>
          <a:xfrm>
            <a:off x="2670048" y="135374"/>
            <a:ext cx="7997951" cy="1446550"/>
          </a:xfrm>
          <a:prstGeom prst="rect">
            <a:avLst/>
          </a:prstGeom>
        </p:spPr>
        <p:txBody>
          <a:bodyPr wrap="square">
            <a:spAutoFit/>
          </a:bodyPr>
          <a:lstStyle/>
          <a:p>
            <a:r>
              <a:rPr lang="bn-IN" sz="8800" b="1" dirty="0">
                <a:solidFill>
                  <a:srgbClr val="FFC000"/>
                </a:solidFill>
                <a:latin typeface="NikoshBAN" panose="02000000000000000000" pitchFamily="2" charset="0"/>
                <a:cs typeface="NikoshBAN" panose="02000000000000000000" pitchFamily="2" charset="0"/>
              </a:rPr>
              <a:t>খন্দক যুদ্ধের মুল কথাঃ </a:t>
            </a:r>
            <a:endParaRPr lang="en-US" sz="8800" b="1" dirty="0">
              <a:solidFill>
                <a:srgbClr val="FFC000"/>
              </a:solidFill>
            </a:endParaRPr>
          </a:p>
        </p:txBody>
      </p:sp>
    </p:spTree>
    <p:extLst>
      <p:ext uri="{BB962C8B-B14F-4D97-AF65-F5344CB8AC3E}">
        <p14:creationId xmlns:p14="http://schemas.microsoft.com/office/powerpoint/2010/main" val="34021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1619" y="0"/>
            <a:ext cx="5941050" cy="1323439"/>
          </a:xfrm>
          <a:prstGeom prst="rect">
            <a:avLst/>
          </a:prstGeom>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en-US" sz="8000" b="1" dirty="0" err="1" smtClean="0">
                <a:ln w="9525">
                  <a:solidFill>
                    <a:schemeClr val="bg1"/>
                  </a:solidFill>
                  <a:prstDash val="solid"/>
                </a:ln>
                <a:latin typeface="NikoshBAN" pitchFamily="2" charset="0"/>
                <a:cs typeface="NikoshBAN" pitchFamily="2" charset="0"/>
              </a:rPr>
              <a:t>খন্দক</a:t>
            </a:r>
            <a:r>
              <a:rPr lang="en-US" sz="8000" b="1" dirty="0" smtClean="0">
                <a:ln w="9525">
                  <a:solidFill>
                    <a:schemeClr val="bg1"/>
                  </a:solidFill>
                  <a:prstDash val="solid"/>
                </a:ln>
                <a:latin typeface="NikoshBAN" pitchFamily="2" charset="0"/>
                <a:cs typeface="NikoshBAN" pitchFamily="2" charset="0"/>
              </a:rPr>
              <a:t> </a:t>
            </a:r>
            <a:r>
              <a:rPr lang="en-US" sz="8000" b="1" dirty="0" err="1" smtClean="0">
                <a:ln w="9525">
                  <a:solidFill>
                    <a:schemeClr val="bg1"/>
                  </a:solidFill>
                  <a:prstDash val="solid"/>
                </a:ln>
                <a:latin typeface="NikoshBAN" pitchFamily="2" charset="0"/>
                <a:cs typeface="NikoshBAN" pitchFamily="2" charset="0"/>
              </a:rPr>
              <a:t>যুদ্ধের</a:t>
            </a:r>
            <a:r>
              <a:rPr lang="en-US" sz="8000" b="1" dirty="0" smtClean="0">
                <a:ln w="9525">
                  <a:solidFill>
                    <a:schemeClr val="bg1"/>
                  </a:solidFill>
                  <a:prstDash val="solid"/>
                </a:ln>
                <a:latin typeface="NikoshBAN" pitchFamily="2" charset="0"/>
                <a:cs typeface="NikoshBAN" pitchFamily="2" charset="0"/>
              </a:rPr>
              <a:t> </a:t>
            </a:r>
            <a:r>
              <a:rPr lang="en-US" sz="8000" b="1" dirty="0" err="1" smtClean="0">
                <a:ln w="9525">
                  <a:solidFill>
                    <a:schemeClr val="bg1"/>
                  </a:solidFill>
                  <a:prstDash val="solid"/>
                </a:ln>
                <a:latin typeface="NikoshBAN" pitchFamily="2" charset="0"/>
                <a:cs typeface="NikoshBAN" pitchFamily="2" charset="0"/>
              </a:rPr>
              <a:t>কারণ</a:t>
            </a:r>
            <a:endParaRPr lang="en-US" sz="8000" b="1" cap="none" spc="0" dirty="0">
              <a:ln w="9525">
                <a:solidFill>
                  <a:schemeClr val="bg1"/>
                </a:solidFill>
                <a:prstDash val="solid"/>
              </a:ln>
              <a:solidFill>
                <a:schemeClr val="tx1"/>
              </a:solidFill>
              <a:latin typeface="NikoshBAN" pitchFamily="2" charset="0"/>
              <a:cs typeface="NikoshBAN" pitchFamily="2" charset="0"/>
            </a:endParaRPr>
          </a:p>
        </p:txBody>
      </p:sp>
      <p:sp>
        <p:nvSpPr>
          <p:cNvPr id="7" name="TextBox 6"/>
          <p:cNvSpPr txBox="1"/>
          <p:nvPr/>
        </p:nvSpPr>
        <p:spPr>
          <a:xfrm>
            <a:off x="1219200" y="1396804"/>
            <a:ext cx="9460992" cy="1200329"/>
          </a:xfrm>
          <a:prstGeom prst="rect">
            <a:avLst/>
          </a:prstGeom>
          <a:noFill/>
          <a:ln w="28575">
            <a:solidFill>
              <a:schemeClr val="tx1"/>
            </a:solidFill>
          </a:ln>
        </p:spPr>
        <p:txBody>
          <a:bodyPr wrap="square" rtlCol="0">
            <a:spAutoFit/>
          </a:bodyPr>
          <a:lstStyle/>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কুরাইশদের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আশঙ্কাঃ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উহুদ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যুদ্ধে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সময়িক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জয়লাভ</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করলেও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আশানরুপ</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সাফল্য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অর্জিত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182624" y="2981700"/>
            <a:ext cx="9485376" cy="1754326"/>
          </a:xfrm>
          <a:prstGeom prst="rect">
            <a:avLst/>
          </a:prstGeom>
          <a:noFill/>
          <a:ln w="28575">
            <a:solidFill>
              <a:schemeClr val="tx1"/>
            </a:solidFill>
          </a:ln>
        </p:spPr>
        <p:txBody>
          <a:bodyPr wrap="square" rtlCol="0">
            <a:spAutoFit/>
          </a:bodyPr>
          <a:lstStyle/>
          <a:p>
            <a:r>
              <a:rPr lang="en-US" sz="3600" dirty="0" smtClean="0">
                <a:latin typeface="NikoshBAN" panose="02000000000000000000" pitchFamily="2" charset="0"/>
                <a:cs typeface="NikoshBAN" panose="02000000000000000000" pitchFamily="2" charset="0"/>
              </a:rPr>
              <a:t>২। </a:t>
            </a:r>
            <a:r>
              <a:rPr lang="en-US" sz="3600" dirty="0" err="1" smtClean="0">
                <a:latin typeface="NikoshBAN" panose="02000000000000000000" pitchFamily="2" charset="0"/>
                <a:cs typeface="NikoshBAN" panose="02000000000000000000" pitchFamily="2" charset="0"/>
              </a:rPr>
              <a:t>বেদুইনদের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শত্রুতাঃ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মদিনার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শহরতলীতে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বসাবসকারী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বেদুইনরা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লুটদরাজ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রাসুল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বন্ধ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নির্দেশ</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দেন</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1158240" y="4993956"/>
            <a:ext cx="9497568"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ইহুদিদের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উসকানিঃ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উহুদ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যুদ্ধের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গোত্ররে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বহিষ্কার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হয়েছিল</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806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out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44364" y="201496"/>
            <a:ext cx="4652236" cy="156966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9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a:t>
            </a:r>
            <a:r>
              <a:rPr lang="en-US" sz="9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9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9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96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259586" y="2528416"/>
            <a:ext cx="8195160"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১।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খ্রিস্টাব্দে</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সংঘটিত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হয়েছিল</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1247394" y="3445228"/>
            <a:ext cx="8403123"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২।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কাফেরদের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জন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সৈন্য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ছিল</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1" name="TextBox 10"/>
          <p:cNvSpPr txBox="1"/>
          <p:nvPr/>
        </p:nvSpPr>
        <p:spPr>
          <a:xfrm>
            <a:off x="1210819" y="4237150"/>
            <a:ext cx="8403123"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৩।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মুসলিম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সেনাপতি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ছিলেন</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12" name="TextBox 11"/>
          <p:cNvSpPr txBox="1"/>
          <p:nvPr/>
        </p:nvSpPr>
        <p:spPr>
          <a:xfrm>
            <a:off x="1271778" y="4894960"/>
            <a:ext cx="8403123" cy="769441"/>
          </a:xfrm>
          <a:prstGeom prst="rect">
            <a:avLst/>
          </a:prstGeom>
          <a:noFill/>
        </p:spPr>
        <p:txBody>
          <a:bodyPr wrap="square" rtlCol="0">
            <a:spAutoFit/>
          </a:bodyPr>
          <a:lstStyle/>
          <a:p>
            <a:r>
              <a:rPr lang="en-US" sz="4400" dirty="0">
                <a:latin typeface="NikoshBAN" panose="02000000000000000000" pitchFamily="2" charset="0"/>
                <a:cs typeface="NikoshBAN" panose="02000000000000000000" pitchFamily="2" charset="0"/>
              </a:rPr>
              <a:t>৪</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খন্দক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যুদ্ধের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ফলাফল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হয়েছিল</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87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346" y="272956"/>
            <a:ext cx="2929008" cy="923330"/>
          </a:xfrm>
          <a:prstGeom prst="rect">
            <a:avLst/>
          </a:prstGeom>
          <a:solidFill>
            <a:schemeClr val="tx1"/>
          </a:solidFill>
          <a:ln>
            <a:solidFill>
              <a:schemeClr val="bg1"/>
            </a:solidFill>
          </a:ln>
        </p:spPr>
        <p:txBody>
          <a:bodyPr wrap="none" lIns="91440" tIns="45720" rIns="91440" bIns="45720">
            <a:spAutoFit/>
          </a:bodyPr>
          <a:lstStyle/>
          <a:p>
            <a:pPr algn="ctr"/>
            <a:r>
              <a:rPr lang="en-US" sz="5400"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জোড়ায়</a:t>
            </a:r>
            <a:r>
              <a:rPr lang="en-US" sz="5400"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5400"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কাজ</a:t>
            </a:r>
            <a:endParaRPr lang="en-US" sz="5400" cap="none" spc="0"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1555845" y="1705971"/>
            <a:ext cx="8420669" cy="923330"/>
          </a:xfrm>
          <a:prstGeom prst="rect">
            <a:avLst/>
          </a:prstGeom>
          <a:noFill/>
        </p:spPr>
        <p:txBody>
          <a:bodyPr wrap="square" rtlCol="0">
            <a:spAutoFit/>
          </a:bodyPr>
          <a:lstStyle/>
          <a:p>
            <a:pPr marL="685800" indent="-685800">
              <a:buFont typeface="Wingdings" panose="05000000000000000000" pitchFamily="2" charset="2"/>
              <a:buChar char="Ø"/>
            </a:pPr>
            <a:r>
              <a:rPr lang="en-US" sz="5400" dirty="0" err="1" smtClean="0">
                <a:latin typeface="NikoshBAN" pitchFamily="2" charset="0"/>
                <a:cs typeface="NikoshBAN" pitchFamily="2" charset="0"/>
              </a:rPr>
              <a:t>খন্দক</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যুদ্ধের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কারণ</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গুলি</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উল্লেখ</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কর</a:t>
            </a:r>
            <a:r>
              <a:rPr lang="en-US" sz="5400" dirty="0" smtClean="0">
                <a:latin typeface="SutonnyMJ" pitchFamily="2" charset="0"/>
                <a:cs typeface="SutonnyMJ" pitchFamily="2" charset="0"/>
              </a:rPr>
              <a:t>।</a:t>
            </a:r>
            <a:endParaRPr lang="en-US" sz="5400" dirty="0">
              <a:latin typeface="SutonnyMJ" pitchFamily="2" charset="0"/>
              <a:cs typeface="SutonnyMJ" pitchFamily="2" charset="0"/>
            </a:endParaRPr>
          </a:p>
        </p:txBody>
      </p:sp>
    </p:spTree>
    <p:extLst>
      <p:ext uri="{BB962C8B-B14F-4D97-AF65-F5344CB8AC3E}">
        <p14:creationId xmlns:p14="http://schemas.microsoft.com/office/powerpoint/2010/main" val="16578598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3571" y="206829"/>
            <a:ext cx="4887686"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5400" dirty="0" err="1">
                <a:latin typeface="NikoshBAN" panose="02000000000000000000" pitchFamily="2" charset="0"/>
                <a:cs typeface="NikoshBAN" panose="02000000000000000000" pitchFamily="2" charset="0"/>
              </a:rPr>
              <a:t>খ</a:t>
            </a:r>
            <a:r>
              <a:rPr lang="en-US" sz="5400" dirty="0" err="1" smtClean="0">
                <a:latin typeface="NikoshBAN" panose="02000000000000000000" pitchFamily="2" charset="0"/>
                <a:cs typeface="NikoshBAN" panose="02000000000000000000" pitchFamily="2" charset="0"/>
              </a:rPr>
              <a:t>ন্দক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যুদ্ধের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ফলাফল</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250208" y="1267545"/>
            <a:ext cx="11691583" cy="1323439"/>
          </a:xfrm>
          <a:prstGeom prst="rect">
            <a:avLst/>
          </a:prstGeom>
          <a:noFill/>
          <a:ln w="28575">
            <a:solidFill>
              <a:schemeClr val="tx1"/>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প্রথমতঃ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ত্রি-শক্তির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পরাজয়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সম্মিলিত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ধংস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মুসলিম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রাষ্ট্র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সুপ্রতিষ্ঠি</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250207" y="4021631"/>
            <a:ext cx="11691583" cy="1938992"/>
          </a:xfrm>
          <a:prstGeom prst="rect">
            <a:avLst/>
          </a:prstGeom>
          <a:noFill/>
          <a:ln w="28575">
            <a:solidFill>
              <a:schemeClr val="tx1"/>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দ্বিতীয়তঃ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শৃঙ্খলা</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বিশ্বাসের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বিজয়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জোসেফ</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সংখ্যাধিক্য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শৃঙ্খলা</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একতার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বিজয়</a:t>
            </a:r>
            <a:r>
              <a:rPr lang="en-US" sz="4000" dirty="0" smtClean="0">
                <a:latin typeface="NikoshBAN" panose="02000000000000000000" pitchFamily="2" charset="0"/>
                <a:cs typeface="NikoshBAN" panose="02000000000000000000" pitchFamily="2" charset="0"/>
              </a:rPr>
              <a:t>” এ </a:t>
            </a:r>
            <a:r>
              <a:rPr lang="en-US" sz="4000" dirty="0" err="1" smtClean="0">
                <a:latin typeface="NikoshBAN" panose="02000000000000000000" pitchFamily="2" charset="0"/>
                <a:cs typeface="NikoshBAN" panose="02000000000000000000" pitchFamily="2" charset="0"/>
              </a:rPr>
              <a:t>যুদ্ধের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ইসলামের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মর্যাদা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বহুলাংশে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পায়</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7376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800" decel="100000"/>
                                        <p:tgtEl>
                                          <p:spTgt spid="6">
                                            <p:bg/>
                                          </p:spTgt>
                                        </p:tgtEl>
                                      </p:cBhvr>
                                    </p:animEffect>
                                    <p:anim calcmode="lin" valueType="num">
                                      <p:cBhvr>
                                        <p:cTn id="16" dur="800" decel="100000" fill="hold"/>
                                        <p:tgtEl>
                                          <p:spTgt spid="6">
                                            <p:bg/>
                                          </p:spTgt>
                                        </p:tgtEl>
                                        <p:attrNameLst>
                                          <p:attrName>style.rotation</p:attrName>
                                        </p:attrNameLst>
                                      </p:cBhvr>
                                      <p:tavLst>
                                        <p:tav tm="0">
                                          <p:val>
                                            <p:fltVal val="-90"/>
                                          </p:val>
                                        </p:tav>
                                        <p:tav tm="100000">
                                          <p:val>
                                            <p:fltVal val="0"/>
                                          </p:val>
                                        </p:tav>
                                      </p:tavLst>
                                    </p:anim>
                                    <p:anim calcmode="lin" valueType="num">
                                      <p:cBhvr>
                                        <p:cTn id="17" dur="800" decel="100000" fill="hold"/>
                                        <p:tgtEl>
                                          <p:spTgt spid="6">
                                            <p:bg/>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
                                            <p:bg/>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bg/>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bg/>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800" decel="100000"/>
                                        <p:tgtEl>
                                          <p:spTgt spid="6">
                                            <p:txEl>
                                              <p:pRg st="0" end="0"/>
                                            </p:txEl>
                                          </p:spTgt>
                                        </p:tgtEl>
                                      </p:cBhvr>
                                    </p:animEffect>
                                    <p:anim calcmode="lin" valueType="num">
                                      <p:cBhvr>
                                        <p:cTn id="26"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752" y="1897039"/>
            <a:ext cx="8120418" cy="830997"/>
          </a:xfrm>
          <a:prstGeom prst="rect">
            <a:avLst/>
          </a:prstGeom>
          <a:noFill/>
        </p:spPr>
        <p:txBody>
          <a:bodyPr wrap="square" rtlCol="0">
            <a:spAutoFit/>
          </a:bodyPr>
          <a:lstStyle/>
          <a:p>
            <a:pPr marL="685800" indent="-685800">
              <a:buFont typeface="Wingdings" panose="05000000000000000000" pitchFamily="2" charset="2"/>
              <a:buChar char="v"/>
            </a:pPr>
            <a:r>
              <a:rPr lang="en-US" sz="4800" dirty="0" err="1" smtClean="0">
                <a:latin typeface="NikoshBAN" pitchFamily="2" charset="0"/>
                <a:cs typeface="NikoshBAN" pitchFamily="2" charset="0"/>
              </a:rPr>
              <a:t>খন্দক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যুদ্ধের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ঘটনা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সংক্ষিপ্তাকারে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লেখ</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p:txBody>
      </p:sp>
      <p:sp>
        <p:nvSpPr>
          <p:cNvPr id="4" name="TextBox 3"/>
          <p:cNvSpPr txBox="1"/>
          <p:nvPr/>
        </p:nvSpPr>
        <p:spPr>
          <a:xfrm>
            <a:off x="4310742" y="174171"/>
            <a:ext cx="2960915"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দলীয়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80829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1865" y="3494191"/>
            <a:ext cx="8862433" cy="1938992"/>
          </a:xfrm>
          <a:prstGeom prst="rect">
            <a:avLst/>
          </a:prstGeom>
          <a:noFill/>
        </p:spPr>
        <p:txBody>
          <a:bodyPr wrap="square" rtlCol="0">
            <a:spAutoFit/>
          </a:bodyPr>
          <a:lstStyle/>
          <a:p>
            <a:r>
              <a:rPr lang="en-US" sz="6000" dirty="0" err="1" smtClean="0">
                <a:latin typeface="NikoshBAN" panose="02000000000000000000" pitchFamily="2" charset="0"/>
                <a:cs typeface="NikoshBAN" panose="02000000000000000000" pitchFamily="2" charset="0"/>
              </a:rPr>
              <a:t>খন্দক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যুদ্ধের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ফলাফল</a:t>
            </a:r>
            <a:r>
              <a:rPr lang="en-US" sz="6000" dirty="0" smtClean="0">
                <a:latin typeface="NikoshBAN" panose="02000000000000000000" pitchFamily="2" charset="0"/>
                <a:cs typeface="NikoshBAN" panose="02000000000000000000" pitchFamily="2" charset="0"/>
              </a:rPr>
              <a:t> ও </a:t>
            </a:r>
            <a:r>
              <a:rPr lang="en-US" sz="6000" dirty="0" err="1" smtClean="0">
                <a:latin typeface="NikoshBAN" panose="02000000000000000000" pitchFamily="2" charset="0"/>
                <a:cs typeface="NikoshBAN" panose="02000000000000000000" pitchFamily="2" charset="0"/>
              </a:rPr>
              <a:t>তোমার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মতামত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বাড়ি</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থেকে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লিখে</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আনবে</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1597152" y="122790"/>
            <a:ext cx="9180576" cy="264687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6600" b="1" dirty="0" smtClean="0">
                <a:latin typeface="NikoshBAN" panose="02000000000000000000" pitchFamily="2" charset="0"/>
                <a:cs typeface="NikoshBAN" panose="02000000000000000000" pitchFamily="2" charset="0"/>
              </a:rPr>
              <a:t>  </a:t>
            </a:r>
            <a:r>
              <a:rPr lang="en-US" sz="16600" b="1" dirty="0" err="1" smtClean="0">
                <a:latin typeface="NikoshBAN" panose="02000000000000000000" pitchFamily="2" charset="0"/>
                <a:cs typeface="NikoshBAN" panose="02000000000000000000" pitchFamily="2" charset="0"/>
              </a:rPr>
              <a:t>বাড়ির</a:t>
            </a:r>
            <a:r>
              <a:rPr lang="en-US" sz="16600" b="1" dirty="0" smtClean="0">
                <a:latin typeface="NikoshBAN" panose="02000000000000000000" pitchFamily="2" charset="0"/>
                <a:cs typeface="NikoshBAN" panose="02000000000000000000" pitchFamily="2" charset="0"/>
              </a:rPr>
              <a:t> </a:t>
            </a:r>
            <a:r>
              <a:rPr lang="en-US" sz="16600" b="1" dirty="0" err="1" smtClean="0">
                <a:latin typeface="NikoshBAN" panose="02000000000000000000" pitchFamily="2" charset="0"/>
                <a:cs typeface="NikoshBAN" panose="02000000000000000000" pitchFamily="2" charset="0"/>
              </a:rPr>
              <a:t>কাজ</a:t>
            </a:r>
            <a:endParaRPr lang="en-US" sz="1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2974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255" y="224542"/>
            <a:ext cx="7447873" cy="1862048"/>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11500" b="1" dirty="0" err="1" smtClean="0">
                <a:ln w="0"/>
                <a:solidFill>
                  <a:srgbClr val="FFC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11500" b="1" dirty="0" smtClean="0">
                <a:ln w="0"/>
                <a:solidFill>
                  <a:srgbClr val="FFC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11500" b="1" dirty="0" err="1" smtClean="0">
                <a:ln w="0"/>
                <a:solidFill>
                  <a:srgbClr val="FFC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11500" b="1" cap="none" spc="0" dirty="0">
              <a:ln w="0"/>
              <a:solidFill>
                <a:srgbClr val="FFC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2024743" y="2285999"/>
            <a:ext cx="8472569" cy="3785652"/>
          </a:xfrm>
          <a:prstGeom prst="rect">
            <a:avLst/>
          </a:prstGeom>
        </p:spPr>
        <p:txBody>
          <a:bodyPr wrap="square">
            <a:spAutoFit/>
          </a:bodyPr>
          <a:lstStyle/>
          <a:p>
            <a:pPr algn="ctr"/>
            <a:r>
              <a:rPr lang="en-US" sz="4000" b="1" i="1" dirty="0" err="1">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মাও:আ,ও,ম</a:t>
            </a:r>
            <a:r>
              <a:rPr lang="en-US" sz="4000" b="1" i="1" dirty="0">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 </a:t>
            </a:r>
            <a:r>
              <a:rPr lang="en-US" sz="4000" b="1" i="1" dirty="0" err="1">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ফারুক</a:t>
            </a:r>
            <a:r>
              <a:rPr lang="en-US" sz="4000" b="1" i="1" dirty="0">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 </a:t>
            </a:r>
            <a:r>
              <a:rPr lang="en-US" sz="4000" b="1" i="1" dirty="0" err="1">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হোসাইন</a:t>
            </a:r>
            <a:endParaRPr lang="bn-BD" sz="4000" b="1" i="1" dirty="0">
              <a:ln w="50800"/>
              <a:solidFill>
                <a:srgbClr val="7030A0"/>
              </a:solidFill>
              <a:effectLst>
                <a:outerShdw blurRad="38100" dist="38100" dir="2700000" algn="tl">
                  <a:srgbClr val="000000">
                    <a:alpha val="43137"/>
                  </a:srgbClr>
                </a:outerShdw>
              </a:effectLst>
              <a:latin typeface="SutonnyMJ" pitchFamily="2" charset="0"/>
              <a:cs typeface="SutonnyMJ" pitchFamily="2" charset="0"/>
            </a:endParaRPr>
          </a:p>
          <a:p>
            <a:pPr algn="ctr"/>
            <a:r>
              <a:rPr lang="en-US" sz="4000" b="1" i="1" dirty="0">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       </a:t>
            </a:r>
            <a:r>
              <a:rPr lang="en-US" sz="4000" b="1" i="1" dirty="0" err="1">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সুপার</a:t>
            </a:r>
            <a:r>
              <a:rPr lang="en-US" sz="4000" b="1" i="1" dirty="0">
                <a:ln w="50800"/>
                <a:solidFill>
                  <a:srgbClr val="7030A0"/>
                </a:solidFill>
                <a:effectLst>
                  <a:outerShdw blurRad="38100" dist="38100" dir="2700000" algn="tl">
                    <a:srgbClr val="000000">
                      <a:alpha val="43137"/>
                    </a:srgbClr>
                  </a:outerShdw>
                </a:effectLst>
                <a:latin typeface="SutonnyMJ" pitchFamily="2" charset="0"/>
                <a:cs typeface="SutonnyMJ" pitchFamily="2" charset="0"/>
              </a:rPr>
              <a:t> </a:t>
            </a:r>
          </a:p>
          <a:p>
            <a:pPr algn="ctr"/>
            <a:r>
              <a:rPr lang="bn-BD" sz="4000" b="1" dirty="0">
                <a:ln w="50800"/>
                <a:solidFill>
                  <a:srgbClr val="00B050"/>
                </a:solidFill>
                <a:latin typeface="SutonnyMJ" pitchFamily="2" charset="0"/>
                <a:cs typeface="SutonnyMJ" pitchFamily="2" charset="0"/>
              </a:rPr>
              <a:t>       </a:t>
            </a:r>
            <a:r>
              <a:rPr lang="en-US" sz="4000" b="1" dirty="0" err="1">
                <a:ln w="50800"/>
                <a:solidFill>
                  <a:srgbClr val="00B050"/>
                </a:solidFill>
                <a:latin typeface="SutonnyMJ" pitchFamily="2" charset="0"/>
                <a:cs typeface="SutonnyMJ" pitchFamily="2" charset="0"/>
              </a:rPr>
              <a:t>বড়দারোগা</a:t>
            </a:r>
            <a:r>
              <a:rPr lang="en-US" sz="4000" b="1" dirty="0">
                <a:ln w="50800"/>
                <a:solidFill>
                  <a:srgbClr val="00B050"/>
                </a:solidFill>
                <a:latin typeface="SutonnyMJ" pitchFamily="2" charset="0"/>
                <a:cs typeface="SutonnyMJ" pitchFamily="2" charset="0"/>
              </a:rPr>
              <a:t> </a:t>
            </a:r>
            <a:r>
              <a:rPr lang="en-US" sz="4000" b="1" dirty="0" err="1">
                <a:ln w="50800"/>
                <a:solidFill>
                  <a:srgbClr val="00B050"/>
                </a:solidFill>
                <a:latin typeface="SutonnyMJ" pitchFamily="2" charset="0"/>
                <a:cs typeface="SutonnyMJ" pitchFamily="2" charset="0"/>
              </a:rPr>
              <a:t>হাট</a:t>
            </a:r>
            <a:r>
              <a:rPr lang="en-US" sz="4000" b="1" dirty="0">
                <a:ln w="50800"/>
                <a:solidFill>
                  <a:srgbClr val="00B050"/>
                </a:solidFill>
                <a:latin typeface="SutonnyMJ" pitchFamily="2" charset="0"/>
                <a:cs typeface="SutonnyMJ" pitchFamily="2" charset="0"/>
              </a:rPr>
              <a:t> </a:t>
            </a:r>
            <a:r>
              <a:rPr lang="en-US" sz="4000" b="1" dirty="0" err="1">
                <a:ln w="50800"/>
                <a:solidFill>
                  <a:srgbClr val="00B050"/>
                </a:solidFill>
                <a:latin typeface="SutonnyMJ" pitchFamily="2" charset="0"/>
                <a:cs typeface="SutonnyMJ" pitchFamily="2" charset="0"/>
              </a:rPr>
              <a:t>সি,উ,ই</a:t>
            </a:r>
            <a:r>
              <a:rPr lang="en-US" sz="4000" b="1" dirty="0">
                <a:ln w="50800"/>
                <a:solidFill>
                  <a:srgbClr val="00B050"/>
                </a:solidFill>
                <a:latin typeface="SutonnyMJ" pitchFamily="2" charset="0"/>
                <a:cs typeface="SutonnyMJ" pitchFamily="2" charset="0"/>
              </a:rPr>
              <a:t> </a:t>
            </a:r>
            <a:r>
              <a:rPr lang="en-US" sz="4000" b="1" dirty="0" err="1">
                <a:ln w="50800"/>
                <a:solidFill>
                  <a:srgbClr val="00B050"/>
                </a:solidFill>
                <a:latin typeface="SutonnyMJ" pitchFamily="2" charset="0"/>
                <a:cs typeface="SutonnyMJ" pitchFamily="2" charset="0"/>
              </a:rPr>
              <a:t>দাখিল</a:t>
            </a:r>
            <a:r>
              <a:rPr lang="en-US" sz="4000" b="1" dirty="0">
                <a:ln w="50800"/>
                <a:solidFill>
                  <a:srgbClr val="00B050"/>
                </a:solidFill>
                <a:latin typeface="SutonnyMJ" pitchFamily="2" charset="0"/>
                <a:cs typeface="SutonnyMJ" pitchFamily="2" charset="0"/>
              </a:rPr>
              <a:t> </a:t>
            </a:r>
            <a:r>
              <a:rPr lang="en-US" sz="4000" b="1" dirty="0" err="1">
                <a:ln w="50800"/>
                <a:solidFill>
                  <a:srgbClr val="00B050"/>
                </a:solidFill>
                <a:latin typeface="SutonnyMJ" pitchFamily="2" charset="0"/>
                <a:cs typeface="SutonnyMJ" pitchFamily="2" charset="0"/>
              </a:rPr>
              <a:t>মাদ্রাসা</a:t>
            </a:r>
            <a:endParaRPr lang="bn-BD" sz="4000" b="1" dirty="0">
              <a:ln w="50800"/>
              <a:solidFill>
                <a:srgbClr val="00B050"/>
              </a:solidFill>
              <a:latin typeface="SutonnyMJ" pitchFamily="2" charset="0"/>
              <a:cs typeface="SutonnyMJ" pitchFamily="2" charset="0"/>
            </a:endParaRPr>
          </a:p>
          <a:p>
            <a:pPr algn="ctr"/>
            <a:r>
              <a:rPr lang="bn-BD" sz="4000" b="1" dirty="0">
                <a:ln w="50800"/>
                <a:solidFill>
                  <a:srgbClr val="00B050"/>
                </a:solidFill>
                <a:latin typeface="SutonnyMJ" pitchFamily="2" charset="0"/>
                <a:cs typeface="SutonnyMJ" pitchFamily="2" charset="0"/>
              </a:rPr>
              <a:t>      সীতাকুন্ড,চট্টগ্রাম </a:t>
            </a:r>
            <a:endParaRPr lang="en-US" sz="4000" b="1" dirty="0">
              <a:ln w="50800"/>
              <a:solidFill>
                <a:srgbClr val="00B050"/>
              </a:solidFill>
              <a:latin typeface="SutonnyMJ" pitchFamily="2" charset="0"/>
              <a:cs typeface="SutonnyMJ" pitchFamily="2" charset="0"/>
            </a:endParaRPr>
          </a:p>
          <a:p>
            <a:pPr algn="ctr"/>
            <a:r>
              <a:rPr lang="bn-BD" sz="4000" b="1" dirty="0">
                <a:ln w="50800"/>
                <a:solidFill>
                  <a:srgbClr val="00B050"/>
                </a:solidFill>
                <a:latin typeface="SutonnyMJ" pitchFamily="2" charset="0"/>
                <a:cs typeface="SutonnyMJ" pitchFamily="2" charset="0"/>
              </a:rPr>
              <a:t>     </a:t>
            </a:r>
            <a:r>
              <a:rPr lang="en-US" sz="4000" b="1" dirty="0">
                <a:ln w="50800"/>
                <a:solidFill>
                  <a:srgbClr val="00B0F0"/>
                </a:solidFill>
                <a:latin typeface="SutonnyMJ" pitchFamily="2" charset="0"/>
                <a:cs typeface="SutonnyMJ" pitchFamily="2" charset="0"/>
              </a:rPr>
              <a:t>মোবাইল:০১৮১৮৪৩৩৪৮৬ </a:t>
            </a:r>
          </a:p>
          <a:p>
            <a:pPr algn="ctr"/>
            <a:r>
              <a:rPr lang="bn-BD" sz="4000" b="1" dirty="0">
                <a:ln w="50800"/>
                <a:solidFill>
                  <a:srgbClr val="00B0F0"/>
                </a:solidFill>
                <a:latin typeface="SutonnyMJ" pitchFamily="2" charset="0"/>
                <a:cs typeface="SutonnyMJ" pitchFamily="2" charset="0"/>
              </a:rPr>
              <a:t> </a:t>
            </a:r>
            <a:r>
              <a:rPr lang="en-US" sz="4000" b="1" dirty="0">
                <a:ln w="50800"/>
                <a:solidFill>
                  <a:srgbClr val="00B0F0"/>
                </a:solidFill>
                <a:latin typeface="SutonnyMJ" pitchFamily="2" charset="0"/>
                <a:cs typeface="SutonnyMJ" pitchFamily="2" charset="0"/>
              </a:rPr>
              <a:t> </a:t>
            </a:r>
            <a:r>
              <a:rPr lang="en-US" sz="4000" b="1" dirty="0">
                <a:ln w="50800"/>
                <a:solidFill>
                  <a:srgbClr val="00B0F0"/>
                </a:solidFill>
                <a:latin typeface="Baskerville Old Face" pitchFamily="18" charset="0"/>
                <a:cs typeface="SutonnyMJ" pitchFamily="2" charset="0"/>
              </a:rPr>
              <a:t>ইমেইল</a:t>
            </a:r>
            <a:r>
              <a:rPr lang="en-US" sz="3600" b="1" dirty="0">
                <a:ln w="50800"/>
                <a:solidFill>
                  <a:srgbClr val="00B0F0"/>
                </a:solidFill>
                <a:latin typeface="Baskerville Old Face" pitchFamily="18" charset="0"/>
                <a:cs typeface="SutonnyMJ" pitchFamily="2" charset="0"/>
              </a:rPr>
              <a:t>:aomfaruk1177@gmail.com</a:t>
            </a:r>
          </a:p>
        </p:txBody>
      </p:sp>
      <p:pic>
        <p:nvPicPr>
          <p:cNvPr id="12" name="Picture 2" descr="E:\S P N.jpg"/>
          <p:cNvPicPr>
            <a:picLocks noChangeAspect="1" noChangeArrowheads="1"/>
          </p:cNvPicPr>
          <p:nvPr/>
        </p:nvPicPr>
        <p:blipFill>
          <a:blip r:embed="rId2"/>
          <a:srcRect/>
          <a:stretch>
            <a:fillRect/>
          </a:stretch>
        </p:blipFill>
        <p:spPr bwMode="auto">
          <a:xfrm>
            <a:off x="2243328" y="2170176"/>
            <a:ext cx="1499616" cy="1463040"/>
          </a:xfrm>
          <a:prstGeom prst="rect">
            <a:avLst/>
          </a:prstGeom>
          <a:noFill/>
        </p:spPr>
      </p:pic>
    </p:spTree>
    <p:extLst>
      <p:ext uri="{BB962C8B-B14F-4D97-AF65-F5344CB8AC3E}">
        <p14:creationId xmlns:p14="http://schemas.microsoft.com/office/powerpoint/2010/main" val="2398424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65760" y="597408"/>
            <a:ext cx="11265408" cy="2215991"/>
          </a:xfrm>
          <a:prstGeom prst="rect">
            <a:avLst/>
          </a:prstGeom>
          <a:noFill/>
        </p:spPr>
        <p:txBody>
          <a:bodyPr wrap="square" rtlCol="0">
            <a:spAutoFit/>
          </a:bodyPr>
          <a:lstStyle/>
          <a:p>
            <a:r>
              <a:rPr lang="bn-BD" sz="13800" b="1" dirty="0" smtClean="0">
                <a:solidFill>
                  <a:srgbClr val="7030A0"/>
                </a:solidFill>
              </a:rPr>
              <a:t>আল্লাহ হাফেজ </a:t>
            </a:r>
            <a:endParaRPr lang="en-US" sz="13800" b="1" dirty="0">
              <a:solidFill>
                <a:srgbClr val="7030A0"/>
              </a:solidFill>
            </a:endParaRPr>
          </a:p>
        </p:txBody>
      </p:sp>
    </p:spTree>
    <p:extLst>
      <p:ext uri="{BB962C8B-B14F-4D97-AF65-F5344CB8AC3E}">
        <p14:creationId xmlns:p14="http://schemas.microsoft.com/office/powerpoint/2010/main" val="7422626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557" y="227592"/>
            <a:ext cx="8255786" cy="26468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16600" b="1"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পাঠপরিচিতি</a:t>
            </a:r>
            <a:endParaRPr lang="en-US" sz="166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2681038" y="2948501"/>
            <a:ext cx="5900974" cy="37856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800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ইসলামের</a:t>
            </a:r>
            <a:r>
              <a:rPr lang="en-US" sz="80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800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ইতিহাস</a:t>
            </a:r>
            <a:endParaRPr lang="en-US" sz="80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80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অধ্যায়ঃ২য়</a:t>
            </a:r>
          </a:p>
          <a:p>
            <a:pPr algn="ctr"/>
            <a:r>
              <a:rPr lang="en-US" sz="8000" dirty="0" err="1"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পরিচ্ছেদঃ</a:t>
            </a:r>
            <a:r>
              <a:rPr lang="en-US" sz="800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২য়</a:t>
            </a:r>
          </a:p>
        </p:txBody>
      </p:sp>
    </p:spTree>
    <p:extLst>
      <p:ext uri="{BB962C8B-B14F-4D97-AF65-F5344CB8AC3E}">
        <p14:creationId xmlns:p14="http://schemas.microsoft.com/office/powerpoint/2010/main" val="16758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935" y="0"/>
            <a:ext cx="5763065"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428935" cy="7010401"/>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335" y="152400"/>
            <a:ext cx="5763065" cy="6858000"/>
          </a:xfrm>
          <a:prstGeom prst="rect">
            <a:avLst/>
          </a:prstGeom>
        </p:spPr>
      </p:pic>
    </p:spTree>
    <p:extLst>
      <p:ext uri="{BB962C8B-B14F-4D97-AF65-F5344CB8AC3E}">
        <p14:creationId xmlns:p14="http://schemas.microsoft.com/office/powerpoint/2010/main" val="334490237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366"/>
            <a:ext cx="9867331" cy="6639634"/>
          </a:xfrm>
          <a:prstGeom prst="rect">
            <a:avLst/>
          </a:prstGeom>
        </p:spPr>
      </p:pic>
      <p:sp>
        <p:nvSpPr>
          <p:cNvPr id="26" name="TextBox 25"/>
          <p:cNvSpPr txBox="1"/>
          <p:nvPr/>
        </p:nvSpPr>
        <p:spPr>
          <a:xfrm>
            <a:off x="10208524" y="928048"/>
            <a:ext cx="1642281" cy="2308324"/>
          </a:xfrm>
          <a:prstGeom prst="rect">
            <a:avLst/>
          </a:prstGeom>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800" dirty="0" err="1" smtClean="0">
                <a:latin typeface="NikoshBAN" panose="02000000000000000000" pitchFamily="2" charset="0"/>
                <a:cs typeface="NikoshBAN" panose="02000000000000000000" pitchFamily="2" charset="0"/>
              </a:rPr>
              <a:t>পরিখা</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খননের</a:t>
            </a:r>
            <a:endParaRPr lang="en-US" sz="4800" dirty="0" smtClean="0">
              <a:latin typeface="NikoshBAN" panose="02000000000000000000" pitchFamily="2" charset="0"/>
              <a:cs typeface="NikoshBAN" panose="02000000000000000000" pitchFamily="2" charset="0"/>
            </a:endParaRPr>
          </a:p>
          <a:p>
            <a:r>
              <a:rPr lang="en-US" sz="4800" dirty="0" err="1" smtClean="0">
                <a:latin typeface="NikoshBAN" panose="02000000000000000000" pitchFamily="2" charset="0"/>
                <a:cs typeface="NikoshBAN" panose="02000000000000000000" pitchFamily="2" charset="0"/>
              </a:rPr>
              <a:t>ম্যাপ</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05925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500" autoRev="1" fill="hold">
                                          <p:stCondLst>
                                            <p:cond delay="0"/>
                                          </p:stCondLst>
                                        </p:cTn>
                                        <p:tgtEl>
                                          <p:spTgt spid="26"/>
                                        </p:tgtEl>
                                        <p:attrNameLst>
                                          <p:attrName>ppt_w</p:attrName>
                                        </p:attrNameLst>
                                      </p:cBhvr>
                                    </p:anim>
                                    <p:anim by="(#ppt_w*0.50)" calcmode="lin" valueType="num">
                                      <p:cBhvr>
                                        <p:cTn id="8" dur="500" decel="50000" autoRev="1" fill="hold">
                                          <p:stCondLst>
                                            <p:cond delay="0"/>
                                          </p:stCondLst>
                                        </p:cTn>
                                        <p:tgtEl>
                                          <p:spTgt spid="26"/>
                                        </p:tgtEl>
                                        <p:attrNameLst>
                                          <p:attrName>ppt_x</p:attrName>
                                        </p:attrNameLst>
                                      </p:cBhvr>
                                    </p:anim>
                                    <p:anim from="(-#ppt_h/2)" to="(#ppt_y)" calcmode="lin" valueType="num">
                                      <p:cBhvr>
                                        <p:cTn id="9" dur="1000" fill="hold">
                                          <p:stCondLst>
                                            <p:cond delay="0"/>
                                          </p:stCondLst>
                                        </p:cTn>
                                        <p:tgtEl>
                                          <p:spTgt spid="26"/>
                                        </p:tgtEl>
                                        <p:attrNameLst>
                                          <p:attrName>ppt_y</p:attrName>
                                        </p:attrNameLst>
                                      </p:cBhvr>
                                    </p:anim>
                                    <p:animRot by="21600000">
                                      <p:cBhvr>
                                        <p:cTn id="10" dur="100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8" y="-1"/>
            <a:ext cx="5677468" cy="51725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674" y="131034"/>
            <a:ext cx="5827594" cy="5041466"/>
          </a:xfrm>
          <a:prstGeom prst="rect">
            <a:avLst/>
          </a:prstGeom>
        </p:spPr>
      </p:pic>
      <p:sp>
        <p:nvSpPr>
          <p:cNvPr id="4" name="Rectangle 3"/>
          <p:cNvSpPr/>
          <p:nvPr/>
        </p:nvSpPr>
        <p:spPr>
          <a:xfrm>
            <a:off x="818866" y="5527343"/>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শেষ</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6953534" y="5527342"/>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চলছে</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92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9165" y="170596"/>
            <a:ext cx="5472752" cy="43536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4" y="170596"/>
            <a:ext cx="5891039" cy="4353636"/>
          </a:xfrm>
          <a:prstGeom prst="rect">
            <a:avLst/>
          </a:prstGeom>
        </p:spPr>
      </p:pic>
      <p:sp>
        <p:nvSpPr>
          <p:cNvPr id="7" name="Rectangle 6"/>
          <p:cNvSpPr/>
          <p:nvPr/>
        </p:nvSpPr>
        <p:spPr>
          <a:xfrm>
            <a:off x="818866" y="5527343"/>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শেষ</a:t>
            </a:r>
            <a:endParaRPr lang="en-US" sz="44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7144604" y="5029199"/>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পরিখা</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খনন</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শুরু</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8328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14" y="170596"/>
            <a:ext cx="5730923" cy="53021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844" y="170596"/>
            <a:ext cx="5882185" cy="5302156"/>
          </a:xfrm>
          <a:prstGeom prst="rect">
            <a:avLst/>
          </a:prstGeom>
        </p:spPr>
      </p:pic>
      <p:sp>
        <p:nvSpPr>
          <p:cNvPr id="4" name="Rectangle 3"/>
          <p:cNvSpPr/>
          <p:nvPr/>
        </p:nvSpPr>
        <p:spPr>
          <a:xfrm>
            <a:off x="792138" y="5732058"/>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যুদ্ধে</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রওনা</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7049067" y="5732059"/>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যুদ্ধ</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শুরু</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872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3" y="145006"/>
            <a:ext cx="9662615" cy="5300450"/>
          </a:xfrm>
          <a:prstGeom prst="rect">
            <a:avLst/>
          </a:prstGeom>
        </p:spPr>
      </p:pic>
      <p:sp>
        <p:nvSpPr>
          <p:cNvPr id="4" name="Rectangle 3"/>
          <p:cNvSpPr/>
          <p:nvPr/>
        </p:nvSpPr>
        <p:spPr>
          <a:xfrm>
            <a:off x="3409666" y="5625314"/>
            <a:ext cx="4421874" cy="996287"/>
          </a:xfrm>
          <a:prstGeom prst="rect">
            <a:avLst/>
          </a:prstGeom>
          <a:solidFill>
            <a:schemeClr val="bg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latin typeface="NikoshBAN" panose="02000000000000000000" pitchFamily="2" charset="0"/>
                <a:cs typeface="NikoshBAN" panose="02000000000000000000" pitchFamily="2" charset="0"/>
              </a:rPr>
              <a:t>যুদ্ধ</a:t>
            </a:r>
            <a:r>
              <a:rPr lang="en-US" sz="4400" dirty="0" smtClean="0">
                <a:solidFill>
                  <a:schemeClr val="tx1"/>
                </a:solidFill>
                <a:latin typeface="NikoshBAN" panose="02000000000000000000" pitchFamily="2" charset="0"/>
                <a:cs typeface="NikoshBAN" panose="02000000000000000000" pitchFamily="2" charset="0"/>
              </a:rPr>
              <a:t> </a:t>
            </a:r>
            <a:r>
              <a:rPr lang="en-US" sz="4400" dirty="0" err="1" smtClean="0">
                <a:solidFill>
                  <a:schemeClr val="tx1"/>
                </a:solidFill>
                <a:latin typeface="NikoshBAN" panose="02000000000000000000" pitchFamily="2" charset="0"/>
                <a:cs typeface="NikoshBAN" panose="02000000000000000000" pitchFamily="2" charset="0"/>
              </a:rPr>
              <a:t>চলছে</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4613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418</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Baskerville Old Face</vt:lpstr>
      <vt:lpstr>Calibri</vt:lpstr>
      <vt:lpstr>Calibri Light</vt:lpstr>
      <vt:lpstr>NikoshBAN</vt:lpstr>
      <vt:lpstr>NikoshLightBAN</vt:lpstr>
      <vt:lpstr>SutonnyMJ</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 Shuvo</dc:creator>
  <cp:lastModifiedBy>D H Liton</cp:lastModifiedBy>
  <cp:revision>105</cp:revision>
  <dcterms:created xsi:type="dcterms:W3CDTF">2019-10-08T13:18:00Z</dcterms:created>
  <dcterms:modified xsi:type="dcterms:W3CDTF">2020-03-21T13:58:26Z</dcterms:modified>
</cp:coreProperties>
</file>