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2" r:id="rId2"/>
    <p:sldId id="257" r:id="rId3"/>
    <p:sldId id="258" r:id="rId4"/>
    <p:sldId id="260" r:id="rId5"/>
    <p:sldId id="261" r:id="rId6"/>
    <p:sldId id="263" r:id="rId7"/>
    <p:sldId id="259" r:id="rId8"/>
    <p:sldId id="265" r:id="rId9"/>
    <p:sldId id="264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0066"/>
    <a:srgbClr val="2787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878" autoAdjust="0"/>
  </p:normalViewPr>
  <p:slideViewPr>
    <p:cSldViewPr>
      <p:cViewPr varScale="1">
        <p:scale>
          <a:sx n="70" d="100"/>
          <a:sy n="70" d="100"/>
        </p:scale>
        <p:origin x="1386" y="-64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A765E-4313-4FFB-8D13-7CE6729E6445}" type="datetimeFigureOut">
              <a:rPr lang="en-US" smtClean="0"/>
              <a:pPr/>
              <a:t>26-Mar-2020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890B6-7BC1-44E9-9031-F4AB385668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542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890B6-7BC1-44E9-9031-F4AB385668B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758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ACECD-62E8-4D24-86F8-80B7A0C6EC16}" type="datetimeFigureOut">
              <a:rPr lang="en-US" smtClean="0"/>
              <a:pPr/>
              <a:t>26-Mar-2020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0D43-E66C-4BC2-8520-16348DC521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ACECD-62E8-4D24-86F8-80B7A0C6EC16}" type="datetimeFigureOut">
              <a:rPr lang="en-US" smtClean="0"/>
              <a:pPr/>
              <a:t>26-Mar-2020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0D43-E66C-4BC2-8520-16348DC521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ACECD-62E8-4D24-86F8-80B7A0C6EC16}" type="datetimeFigureOut">
              <a:rPr lang="en-US" smtClean="0"/>
              <a:pPr/>
              <a:t>26-Mar-2020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0D43-E66C-4BC2-8520-16348DC521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ACECD-62E8-4D24-86F8-80B7A0C6EC16}" type="datetimeFigureOut">
              <a:rPr lang="en-US" smtClean="0"/>
              <a:pPr/>
              <a:t>26-Mar-2020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0D43-E66C-4BC2-8520-16348DC521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ACECD-62E8-4D24-86F8-80B7A0C6EC16}" type="datetimeFigureOut">
              <a:rPr lang="en-US" smtClean="0"/>
              <a:pPr/>
              <a:t>26-Mar-2020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0D43-E66C-4BC2-8520-16348DC521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ACECD-62E8-4D24-86F8-80B7A0C6EC16}" type="datetimeFigureOut">
              <a:rPr lang="en-US" smtClean="0"/>
              <a:pPr/>
              <a:t>26-Mar-2020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0D43-E66C-4BC2-8520-16348DC521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ACECD-62E8-4D24-86F8-80B7A0C6EC16}" type="datetimeFigureOut">
              <a:rPr lang="en-US" smtClean="0"/>
              <a:pPr/>
              <a:t>26-Mar-2020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0D43-E66C-4BC2-8520-16348DC521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ACECD-62E8-4D24-86F8-80B7A0C6EC16}" type="datetimeFigureOut">
              <a:rPr lang="en-US" smtClean="0"/>
              <a:pPr/>
              <a:t>26-Mar-2020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0D43-E66C-4BC2-8520-16348DC521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ACECD-62E8-4D24-86F8-80B7A0C6EC16}" type="datetimeFigureOut">
              <a:rPr lang="en-US" smtClean="0"/>
              <a:pPr/>
              <a:t>26-Mar-2020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0D43-E66C-4BC2-8520-16348DC521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ACECD-62E8-4D24-86F8-80B7A0C6EC16}" type="datetimeFigureOut">
              <a:rPr lang="en-US" smtClean="0"/>
              <a:pPr/>
              <a:t>26-Mar-2020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0D43-E66C-4BC2-8520-16348DC521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ACECD-62E8-4D24-86F8-80B7A0C6EC16}" type="datetimeFigureOut">
              <a:rPr lang="en-US" smtClean="0"/>
              <a:pPr/>
              <a:t>26-Mar-2020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0D43-E66C-4BC2-8520-16348DC521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ACECD-62E8-4D24-86F8-80B7A0C6EC16}" type="datetimeFigureOut">
              <a:rPr lang="en-US" smtClean="0"/>
              <a:pPr/>
              <a:t>26-Mar-2020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60D43-E66C-4BC2-8520-16348DC521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Pictures\Sample Pictures\Chrysanthemu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" y="-6096"/>
            <a:ext cx="9144000" cy="67818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57200" y="533400"/>
            <a:ext cx="89154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i="1" dirty="0" err="1" smtClean="0">
                <a:solidFill>
                  <a:schemeClr val="bg1"/>
                </a:solidFill>
              </a:rPr>
              <a:t>স্বাগতম</a:t>
            </a:r>
            <a:r>
              <a:rPr lang="bn-BD" sz="11500" b="1" i="1" dirty="0" smtClean="0">
                <a:solidFill>
                  <a:schemeClr val="bg1"/>
                </a:solidFill>
              </a:rPr>
              <a:t> </a:t>
            </a:r>
            <a:r>
              <a:rPr lang="en-US" sz="11500" b="1" i="1" dirty="0" err="1" smtClean="0">
                <a:solidFill>
                  <a:schemeClr val="bg1"/>
                </a:solidFill>
              </a:rPr>
              <a:t>শুভেচ্ছা</a:t>
            </a:r>
            <a:r>
              <a:rPr lang="en-US" sz="8800" dirty="0" smtClean="0">
                <a:solidFill>
                  <a:schemeClr val="bg1"/>
                </a:solidFill>
              </a:rPr>
              <a:t> </a:t>
            </a:r>
            <a:endParaRPr lang="en-US" sz="16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65532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9600" i="1" dirty="0" err="1" smtClean="0">
                <a:solidFill>
                  <a:srgbClr val="002060"/>
                </a:solidFill>
              </a:rPr>
              <a:t>বাড়ির</a:t>
            </a:r>
            <a:r>
              <a:rPr lang="en-US" sz="9600" i="1" dirty="0" smtClean="0">
                <a:solidFill>
                  <a:srgbClr val="002060"/>
                </a:solidFill>
              </a:rPr>
              <a:t> </a:t>
            </a:r>
            <a:r>
              <a:rPr lang="en-US" sz="9600" i="1" dirty="0" err="1" smtClean="0">
                <a:solidFill>
                  <a:srgbClr val="002060"/>
                </a:solidFill>
              </a:rPr>
              <a:t>কাজ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sz="5400" i="1" dirty="0" smtClean="0">
                <a:solidFill>
                  <a:srgbClr val="3333FF"/>
                </a:solidFill>
              </a:rPr>
              <a:t>১।পবিত্র </a:t>
            </a:r>
            <a:r>
              <a:rPr lang="en-US" sz="5400" i="1" dirty="0" err="1" smtClean="0">
                <a:solidFill>
                  <a:srgbClr val="3333FF"/>
                </a:solidFill>
              </a:rPr>
              <a:t>মক্কা</a:t>
            </a:r>
            <a:r>
              <a:rPr lang="en-US" sz="5400" i="1" dirty="0" smtClean="0">
                <a:solidFill>
                  <a:srgbClr val="3333FF"/>
                </a:solidFill>
              </a:rPr>
              <a:t> </a:t>
            </a:r>
            <a:r>
              <a:rPr lang="en-US" sz="5400" i="1" dirty="0" err="1" smtClean="0">
                <a:solidFill>
                  <a:srgbClr val="3333FF"/>
                </a:solidFill>
              </a:rPr>
              <a:t>নগরিকে</a:t>
            </a:r>
            <a:r>
              <a:rPr lang="en-US" sz="5400" i="1" dirty="0" smtClean="0">
                <a:solidFill>
                  <a:srgbClr val="3333FF"/>
                </a:solidFill>
              </a:rPr>
              <a:t> </a:t>
            </a:r>
            <a:r>
              <a:rPr lang="en-US" sz="5400" i="1" dirty="0" err="1" smtClean="0">
                <a:solidFill>
                  <a:srgbClr val="3333FF"/>
                </a:solidFill>
              </a:rPr>
              <a:t>উম্মুল</a:t>
            </a:r>
            <a:r>
              <a:rPr lang="en-US" sz="5400" i="1" dirty="0" smtClean="0">
                <a:solidFill>
                  <a:srgbClr val="3333FF"/>
                </a:solidFill>
              </a:rPr>
              <a:t> </a:t>
            </a:r>
            <a:r>
              <a:rPr lang="en-US" sz="5400" i="1" dirty="0" err="1" smtClean="0">
                <a:solidFill>
                  <a:srgbClr val="3333FF"/>
                </a:solidFill>
              </a:rPr>
              <a:t>কুরা</a:t>
            </a:r>
            <a:r>
              <a:rPr lang="en-US" sz="5400" i="1" dirty="0" smtClean="0">
                <a:solidFill>
                  <a:srgbClr val="3333FF"/>
                </a:solidFill>
              </a:rPr>
              <a:t> </a:t>
            </a:r>
            <a:r>
              <a:rPr lang="en-US" sz="5400" i="1" dirty="0" err="1" smtClean="0">
                <a:solidFill>
                  <a:srgbClr val="3333FF"/>
                </a:solidFill>
              </a:rPr>
              <a:t>বলা</a:t>
            </a:r>
            <a:r>
              <a:rPr lang="en-US" sz="5400" i="1" dirty="0" smtClean="0">
                <a:solidFill>
                  <a:srgbClr val="3333FF"/>
                </a:solidFill>
              </a:rPr>
              <a:t> </a:t>
            </a:r>
            <a:r>
              <a:rPr lang="en-US" sz="5400" i="1" dirty="0" err="1" smtClean="0">
                <a:solidFill>
                  <a:srgbClr val="3333FF"/>
                </a:solidFill>
              </a:rPr>
              <a:t>হয়</a:t>
            </a:r>
            <a:r>
              <a:rPr lang="en-US" sz="5400" i="1" dirty="0" smtClean="0">
                <a:solidFill>
                  <a:srgbClr val="3333FF"/>
                </a:solidFill>
              </a:rPr>
              <a:t> </a:t>
            </a:r>
            <a:r>
              <a:rPr lang="en-US" sz="5400" i="1" dirty="0" err="1" smtClean="0">
                <a:solidFill>
                  <a:srgbClr val="3333FF"/>
                </a:solidFill>
              </a:rPr>
              <a:t>কেন</a:t>
            </a:r>
            <a:r>
              <a:rPr lang="en-US" sz="5400" i="1" dirty="0" smtClean="0">
                <a:solidFill>
                  <a:srgbClr val="3333FF"/>
                </a:solidFill>
              </a:rPr>
              <a:t> ?</a:t>
            </a:r>
            <a:br>
              <a:rPr lang="en-US" sz="5400" i="1" dirty="0" smtClean="0">
                <a:solidFill>
                  <a:srgbClr val="3333FF"/>
                </a:solidFill>
              </a:rPr>
            </a:br>
            <a:r>
              <a:rPr lang="en-US" sz="5400" i="1" dirty="0" smtClean="0">
                <a:solidFill>
                  <a:srgbClr val="3333FF"/>
                </a:solidFill>
              </a:rPr>
              <a:t>২।আরব </a:t>
            </a:r>
            <a:r>
              <a:rPr lang="en-US" sz="5400" i="1" dirty="0" err="1" smtClean="0">
                <a:solidFill>
                  <a:srgbClr val="3333FF"/>
                </a:solidFill>
              </a:rPr>
              <a:t>বিশ্ব</a:t>
            </a:r>
            <a:r>
              <a:rPr lang="en-US" sz="5400" i="1" dirty="0" smtClean="0">
                <a:solidFill>
                  <a:srgbClr val="3333FF"/>
                </a:solidFill>
              </a:rPr>
              <a:t> </a:t>
            </a:r>
            <a:r>
              <a:rPr lang="en-US" sz="5400" i="1" dirty="0" err="1" smtClean="0">
                <a:solidFill>
                  <a:srgbClr val="3333FF"/>
                </a:solidFill>
              </a:rPr>
              <a:t>মানচিত্রে</a:t>
            </a:r>
            <a:r>
              <a:rPr lang="en-US" sz="5400" i="1" dirty="0" smtClean="0">
                <a:solidFill>
                  <a:srgbClr val="3333FF"/>
                </a:solidFill>
              </a:rPr>
              <a:t> </a:t>
            </a:r>
            <a:r>
              <a:rPr lang="en-US" sz="5400" i="1" dirty="0" err="1" smtClean="0">
                <a:solidFill>
                  <a:srgbClr val="3333FF"/>
                </a:solidFill>
              </a:rPr>
              <a:t>পৃথিবীর</a:t>
            </a:r>
            <a:r>
              <a:rPr lang="en-US" sz="5400" i="1" dirty="0" smtClean="0">
                <a:solidFill>
                  <a:srgbClr val="3333FF"/>
                </a:solidFill>
              </a:rPr>
              <a:t> </a:t>
            </a:r>
            <a:r>
              <a:rPr lang="en-US" sz="5400" i="1" dirty="0" err="1" smtClean="0">
                <a:solidFill>
                  <a:srgbClr val="3333FF"/>
                </a:solidFill>
              </a:rPr>
              <a:t>কেন্দ্র</a:t>
            </a:r>
            <a:r>
              <a:rPr lang="en-US" sz="5400" i="1" dirty="0" smtClean="0">
                <a:solidFill>
                  <a:srgbClr val="3333FF"/>
                </a:solidFill>
              </a:rPr>
              <a:t> </a:t>
            </a:r>
            <a:r>
              <a:rPr lang="en-US" sz="5400" i="1" dirty="0" err="1" smtClean="0">
                <a:solidFill>
                  <a:srgbClr val="3333FF"/>
                </a:solidFill>
              </a:rPr>
              <a:t>স্থল</a:t>
            </a:r>
            <a:r>
              <a:rPr lang="en-US" sz="5400" i="1" dirty="0" smtClean="0">
                <a:solidFill>
                  <a:srgbClr val="3333FF"/>
                </a:solidFill>
              </a:rPr>
              <a:t>– </a:t>
            </a:r>
            <a:r>
              <a:rPr lang="en-US" sz="5400" i="1" dirty="0" err="1" smtClean="0">
                <a:solidFill>
                  <a:srgbClr val="3333FF"/>
                </a:solidFill>
              </a:rPr>
              <a:t>বিশ্লেষণ</a:t>
            </a:r>
            <a:r>
              <a:rPr lang="en-US" sz="5400" i="1" dirty="0" smtClean="0">
                <a:solidFill>
                  <a:srgbClr val="3333FF"/>
                </a:solidFill>
              </a:rPr>
              <a:t> </a:t>
            </a:r>
            <a:r>
              <a:rPr lang="en-US" sz="5400" i="1" dirty="0" err="1" smtClean="0">
                <a:solidFill>
                  <a:srgbClr val="3333FF"/>
                </a:solidFill>
              </a:rPr>
              <a:t>কর</a:t>
            </a:r>
            <a:r>
              <a:rPr lang="en-US" i="1" dirty="0" smtClean="0"/>
              <a:t> ।</a:t>
            </a:r>
            <a:endParaRPr lang="en-US" i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05200"/>
            <a:ext cx="9144000" cy="33528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19900" i="1" dirty="0" err="1" smtClean="0">
                <a:solidFill>
                  <a:srgbClr val="3333FF"/>
                </a:solidFill>
              </a:rPr>
              <a:t>ধন্যবাদ</a:t>
            </a:r>
            <a:endParaRPr lang="en-US" sz="19900" i="1" dirty="0">
              <a:solidFill>
                <a:srgbClr val="3333FF"/>
              </a:solidFill>
            </a:endParaRPr>
          </a:p>
        </p:txBody>
      </p:sp>
      <p:pic>
        <p:nvPicPr>
          <p:cNvPr id="2050" name="Picture 2" descr="C:\Users\Public\Pictures\Sample Pictures\Pengui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44678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-30707" y="-76200"/>
            <a:ext cx="9120116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bn-BD" sz="4000" b="1" i="1" dirty="0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       </a:t>
            </a:r>
            <a:r>
              <a:rPr lang="bn-BD" sz="11500" b="1" dirty="0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শিক্ষক পরিচিতি </a:t>
            </a:r>
            <a:endParaRPr lang="bn-BD" sz="4000" b="1" dirty="0" smtClean="0">
              <a:ln w="5080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bn-BD" sz="4000" b="1" i="1" dirty="0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       </a:t>
            </a:r>
            <a:r>
              <a:rPr lang="en-US" sz="4000" b="1" i="1" dirty="0" err="1" smtClean="0">
                <a:ln w="5080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মাও:আ,ও,ম</a:t>
            </a:r>
            <a:r>
              <a:rPr lang="en-US" sz="4000" b="1" i="1" dirty="0" smtClean="0">
                <a:ln w="5080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i="1" dirty="0" err="1" smtClean="0">
                <a:ln w="5080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ফারুক</a:t>
            </a:r>
            <a:r>
              <a:rPr lang="en-US" sz="4000" b="1" i="1" dirty="0" smtClean="0">
                <a:ln w="5080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i="1" dirty="0" err="1" smtClean="0">
                <a:ln w="5080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হোসাইন</a:t>
            </a:r>
            <a:endParaRPr lang="bn-BD" sz="4000" b="1" i="1" dirty="0" smtClean="0">
              <a:ln w="5080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sz="4000" b="1" i="1" dirty="0" smtClean="0">
                <a:ln w="5080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     </a:t>
            </a:r>
            <a:r>
              <a:rPr lang="en-US" sz="4000" b="1" i="1" dirty="0" err="1" smtClean="0">
                <a:ln w="5080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সুপার</a:t>
            </a:r>
            <a:r>
              <a:rPr lang="en-US" sz="4000" b="1" i="1" dirty="0" smtClean="0">
                <a:ln w="5080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</a:p>
          <a:p>
            <a:pPr marL="0" indent="0" algn="ctr">
              <a:buFont typeface="Arial" pitchFamily="34" charset="0"/>
              <a:buNone/>
            </a:pPr>
            <a:r>
              <a:rPr lang="bn-BD" sz="4000" b="1" dirty="0" smtClean="0">
                <a:ln w="50800"/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      </a:t>
            </a:r>
            <a:r>
              <a:rPr lang="en-US" sz="4000" b="1" dirty="0" err="1" smtClean="0">
                <a:ln w="50800"/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বড়দারোগা</a:t>
            </a:r>
            <a:r>
              <a:rPr lang="en-US" sz="4000" b="1" dirty="0" smtClean="0">
                <a:ln w="50800"/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n w="50800"/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হাট</a:t>
            </a:r>
            <a:r>
              <a:rPr lang="en-US" sz="4000" b="1" dirty="0" smtClean="0">
                <a:ln w="50800"/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n w="50800"/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সি,উ,ই</a:t>
            </a:r>
            <a:r>
              <a:rPr lang="en-US" sz="4000" b="1" dirty="0" smtClean="0">
                <a:ln w="50800"/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n w="50800"/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দাখিল</a:t>
            </a:r>
            <a:r>
              <a:rPr lang="en-US" sz="4000" b="1" dirty="0" smtClean="0">
                <a:ln w="50800"/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n w="50800"/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মাদ্রাসা</a:t>
            </a:r>
            <a:endParaRPr lang="bn-BD" sz="4000" b="1" dirty="0" smtClean="0">
              <a:ln w="50800"/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bn-BD" sz="4000" b="1" dirty="0" smtClean="0">
                <a:ln w="50800"/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     সীতাকুন্ড,চট্টগ্রাম </a:t>
            </a:r>
            <a:endParaRPr lang="en-US" sz="4000" b="1" dirty="0" smtClean="0">
              <a:ln w="50800"/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bn-BD" sz="4000" b="1" dirty="0" smtClean="0">
                <a:ln w="50800"/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    </a:t>
            </a:r>
            <a:r>
              <a:rPr lang="en-US" sz="4000" b="1" dirty="0" smtClean="0">
                <a:ln w="50800"/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মোবাইল:০১৮১৮৪৩৩৪৮৬ </a:t>
            </a:r>
          </a:p>
          <a:p>
            <a:pPr marL="0" indent="0" algn="ctr">
              <a:buFont typeface="Arial" pitchFamily="34" charset="0"/>
              <a:buNone/>
            </a:pPr>
            <a:r>
              <a:rPr lang="bn-BD" sz="4000" b="1" dirty="0" smtClean="0">
                <a:ln w="50800"/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smtClean="0">
                <a:ln w="50800"/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smtClean="0">
                <a:ln w="50800"/>
                <a:solidFill>
                  <a:srgbClr val="7030A0"/>
                </a:solidFill>
                <a:latin typeface="Baskerville Old Face" pitchFamily="18" charset="0"/>
                <a:cs typeface="SutonnyMJ" pitchFamily="2" charset="0"/>
              </a:rPr>
              <a:t>ইমেইল</a:t>
            </a:r>
            <a:r>
              <a:rPr lang="en-US" sz="3600" b="1" dirty="0" smtClean="0">
                <a:ln w="50800"/>
                <a:solidFill>
                  <a:srgbClr val="7030A0"/>
                </a:solidFill>
                <a:latin typeface="Baskerville Old Face" pitchFamily="18" charset="0"/>
                <a:cs typeface="SutonnyMJ" pitchFamily="2" charset="0"/>
              </a:rPr>
              <a:t>:aomfaruk1177@gmail.com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90600"/>
            <a:ext cx="1820839" cy="2438401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65532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13800" b="1" dirty="0" err="1" smtClean="0">
                <a:solidFill>
                  <a:srgbClr val="C00000"/>
                </a:solidFill>
              </a:rPr>
              <a:t>পাঠ</a:t>
            </a:r>
            <a:r>
              <a:rPr lang="en-US" sz="13800" b="1" dirty="0" smtClean="0">
                <a:solidFill>
                  <a:srgbClr val="C00000"/>
                </a:solidFill>
              </a:rPr>
              <a:t> </a:t>
            </a:r>
            <a:r>
              <a:rPr lang="en-US" sz="13800" b="1" dirty="0" err="1" smtClean="0">
                <a:solidFill>
                  <a:srgbClr val="C00000"/>
                </a:solidFill>
              </a:rPr>
              <a:t>পরিচিতি</a:t>
            </a:r>
            <a:r>
              <a:rPr lang="en-US" sz="13800" b="1" dirty="0" smtClean="0">
                <a:solidFill>
                  <a:srgbClr val="C00000"/>
                </a:solidFill>
              </a:rPr>
              <a:t> </a:t>
            </a:r>
            <a:r>
              <a:rPr lang="en-US" i="1" dirty="0" smtClean="0">
                <a:solidFill>
                  <a:srgbClr val="FFC000"/>
                </a:solidFill>
              </a:rPr>
              <a:t/>
            </a:r>
            <a:br>
              <a:rPr lang="en-US" i="1" dirty="0" smtClean="0">
                <a:solidFill>
                  <a:srgbClr val="FFC000"/>
                </a:solidFill>
              </a:rPr>
            </a:br>
            <a:r>
              <a:rPr lang="en-US" sz="5400" i="1" dirty="0" err="1" smtClean="0">
                <a:solidFill>
                  <a:srgbClr val="FFC000"/>
                </a:solidFill>
              </a:rPr>
              <a:t>শ্রেণিঃ-নবম</a:t>
            </a:r>
            <a:r>
              <a:rPr lang="en-US" i="1" dirty="0" smtClean="0">
                <a:solidFill>
                  <a:srgbClr val="FFC000"/>
                </a:solidFill>
              </a:rPr>
              <a:t/>
            </a:r>
            <a:br>
              <a:rPr lang="en-US" i="1" dirty="0" smtClean="0">
                <a:solidFill>
                  <a:srgbClr val="FFC000"/>
                </a:solidFill>
              </a:rPr>
            </a:br>
            <a:r>
              <a:rPr lang="en-US" sz="6600" i="1" dirty="0" err="1" smtClean="0">
                <a:solidFill>
                  <a:srgbClr val="002060"/>
                </a:solidFill>
              </a:rPr>
              <a:t>বিষয়ঃ-ইসলামের</a:t>
            </a:r>
            <a:r>
              <a:rPr lang="en-US" sz="6600" i="1" dirty="0" smtClean="0">
                <a:solidFill>
                  <a:srgbClr val="002060"/>
                </a:solidFill>
              </a:rPr>
              <a:t> </a:t>
            </a:r>
            <a:r>
              <a:rPr lang="en-US" sz="6600" i="1" dirty="0" err="1" smtClean="0">
                <a:solidFill>
                  <a:srgbClr val="002060"/>
                </a:solidFill>
              </a:rPr>
              <a:t>ইতিহাস</a:t>
            </a:r>
            <a:r>
              <a:rPr lang="en-US" sz="6600" i="1" dirty="0" smtClean="0">
                <a:solidFill>
                  <a:srgbClr val="002060"/>
                </a:solidFill>
              </a:rPr>
              <a:t> </a:t>
            </a:r>
            <a:r>
              <a:rPr lang="en-US" i="1" dirty="0" smtClean="0">
                <a:solidFill>
                  <a:srgbClr val="002060"/>
                </a:solidFill>
              </a:rPr>
              <a:t/>
            </a:r>
            <a:br>
              <a:rPr lang="en-US" i="1" dirty="0" smtClean="0">
                <a:solidFill>
                  <a:srgbClr val="002060"/>
                </a:solidFill>
              </a:rPr>
            </a:br>
            <a:r>
              <a:rPr lang="en-US" sz="5400" i="1" dirty="0" err="1" smtClean="0">
                <a:solidFill>
                  <a:srgbClr val="FF0000"/>
                </a:solidFill>
              </a:rPr>
              <a:t>প্রথম</a:t>
            </a:r>
            <a:r>
              <a:rPr lang="en-US" sz="5400" i="1" dirty="0" smtClean="0">
                <a:solidFill>
                  <a:srgbClr val="FF0000"/>
                </a:solidFill>
              </a:rPr>
              <a:t> </a:t>
            </a:r>
            <a:r>
              <a:rPr lang="en-US" sz="5400" i="1" dirty="0" err="1" smtClean="0">
                <a:solidFill>
                  <a:srgbClr val="FF0000"/>
                </a:solidFill>
              </a:rPr>
              <a:t>অধ্যায়</a:t>
            </a:r>
            <a:r>
              <a:rPr lang="en-US" sz="5400" i="1" dirty="0" smtClean="0">
                <a:solidFill>
                  <a:srgbClr val="FFC000"/>
                </a:solidFill>
              </a:rPr>
              <a:t/>
            </a:r>
            <a:br>
              <a:rPr lang="en-US" sz="5400" i="1" dirty="0" smtClean="0">
                <a:solidFill>
                  <a:srgbClr val="FFC000"/>
                </a:solidFill>
              </a:rPr>
            </a:br>
            <a:r>
              <a:rPr lang="en-US" sz="5400" i="1" dirty="0" smtClean="0">
                <a:solidFill>
                  <a:srgbClr val="FFC000"/>
                </a:solidFill>
              </a:rPr>
              <a:t> </a:t>
            </a:r>
            <a:r>
              <a:rPr lang="en-US" i="1" dirty="0" smtClean="0"/>
              <a:t/>
            </a:r>
            <a:br>
              <a:rPr lang="en-US" i="1" dirty="0" smtClean="0"/>
            </a:br>
            <a:endParaRPr lang="en-US" i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230" y="0"/>
            <a:ext cx="8839200" cy="65532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13800" b="1" i="1" dirty="0" err="1" smtClean="0">
                <a:solidFill>
                  <a:srgbClr val="002060"/>
                </a:solidFill>
              </a:rPr>
              <a:t>আজকের</a:t>
            </a:r>
            <a:r>
              <a:rPr lang="en-US" sz="13800" b="1" i="1" dirty="0" smtClean="0">
                <a:solidFill>
                  <a:srgbClr val="002060"/>
                </a:solidFill>
              </a:rPr>
              <a:t> </a:t>
            </a:r>
            <a:r>
              <a:rPr lang="en-US" sz="13800" b="1" i="1" dirty="0" err="1" smtClean="0">
                <a:solidFill>
                  <a:srgbClr val="002060"/>
                </a:solidFill>
              </a:rPr>
              <a:t>পাঠ</a:t>
            </a:r>
            <a:r>
              <a:rPr lang="en-US" sz="6000" i="1" dirty="0" smtClean="0">
                <a:solidFill>
                  <a:srgbClr val="00B050"/>
                </a:solidFill>
              </a:rPr>
              <a:t/>
            </a:r>
            <a:br>
              <a:rPr lang="en-US" sz="6000" i="1" dirty="0" smtClean="0">
                <a:solidFill>
                  <a:srgbClr val="00B050"/>
                </a:solidFill>
              </a:rPr>
            </a:br>
            <a:r>
              <a:rPr lang="en-US" sz="6000" i="1" dirty="0" err="1" smtClean="0">
                <a:solidFill>
                  <a:srgbClr val="FFFF00"/>
                </a:solidFill>
              </a:rPr>
              <a:t>প্রাক</a:t>
            </a:r>
            <a:r>
              <a:rPr lang="en-US" sz="6000" i="1" dirty="0" smtClean="0">
                <a:solidFill>
                  <a:srgbClr val="FFFF00"/>
                </a:solidFill>
              </a:rPr>
              <a:t> </a:t>
            </a:r>
            <a:r>
              <a:rPr lang="en-US" sz="6000" i="1" dirty="0" err="1" smtClean="0">
                <a:solidFill>
                  <a:srgbClr val="FFFF00"/>
                </a:solidFill>
              </a:rPr>
              <a:t>ইসলামি</a:t>
            </a:r>
            <a:r>
              <a:rPr lang="en-US" sz="6000" i="1" dirty="0" smtClean="0">
                <a:solidFill>
                  <a:srgbClr val="FFFF00"/>
                </a:solidFill>
              </a:rPr>
              <a:t> </a:t>
            </a:r>
            <a:r>
              <a:rPr lang="en-US" sz="6000" i="1" dirty="0" err="1" smtClean="0">
                <a:solidFill>
                  <a:srgbClr val="FFFF00"/>
                </a:solidFill>
              </a:rPr>
              <a:t>আরব</a:t>
            </a:r>
            <a:r>
              <a:rPr lang="en-US" sz="6000" i="1" dirty="0" smtClean="0">
                <a:solidFill>
                  <a:srgbClr val="FFFF00"/>
                </a:solidFill>
              </a:rPr>
              <a:t> </a:t>
            </a:r>
            <a:r>
              <a:rPr lang="en-US" sz="6000" i="1" dirty="0" err="1" smtClean="0">
                <a:solidFill>
                  <a:srgbClr val="FFFF00"/>
                </a:solidFill>
              </a:rPr>
              <a:t>উপদ্বীপের</a:t>
            </a:r>
            <a:r>
              <a:rPr lang="en-US" sz="6000" i="1" dirty="0" smtClean="0">
                <a:solidFill>
                  <a:srgbClr val="FFFF00"/>
                </a:solidFill>
              </a:rPr>
              <a:t> </a:t>
            </a:r>
            <a:r>
              <a:rPr lang="en-US" sz="6000" b="1" i="1" dirty="0" smtClean="0">
                <a:solidFill>
                  <a:srgbClr val="FFFF00"/>
                </a:solidFill>
              </a:rPr>
              <a:t>  </a:t>
            </a:r>
            <a:r>
              <a:rPr lang="en-US" sz="6000" b="1" i="1" dirty="0" smtClean="0">
                <a:solidFill>
                  <a:srgbClr val="00B050"/>
                </a:solidFill>
              </a:rPr>
              <a:t/>
            </a:r>
            <a:br>
              <a:rPr lang="en-US" sz="6000" b="1" i="1" dirty="0" smtClean="0">
                <a:solidFill>
                  <a:srgbClr val="00B050"/>
                </a:solidFill>
              </a:rPr>
            </a:br>
            <a:r>
              <a:rPr lang="en-US" sz="6000" b="1" i="1" dirty="0" err="1" smtClean="0">
                <a:solidFill>
                  <a:srgbClr val="002060"/>
                </a:solidFill>
              </a:rPr>
              <a:t>ভৌগোলিক</a:t>
            </a:r>
            <a:r>
              <a:rPr lang="en-US" sz="6000" b="1" i="1" dirty="0" smtClean="0">
                <a:solidFill>
                  <a:srgbClr val="002060"/>
                </a:solidFill>
              </a:rPr>
              <a:t> </a:t>
            </a:r>
            <a:r>
              <a:rPr lang="en-US" sz="6000" b="1" i="1" dirty="0" err="1" smtClean="0">
                <a:solidFill>
                  <a:srgbClr val="002060"/>
                </a:solidFill>
              </a:rPr>
              <a:t>অবস্থান</a:t>
            </a:r>
            <a:r>
              <a:rPr lang="en-US" sz="6000" b="1" i="1" dirty="0" smtClean="0">
                <a:solidFill>
                  <a:srgbClr val="002060"/>
                </a:solidFill>
              </a:rPr>
              <a:t> ও </a:t>
            </a:r>
            <a:r>
              <a:rPr lang="en-US" sz="6000" b="1" i="1" dirty="0" err="1" smtClean="0">
                <a:solidFill>
                  <a:srgbClr val="002060"/>
                </a:solidFill>
              </a:rPr>
              <a:t>সীমা</a:t>
            </a:r>
            <a:r>
              <a:rPr lang="en-US" sz="6000" b="1" i="1" dirty="0" smtClean="0">
                <a:solidFill>
                  <a:srgbClr val="002060"/>
                </a:solidFill>
              </a:rPr>
              <a:t> </a:t>
            </a:r>
            <a:r>
              <a:rPr lang="en-US" sz="6000" i="1" dirty="0" smtClean="0">
                <a:solidFill>
                  <a:srgbClr val="00B050"/>
                </a:solidFill>
              </a:rPr>
              <a:t/>
            </a:r>
            <a:br>
              <a:rPr lang="en-US" sz="6000" i="1" dirty="0" smtClean="0">
                <a:solidFill>
                  <a:srgbClr val="00B050"/>
                </a:solidFill>
              </a:rPr>
            </a:br>
            <a:endParaRPr lang="en-US" sz="6000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65532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bn-BD" sz="6000" i="1" dirty="0" smtClean="0">
                <a:solidFill>
                  <a:srgbClr val="FFFF00"/>
                </a:solidFill>
              </a:rPr>
              <a:t/>
            </a:r>
            <a:br>
              <a:rPr lang="bn-BD" sz="6000" i="1" dirty="0" smtClean="0">
                <a:solidFill>
                  <a:srgbClr val="FFFF00"/>
                </a:solidFill>
              </a:rPr>
            </a:br>
            <a:r>
              <a:rPr lang="bn-BD" sz="6000" i="1" dirty="0">
                <a:solidFill>
                  <a:srgbClr val="FFFF00"/>
                </a:solidFill>
              </a:rPr>
              <a:t/>
            </a:r>
            <a:br>
              <a:rPr lang="bn-BD" sz="6000" i="1" dirty="0">
                <a:solidFill>
                  <a:srgbClr val="FFFF00"/>
                </a:solidFill>
              </a:rPr>
            </a:br>
            <a:r>
              <a:rPr lang="en-US" sz="6000" i="1" dirty="0" err="1" smtClean="0">
                <a:solidFill>
                  <a:srgbClr val="FFFF00"/>
                </a:solidFill>
              </a:rPr>
              <a:t>এই</a:t>
            </a:r>
            <a:r>
              <a:rPr lang="en-US" sz="6000" i="1" dirty="0" smtClean="0">
                <a:solidFill>
                  <a:srgbClr val="FFFF00"/>
                </a:solidFill>
              </a:rPr>
              <a:t> </a:t>
            </a:r>
            <a:r>
              <a:rPr lang="en-US" sz="6000" i="1" dirty="0" err="1" smtClean="0">
                <a:solidFill>
                  <a:srgbClr val="FFFF00"/>
                </a:solidFill>
              </a:rPr>
              <a:t>পাঠ</a:t>
            </a:r>
            <a:r>
              <a:rPr lang="en-US" sz="6000" i="1" dirty="0" smtClean="0">
                <a:solidFill>
                  <a:srgbClr val="FFFF00"/>
                </a:solidFill>
              </a:rPr>
              <a:t> </a:t>
            </a:r>
            <a:r>
              <a:rPr lang="en-US" sz="6000" i="1" dirty="0" err="1" smtClean="0">
                <a:solidFill>
                  <a:srgbClr val="FFFF00"/>
                </a:solidFill>
              </a:rPr>
              <a:t>থেকে</a:t>
            </a:r>
            <a:r>
              <a:rPr lang="en-US" sz="6000" i="1" dirty="0" smtClean="0">
                <a:solidFill>
                  <a:srgbClr val="FFFF00"/>
                </a:solidFill>
              </a:rPr>
              <a:t> </a:t>
            </a:r>
            <a:r>
              <a:rPr lang="en-US" sz="6000" i="1" dirty="0" err="1" smtClean="0">
                <a:solidFill>
                  <a:srgbClr val="FFFF00"/>
                </a:solidFill>
              </a:rPr>
              <a:t>শিক্ষার্থীরা</a:t>
            </a:r>
            <a:r>
              <a:rPr lang="en-US" sz="6000" i="1" dirty="0" smtClean="0">
                <a:solidFill>
                  <a:srgbClr val="FFFF00"/>
                </a:solidFill>
              </a:rPr>
              <a:t> </a:t>
            </a:r>
            <a:r>
              <a:rPr lang="en-US" sz="6000" i="1" dirty="0" err="1" smtClean="0">
                <a:solidFill>
                  <a:srgbClr val="FFFF00"/>
                </a:solidFill>
              </a:rPr>
              <a:t>বলতে</a:t>
            </a:r>
            <a:r>
              <a:rPr lang="en-US" sz="6000" i="1" dirty="0" smtClean="0">
                <a:solidFill>
                  <a:srgbClr val="FFFF00"/>
                </a:solidFill>
              </a:rPr>
              <a:t> </a:t>
            </a:r>
            <a:r>
              <a:rPr lang="en-US" sz="6000" i="1" dirty="0" err="1" smtClean="0">
                <a:solidFill>
                  <a:srgbClr val="FFFF00"/>
                </a:solidFill>
              </a:rPr>
              <a:t>পারবে</a:t>
            </a:r>
            <a:r>
              <a:rPr lang="en-US" sz="6000" i="1" dirty="0" smtClean="0">
                <a:solidFill>
                  <a:srgbClr val="FFFF00"/>
                </a:solidFill>
              </a:rPr>
              <a:t>-</a:t>
            </a:r>
            <a:r>
              <a:rPr lang="en-US" sz="6000" i="1" dirty="0" smtClean="0">
                <a:solidFill>
                  <a:srgbClr val="00B050"/>
                </a:solidFill>
              </a:rPr>
              <a:t/>
            </a:r>
            <a:br>
              <a:rPr lang="en-US" sz="6000" i="1" dirty="0" smtClean="0">
                <a:solidFill>
                  <a:srgbClr val="00B050"/>
                </a:solidFill>
              </a:rPr>
            </a:br>
            <a:r>
              <a:rPr lang="bn-BD" sz="6000" i="1" dirty="0" smtClean="0">
                <a:solidFill>
                  <a:srgbClr val="00B050"/>
                </a:solidFill>
              </a:rPr>
              <a:t> </a:t>
            </a:r>
            <a:br>
              <a:rPr lang="bn-BD" sz="6000" i="1" dirty="0" smtClean="0">
                <a:solidFill>
                  <a:srgbClr val="00B050"/>
                </a:solidFill>
              </a:rPr>
            </a:br>
            <a:r>
              <a:rPr lang="en-US" sz="4000" i="1" dirty="0" smtClean="0">
                <a:solidFill>
                  <a:srgbClr val="FF0000"/>
                </a:solidFill>
              </a:rPr>
              <a:t>১।প্রাক </a:t>
            </a:r>
            <a:r>
              <a:rPr lang="en-US" sz="4000" i="1" dirty="0" err="1" smtClean="0">
                <a:solidFill>
                  <a:srgbClr val="FF0000"/>
                </a:solidFill>
              </a:rPr>
              <a:t>ইসলামী</a:t>
            </a:r>
            <a:r>
              <a:rPr lang="en-US" sz="4000" i="1" dirty="0" smtClean="0">
                <a:solidFill>
                  <a:srgbClr val="FF0000"/>
                </a:solidFill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</a:rPr>
              <a:t>আরবের</a:t>
            </a:r>
            <a:r>
              <a:rPr lang="en-US" sz="4000" i="1" dirty="0" smtClean="0">
                <a:solidFill>
                  <a:srgbClr val="FF0000"/>
                </a:solidFill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</a:rPr>
              <a:t>ভৌগোলিক</a:t>
            </a:r>
            <a:r>
              <a:rPr lang="en-US" sz="4000" i="1" dirty="0" smtClean="0">
                <a:solidFill>
                  <a:srgbClr val="FF0000"/>
                </a:solidFill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</a:rPr>
              <a:t>অবস্থান</a:t>
            </a:r>
            <a:r>
              <a:rPr lang="en-US" sz="4000" i="1" dirty="0" smtClean="0">
                <a:solidFill>
                  <a:srgbClr val="FF0000"/>
                </a:solidFill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</a:rPr>
              <a:t>সম্পর্কে</a:t>
            </a:r>
            <a:r>
              <a:rPr lang="en-US" sz="4000" i="1" dirty="0" smtClean="0">
                <a:solidFill>
                  <a:srgbClr val="FF0000"/>
                </a:solidFill>
              </a:rPr>
              <a:t>,</a:t>
            </a:r>
            <a:br>
              <a:rPr lang="en-US" sz="4000" i="1" dirty="0" smtClean="0">
                <a:solidFill>
                  <a:srgbClr val="FF0000"/>
                </a:solidFill>
              </a:rPr>
            </a:br>
            <a:r>
              <a:rPr lang="en-US" i="1" dirty="0" smtClean="0">
                <a:solidFill>
                  <a:srgbClr val="FF0000"/>
                </a:solidFill>
              </a:rPr>
              <a:t>২। </a:t>
            </a:r>
            <a:r>
              <a:rPr lang="en-US" i="1" dirty="0" err="1" smtClean="0">
                <a:solidFill>
                  <a:srgbClr val="FF0000"/>
                </a:solidFill>
              </a:rPr>
              <a:t>প্রাক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ইসলামী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আরবের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সীমা-রেখা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সম্পর্কে</a:t>
            </a:r>
            <a:r>
              <a:rPr lang="en-US" i="1" dirty="0" smtClean="0">
                <a:solidFill>
                  <a:srgbClr val="FF0000"/>
                </a:solidFill>
              </a:rPr>
              <a:t> ।</a:t>
            </a:r>
            <a:r>
              <a:rPr lang="en-US" sz="8000" i="1" dirty="0" smtClean="0">
                <a:solidFill>
                  <a:srgbClr val="FF0000"/>
                </a:solidFill>
              </a:rPr>
              <a:t/>
            </a:r>
            <a:br>
              <a:rPr lang="en-US" sz="8000" i="1" dirty="0" smtClean="0">
                <a:solidFill>
                  <a:srgbClr val="FF0000"/>
                </a:solidFill>
              </a:rPr>
            </a:br>
            <a:r>
              <a:rPr lang="en-US" sz="7200" i="1" dirty="0" smtClean="0">
                <a:solidFill>
                  <a:srgbClr val="00B050"/>
                </a:solidFill>
              </a:rPr>
              <a:t/>
            </a:r>
            <a:br>
              <a:rPr lang="en-US" sz="7200" i="1" dirty="0" smtClean="0">
                <a:solidFill>
                  <a:srgbClr val="00B050"/>
                </a:solidFill>
              </a:rPr>
            </a:br>
            <a:r>
              <a:rPr lang="en-US" sz="7200" i="1" dirty="0" smtClean="0">
                <a:solidFill>
                  <a:srgbClr val="00B050"/>
                </a:solidFill>
              </a:rPr>
              <a:t> </a:t>
            </a:r>
            <a:endParaRPr lang="en-US" sz="5400" i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304800"/>
            <a:ext cx="48814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8000" b="1" dirty="0" smtClean="0">
                <a:solidFill>
                  <a:schemeClr val="bg1"/>
                </a:solidFill>
              </a:rPr>
              <a:t>শিখণ ফল </a:t>
            </a:r>
            <a:endParaRPr lang="en-US" sz="8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152400" y="152400"/>
            <a:ext cx="8839200" cy="65532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11500" i="1" dirty="0" err="1" smtClean="0">
                <a:solidFill>
                  <a:srgbClr val="FF0000"/>
                </a:solidFill>
              </a:rPr>
              <a:t>পাঠ</a:t>
            </a:r>
            <a:r>
              <a:rPr lang="en-US" sz="11500" i="1" dirty="0" smtClean="0">
                <a:solidFill>
                  <a:srgbClr val="FF0000"/>
                </a:solidFill>
              </a:rPr>
              <a:t> </a:t>
            </a:r>
            <a:r>
              <a:rPr lang="en-US" sz="11500" i="1" dirty="0" err="1" smtClean="0">
                <a:solidFill>
                  <a:srgbClr val="FF0000"/>
                </a:solidFill>
              </a:rPr>
              <a:t>উপাস্থাপনঃ</a:t>
            </a:r>
            <a:r>
              <a:rPr lang="en-US" sz="11500" i="1" dirty="0" smtClean="0">
                <a:solidFill>
                  <a:srgbClr val="FF0000"/>
                </a:solidFill>
              </a:rPr>
              <a:t>-</a:t>
            </a:r>
            <a:r>
              <a:rPr lang="en-US" sz="5400" i="1" dirty="0" smtClean="0">
                <a:solidFill>
                  <a:srgbClr val="002060"/>
                </a:solidFill>
              </a:rPr>
              <a:t/>
            </a:r>
            <a:br>
              <a:rPr lang="en-US" sz="5400" i="1" dirty="0" smtClean="0">
                <a:solidFill>
                  <a:srgbClr val="002060"/>
                </a:solidFill>
              </a:rPr>
            </a:br>
            <a:r>
              <a:rPr lang="en-US" sz="6000" i="1" dirty="0" smtClean="0">
                <a:solidFill>
                  <a:srgbClr val="3333FF"/>
                </a:solidFill>
              </a:rPr>
              <a:t>১। </a:t>
            </a:r>
            <a:r>
              <a:rPr lang="en-US" sz="6000" i="1" dirty="0" err="1" smtClean="0">
                <a:solidFill>
                  <a:srgbClr val="3333FF"/>
                </a:solidFill>
              </a:rPr>
              <a:t>আরবের</a:t>
            </a:r>
            <a:r>
              <a:rPr lang="en-US" sz="6000" i="1" dirty="0" smtClean="0">
                <a:solidFill>
                  <a:srgbClr val="3333FF"/>
                </a:solidFill>
              </a:rPr>
              <a:t> </a:t>
            </a:r>
            <a:r>
              <a:rPr lang="en-US" sz="6000" i="1" dirty="0" err="1" smtClean="0">
                <a:solidFill>
                  <a:srgbClr val="3333FF"/>
                </a:solidFill>
              </a:rPr>
              <a:t>অবস্থান</a:t>
            </a:r>
            <a:r>
              <a:rPr lang="en-US" sz="6000" i="1" dirty="0" smtClean="0">
                <a:solidFill>
                  <a:srgbClr val="3333FF"/>
                </a:solidFill>
              </a:rPr>
              <a:t> </a:t>
            </a:r>
            <a:r>
              <a:rPr lang="en-US" sz="6000" i="1" dirty="0" err="1" smtClean="0">
                <a:solidFill>
                  <a:srgbClr val="3333FF"/>
                </a:solidFill>
              </a:rPr>
              <a:t>পর্যালোচনা</a:t>
            </a:r>
            <a:r>
              <a:rPr lang="en-US" sz="6000" i="1" dirty="0" smtClean="0">
                <a:solidFill>
                  <a:srgbClr val="3333FF"/>
                </a:solidFill>
              </a:rPr>
              <a:t>-</a:t>
            </a:r>
            <a:r>
              <a:rPr lang="en-US" sz="6000" i="1" dirty="0" smtClean="0">
                <a:solidFill>
                  <a:srgbClr val="002060"/>
                </a:solidFill>
              </a:rPr>
              <a:t>-               </a:t>
            </a:r>
            <a:r>
              <a:rPr lang="en-US" sz="6000" i="1" dirty="0" smtClean="0">
                <a:solidFill>
                  <a:srgbClr val="C00000"/>
                </a:solidFill>
              </a:rPr>
              <a:t>২/  </a:t>
            </a:r>
            <a:r>
              <a:rPr lang="en-US" sz="6000" i="1" dirty="0" err="1" smtClean="0">
                <a:solidFill>
                  <a:srgbClr val="C00000"/>
                </a:solidFill>
              </a:rPr>
              <a:t>ইহা</a:t>
            </a:r>
            <a:r>
              <a:rPr lang="en-US" sz="6000" i="1" dirty="0" smtClean="0">
                <a:solidFill>
                  <a:srgbClr val="C00000"/>
                </a:solidFill>
              </a:rPr>
              <a:t>  </a:t>
            </a:r>
            <a:r>
              <a:rPr lang="en-US" sz="6000" i="1" dirty="0" err="1" smtClean="0">
                <a:solidFill>
                  <a:srgbClr val="C00000"/>
                </a:solidFill>
              </a:rPr>
              <a:t>জাজিরাতুল</a:t>
            </a:r>
            <a:r>
              <a:rPr lang="en-US" sz="6000" i="1" dirty="0" smtClean="0">
                <a:solidFill>
                  <a:srgbClr val="C00000"/>
                </a:solidFill>
              </a:rPr>
              <a:t> </a:t>
            </a:r>
            <a:r>
              <a:rPr lang="en-US" sz="6000" i="1" dirty="0" err="1" smtClean="0">
                <a:solidFill>
                  <a:srgbClr val="C00000"/>
                </a:solidFill>
              </a:rPr>
              <a:t>আরব</a:t>
            </a:r>
            <a:r>
              <a:rPr lang="en-US" sz="6000" i="1" dirty="0" smtClean="0">
                <a:solidFill>
                  <a:srgbClr val="C00000"/>
                </a:solidFill>
              </a:rPr>
              <a:t> </a:t>
            </a:r>
            <a:r>
              <a:rPr lang="en-US" sz="6000" i="1" dirty="0" err="1" smtClean="0">
                <a:solidFill>
                  <a:srgbClr val="C00000"/>
                </a:solidFill>
              </a:rPr>
              <a:t>নামে</a:t>
            </a:r>
            <a:r>
              <a:rPr lang="en-US" sz="6000" i="1" dirty="0" smtClean="0">
                <a:solidFill>
                  <a:srgbClr val="C00000"/>
                </a:solidFill>
              </a:rPr>
              <a:t> </a:t>
            </a:r>
            <a:r>
              <a:rPr lang="en-US" sz="6000" i="1" dirty="0" err="1" smtClean="0">
                <a:solidFill>
                  <a:srgbClr val="C00000"/>
                </a:solidFill>
              </a:rPr>
              <a:t>পরিচিত</a:t>
            </a:r>
            <a:r>
              <a:rPr lang="en-US" sz="6000" i="1" dirty="0" smtClean="0">
                <a:solidFill>
                  <a:srgbClr val="C00000"/>
                </a:solidFill>
              </a:rPr>
              <a:t>--  </a:t>
            </a:r>
            <a:r>
              <a:rPr lang="en-US" sz="6000" i="1" dirty="0" smtClean="0">
                <a:solidFill>
                  <a:srgbClr val="002060"/>
                </a:solidFill>
              </a:rPr>
              <a:t/>
            </a:r>
            <a:br>
              <a:rPr lang="en-US" sz="6000" i="1" dirty="0" smtClean="0">
                <a:solidFill>
                  <a:srgbClr val="002060"/>
                </a:solidFill>
              </a:rPr>
            </a:br>
            <a:r>
              <a:rPr lang="en-US" sz="6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৩।আরব </a:t>
            </a:r>
            <a:r>
              <a:rPr lang="en-US" sz="6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একটি</a:t>
            </a:r>
            <a:r>
              <a:rPr lang="en-US" sz="6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6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আদি</a:t>
            </a:r>
            <a:r>
              <a:rPr lang="en-US" sz="6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6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নগরি</a:t>
            </a:r>
            <a:r>
              <a:rPr lang="en-US" sz="6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------</a:t>
            </a:r>
            <a:r>
              <a:rPr lang="en-US" sz="6000" dirty="0" smtClean="0">
                <a:solidFill>
                  <a:srgbClr val="002060"/>
                </a:solidFill>
              </a:rPr>
              <a:t/>
            </a:r>
            <a:br>
              <a:rPr lang="en-US" sz="6000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056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700" i="1" dirty="0" err="1" smtClean="0">
                <a:solidFill>
                  <a:srgbClr val="FF0000"/>
                </a:solidFill>
              </a:rPr>
              <a:t>ছবি</a:t>
            </a:r>
            <a:r>
              <a:rPr lang="en-US" sz="28700" i="1" dirty="0" smtClean="0">
                <a:solidFill>
                  <a:srgbClr val="FF0000"/>
                </a:solidFill>
              </a:rPr>
              <a:t> </a:t>
            </a:r>
            <a:endParaRPr lang="en-US" sz="28700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Rupok\Downloads\msarabi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65532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en-US" sz="16600" i="1" dirty="0" err="1" smtClean="0">
                <a:solidFill>
                  <a:srgbClr val="00B050"/>
                </a:solidFill>
              </a:rPr>
              <a:t>মূল্যায়ন</a:t>
            </a:r>
            <a:r>
              <a:rPr lang="en-US" sz="4000" i="1" dirty="0" smtClean="0"/>
              <a:t/>
            </a:r>
            <a:br>
              <a:rPr lang="en-US" sz="4000" i="1" dirty="0" smtClean="0"/>
            </a:br>
            <a:r>
              <a:rPr lang="en-US" i="1" dirty="0" smtClean="0">
                <a:solidFill>
                  <a:srgbClr val="002060"/>
                </a:solidFill>
              </a:rPr>
              <a:t>১।আরব </a:t>
            </a:r>
            <a:r>
              <a:rPr lang="en-US" i="1" dirty="0" err="1" smtClean="0">
                <a:solidFill>
                  <a:srgbClr val="002060"/>
                </a:solidFill>
              </a:rPr>
              <a:t>উপদ্বীপের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আয়তন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কত</a:t>
            </a:r>
            <a:r>
              <a:rPr lang="en-US" i="1" dirty="0" smtClean="0">
                <a:solidFill>
                  <a:srgbClr val="002060"/>
                </a:solidFill>
              </a:rPr>
              <a:t> ?</a:t>
            </a:r>
            <a:r>
              <a:rPr lang="en-US" i="1" dirty="0" smtClean="0"/>
              <a:t>		</a:t>
            </a:r>
            <a:br>
              <a:rPr lang="en-US" i="1" dirty="0" smtClean="0"/>
            </a:br>
            <a:r>
              <a:rPr lang="en-US" i="1" dirty="0" smtClean="0"/>
              <a:t> </a:t>
            </a:r>
            <a:r>
              <a:rPr lang="bn-BD" i="1" dirty="0" smtClean="0"/>
              <a:t>  </a:t>
            </a:r>
            <a:r>
              <a:rPr lang="en-US" i="1" dirty="0" smtClean="0">
                <a:solidFill>
                  <a:srgbClr val="3333FF"/>
                </a:solidFill>
              </a:rPr>
              <a:t>২।আরবের </a:t>
            </a:r>
            <a:r>
              <a:rPr lang="en-US" i="1" dirty="0" err="1" smtClean="0">
                <a:solidFill>
                  <a:srgbClr val="3333FF"/>
                </a:solidFill>
              </a:rPr>
              <a:t>দক্ষিনে</a:t>
            </a:r>
            <a:r>
              <a:rPr lang="en-US" i="1" dirty="0" smtClean="0">
                <a:solidFill>
                  <a:srgbClr val="3333FF"/>
                </a:solidFill>
              </a:rPr>
              <a:t> </a:t>
            </a:r>
            <a:r>
              <a:rPr lang="en-US" i="1" dirty="0" err="1" smtClean="0">
                <a:solidFill>
                  <a:srgbClr val="3333FF"/>
                </a:solidFill>
              </a:rPr>
              <a:t>কোন</a:t>
            </a:r>
            <a:r>
              <a:rPr lang="en-US" i="1" dirty="0" smtClean="0">
                <a:solidFill>
                  <a:srgbClr val="3333FF"/>
                </a:solidFill>
              </a:rPr>
              <a:t> </a:t>
            </a:r>
            <a:r>
              <a:rPr lang="en-US" i="1" dirty="0" err="1" smtClean="0">
                <a:solidFill>
                  <a:srgbClr val="3333FF"/>
                </a:solidFill>
              </a:rPr>
              <a:t>সাগর</a:t>
            </a:r>
            <a:r>
              <a:rPr lang="en-US" i="1" dirty="0" smtClean="0">
                <a:solidFill>
                  <a:srgbClr val="3333FF"/>
                </a:solidFill>
              </a:rPr>
              <a:t> </a:t>
            </a:r>
            <a:r>
              <a:rPr lang="en-US" i="1" dirty="0" err="1" smtClean="0">
                <a:solidFill>
                  <a:srgbClr val="3333FF"/>
                </a:solidFill>
              </a:rPr>
              <a:t>অবস্থিত</a:t>
            </a:r>
            <a:r>
              <a:rPr lang="en-US" i="1" dirty="0" smtClean="0">
                <a:solidFill>
                  <a:srgbClr val="3333FF"/>
                </a:solidFill>
              </a:rPr>
              <a:t> ? </a:t>
            </a:r>
            <a:r>
              <a:rPr lang="en-US" i="1" dirty="0" smtClean="0"/>
              <a:t/>
            </a:r>
            <a:br>
              <a:rPr lang="en-US" i="1" dirty="0" smtClean="0"/>
            </a:br>
            <a:endParaRPr lang="en-US" sz="4000" i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65532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						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0700" dirty="0" err="1" smtClean="0"/>
              <a:t>দলীয়</a:t>
            </a:r>
            <a:r>
              <a:rPr lang="en-US" sz="10700" dirty="0" smtClean="0"/>
              <a:t> </a:t>
            </a:r>
            <a:r>
              <a:rPr lang="en-US" sz="10700" dirty="0" err="1" smtClean="0"/>
              <a:t>কাজ</a:t>
            </a:r>
            <a:r>
              <a:rPr lang="en-US" sz="107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১।আরব </a:t>
            </a:r>
            <a:r>
              <a:rPr lang="en-US" dirty="0" err="1" smtClean="0"/>
              <a:t>ভূখন্ডের</a:t>
            </a:r>
            <a:r>
              <a:rPr lang="en-US" dirty="0" smtClean="0"/>
              <a:t> </a:t>
            </a:r>
            <a:r>
              <a:rPr lang="en-US" dirty="0" err="1" smtClean="0"/>
              <a:t>মানচির</a:t>
            </a:r>
            <a:r>
              <a:rPr lang="en-US" dirty="0" smtClean="0"/>
              <a:t> </a:t>
            </a:r>
            <a:r>
              <a:rPr lang="en-US" dirty="0" err="1" smtClean="0"/>
              <a:t>অংখন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r>
              <a:rPr lang="en-US" dirty="0" smtClean="0"/>
              <a:t>।																			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2800" i="1" dirty="0" err="1" smtClean="0">
                <a:solidFill>
                  <a:srgbClr val="FF0000"/>
                </a:solidFill>
              </a:rPr>
              <a:t>দলীয়</a:t>
            </a:r>
            <a:r>
              <a:rPr lang="en-US" sz="12800" i="1" dirty="0" smtClean="0">
                <a:solidFill>
                  <a:srgbClr val="FF0000"/>
                </a:solidFill>
              </a:rPr>
              <a:t> </a:t>
            </a:r>
            <a:r>
              <a:rPr lang="en-US" sz="12800" i="1" dirty="0" err="1" smtClean="0">
                <a:solidFill>
                  <a:srgbClr val="FF0000"/>
                </a:solidFill>
              </a:rPr>
              <a:t>কাজ</a:t>
            </a:r>
            <a:r>
              <a:rPr lang="en-US" sz="12800" i="1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sz="6000" i="1" dirty="0" smtClean="0">
                <a:solidFill>
                  <a:srgbClr val="3333FF"/>
                </a:solidFill>
              </a:rPr>
              <a:t>১।আরবের </a:t>
            </a:r>
            <a:r>
              <a:rPr lang="en-US" sz="6000" i="1" dirty="0" err="1" smtClean="0">
                <a:solidFill>
                  <a:srgbClr val="3333FF"/>
                </a:solidFill>
              </a:rPr>
              <a:t>ভৌগোলিক</a:t>
            </a:r>
            <a:r>
              <a:rPr lang="en-US" sz="6000" i="1" dirty="0" smtClean="0">
                <a:solidFill>
                  <a:srgbClr val="3333FF"/>
                </a:solidFill>
              </a:rPr>
              <a:t> </a:t>
            </a:r>
            <a:r>
              <a:rPr lang="en-US" sz="6000" i="1" dirty="0" err="1" smtClean="0">
                <a:solidFill>
                  <a:srgbClr val="3333FF"/>
                </a:solidFill>
              </a:rPr>
              <a:t>মানচিত্র</a:t>
            </a:r>
            <a:r>
              <a:rPr lang="en-US" sz="6000" i="1" dirty="0" smtClean="0">
                <a:solidFill>
                  <a:srgbClr val="3333FF"/>
                </a:solidFill>
              </a:rPr>
              <a:t> </a:t>
            </a:r>
            <a:r>
              <a:rPr lang="en-US" sz="6000" i="1" dirty="0" err="1" smtClean="0">
                <a:solidFill>
                  <a:srgbClr val="3333FF"/>
                </a:solidFill>
              </a:rPr>
              <a:t>অংকন</a:t>
            </a:r>
            <a:r>
              <a:rPr lang="en-US" sz="6000" i="1" dirty="0" smtClean="0">
                <a:solidFill>
                  <a:srgbClr val="3333FF"/>
                </a:solidFill>
              </a:rPr>
              <a:t> </a:t>
            </a:r>
            <a:r>
              <a:rPr lang="en-US" sz="6000" i="1" dirty="0" err="1" smtClean="0">
                <a:solidFill>
                  <a:srgbClr val="3333FF"/>
                </a:solidFill>
              </a:rPr>
              <a:t>কর</a:t>
            </a:r>
            <a:r>
              <a:rPr lang="en-US" sz="6000" i="1" dirty="0" smtClean="0">
                <a:solidFill>
                  <a:srgbClr val="3333FF"/>
                </a:solidFill>
              </a:rPr>
              <a:t>।</a:t>
            </a:r>
            <a:br>
              <a:rPr lang="en-US" sz="6000" i="1" dirty="0" smtClean="0">
                <a:solidFill>
                  <a:srgbClr val="3333FF"/>
                </a:solidFill>
              </a:rPr>
            </a:br>
            <a:r>
              <a:rPr lang="en-US" sz="6000" i="1" dirty="0" smtClean="0">
                <a:solidFill>
                  <a:srgbClr val="FF0000"/>
                </a:solidFill>
              </a:rPr>
              <a:t>২।আরব </a:t>
            </a:r>
            <a:r>
              <a:rPr lang="en-US" sz="6000" i="1" dirty="0" err="1" smtClean="0">
                <a:solidFill>
                  <a:srgbClr val="FF0000"/>
                </a:solidFill>
              </a:rPr>
              <a:t>একটি</a:t>
            </a:r>
            <a:r>
              <a:rPr lang="en-US" sz="6000" i="1" dirty="0" smtClean="0">
                <a:solidFill>
                  <a:srgbClr val="FF0000"/>
                </a:solidFill>
              </a:rPr>
              <a:t> </a:t>
            </a:r>
            <a:r>
              <a:rPr lang="en-US" sz="6000" i="1" dirty="0" err="1" smtClean="0">
                <a:solidFill>
                  <a:srgbClr val="FF0000"/>
                </a:solidFill>
              </a:rPr>
              <a:t>উপদ্বীপ</a:t>
            </a:r>
            <a:r>
              <a:rPr lang="en-US" sz="6000" i="1" dirty="0" smtClean="0">
                <a:solidFill>
                  <a:srgbClr val="FF0000"/>
                </a:solidFill>
              </a:rPr>
              <a:t> </a:t>
            </a:r>
            <a:r>
              <a:rPr lang="en-US" sz="6000" i="1" dirty="0" err="1" smtClean="0">
                <a:solidFill>
                  <a:srgbClr val="FF0000"/>
                </a:solidFill>
              </a:rPr>
              <a:t>কয়েকটি</a:t>
            </a:r>
            <a:r>
              <a:rPr lang="en-US" sz="6000" i="1" dirty="0" smtClean="0">
                <a:solidFill>
                  <a:srgbClr val="FF0000"/>
                </a:solidFill>
              </a:rPr>
              <a:t> </a:t>
            </a:r>
            <a:r>
              <a:rPr lang="en-US" sz="6000" i="1" dirty="0" err="1" smtClean="0">
                <a:solidFill>
                  <a:srgbClr val="FF0000"/>
                </a:solidFill>
              </a:rPr>
              <a:t>প্রমাণ</a:t>
            </a:r>
            <a:r>
              <a:rPr lang="en-US" sz="6000" i="1" dirty="0" smtClean="0">
                <a:solidFill>
                  <a:srgbClr val="FF0000"/>
                </a:solidFill>
              </a:rPr>
              <a:t> </a:t>
            </a:r>
            <a:r>
              <a:rPr lang="en-US" sz="6000" i="1" dirty="0" err="1" smtClean="0">
                <a:solidFill>
                  <a:srgbClr val="FF0000"/>
                </a:solidFill>
              </a:rPr>
              <a:t>দাও</a:t>
            </a:r>
            <a:r>
              <a:rPr lang="en-US" sz="6000" i="1" dirty="0" smtClean="0">
                <a:solidFill>
                  <a:srgbClr val="FF0000"/>
                </a:solidFill>
              </a:rPr>
              <a:t> ?</a:t>
            </a:r>
            <a:br>
              <a:rPr lang="en-US" sz="6000" i="1" dirty="0" smtClean="0">
                <a:solidFill>
                  <a:srgbClr val="FF0000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  		২।পৃথিবীর </a:t>
            </a:r>
            <a:r>
              <a:rPr lang="en-US" dirty="0" err="1" smtClean="0"/>
              <a:t>বৃহত্তম</a:t>
            </a:r>
            <a:r>
              <a:rPr lang="en-US" dirty="0" smtClean="0"/>
              <a:t> </a:t>
            </a:r>
            <a:r>
              <a:rPr lang="en-US" dirty="0" err="1" smtClean="0"/>
              <a:t>উপদ্বীপের</a:t>
            </a:r>
            <a:r>
              <a:rPr lang="en-US" dirty="0" smtClean="0"/>
              <a:t> </a:t>
            </a:r>
            <a:r>
              <a:rPr lang="en-US" dirty="0" err="1" smtClean="0"/>
              <a:t>নাম</a:t>
            </a:r>
            <a:r>
              <a:rPr lang="en-US" dirty="0" smtClean="0"/>
              <a:t> </a:t>
            </a:r>
            <a:r>
              <a:rPr lang="en-US" dirty="0" err="1" smtClean="0"/>
              <a:t>লিখ</a:t>
            </a:r>
            <a:r>
              <a:rPr lang="en-US" dirty="0" smtClean="0"/>
              <a:t> 		?								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37</Words>
  <Application>Microsoft Office PowerPoint</Application>
  <PresentationFormat>On-screen Show (4:3)</PresentationFormat>
  <Paragraphs>19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Baskerville Old Face</vt:lpstr>
      <vt:lpstr>Calibri</vt:lpstr>
      <vt:lpstr>SutonnyMJ</vt:lpstr>
      <vt:lpstr>Vrinda</vt:lpstr>
      <vt:lpstr>Office Theme</vt:lpstr>
      <vt:lpstr>PowerPoint Presentation</vt:lpstr>
      <vt:lpstr>PowerPoint Presentation</vt:lpstr>
      <vt:lpstr>পাঠ পরিচিতি  শ্রেণিঃ-নবম বিষয়ঃ-ইসলামের ইতিহাস  প্রথম অধ্যায়   </vt:lpstr>
      <vt:lpstr>আজকের পাঠ প্রাক ইসলামি আরব উপদ্বীপের    ভৌগোলিক অবস্থান ও সীমা  </vt:lpstr>
      <vt:lpstr>  এই পাঠ থেকে শিক্ষার্থীরা বলতে পারবে-   ১।প্রাক ইসলামী আরবের ভৌগোলিক অবস্থান সম্পর্কে, ২। প্রাক ইসলামী আরবের সীমা-রেখা সম্পর্কে ।   </vt:lpstr>
      <vt:lpstr>পাঠ উপাস্থাপনঃ- ১। আরবের অবস্থান পর্যালোচনা--               ২/  ইহা  জাজিরাতুল আরব নামে পরিচিত--   ৩।আরব একটি আদি নগরি------  </vt:lpstr>
      <vt:lpstr>ছবি </vt:lpstr>
      <vt:lpstr>মূল্যায়ন ১।আরব উপদ্বীপের আয়তন কত ?      ২।আরবের দক্ষিনে কোন সাগর অবস্থিত ?  </vt:lpstr>
      <vt:lpstr>          দলীয় কাজ      ১।আরব ভূখন্ডের মানচির অংখন কর।                                                    দলীয় কাজ  ১।আরবের ভৌগোলিক মানচিত্র অংকন কর। ২।আরব একটি উপদ্বীপ কয়েকটি প্রমাণ দাও ?                                    ২।পৃথিবীর বৃহত্তম উপদ্বীপের নাম লিখ   ?                  </vt:lpstr>
      <vt:lpstr>বাড়ির কাজ ১।পবিত্র মক্কা নগরিকে উম্মুল কুরা বলা হয় কেন ? ২।আরব বিশ্ব মানচিত্রে পৃথিবীর কেন্দ্র স্থল– বিশ্লেষণ কর ।</vt:lpstr>
      <vt:lpstr>ধন্যবাদ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</dc:title>
  <dc:creator>Rupok</dc:creator>
  <cp:lastModifiedBy>D H Liton</cp:lastModifiedBy>
  <cp:revision>78</cp:revision>
  <dcterms:created xsi:type="dcterms:W3CDTF">2015-08-28T06:01:35Z</dcterms:created>
  <dcterms:modified xsi:type="dcterms:W3CDTF">2020-03-26T10:56:45Z</dcterms:modified>
</cp:coreProperties>
</file>