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2" r:id="rId4"/>
    <p:sldId id="260" r:id="rId5"/>
    <p:sldId id="259" r:id="rId6"/>
    <p:sldId id="276" r:id="rId7"/>
    <p:sldId id="277" r:id="rId8"/>
    <p:sldId id="261" r:id="rId9"/>
    <p:sldId id="267" r:id="rId10"/>
    <p:sldId id="271" r:id="rId11"/>
    <p:sldId id="268" r:id="rId12"/>
    <p:sldId id="272" r:id="rId13"/>
    <p:sldId id="275" r:id="rId14"/>
    <p:sldId id="281" r:id="rId15"/>
    <p:sldId id="274" r:id="rId16"/>
    <p:sldId id="282" r:id="rId17"/>
    <p:sldId id="280" r:id="rId18"/>
    <p:sldId id="269" r:id="rId19"/>
    <p:sldId id="270" r:id="rId20"/>
    <p:sldId id="266" r:id="rId21"/>
    <p:sldId id="263" r:id="rId22"/>
    <p:sldId id="264" r:id="rId23"/>
    <p:sldId id="265" r:id="rId24"/>
    <p:sldId id="279"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89260" autoAdjust="0"/>
  </p:normalViewPr>
  <p:slideViewPr>
    <p:cSldViewPr snapToGrid="0">
      <p:cViewPr varScale="1">
        <p:scale>
          <a:sx n="66" d="100"/>
          <a:sy n="66" d="100"/>
        </p:scale>
        <p:origin x="8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83F6D-D1A5-4F13-85A3-2CC66F2AFFAF}" type="datetimeFigureOut">
              <a:rPr lang="en-US" smtClean="0"/>
              <a:t>26-Mar-2020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A174E-027D-4D60-ACCD-CE3D91D9AC26}" type="slidenum">
              <a:rPr lang="en-US" smtClean="0"/>
              <a:t>‹#›</a:t>
            </a:fld>
            <a:endParaRPr lang="en-US"/>
          </a:p>
        </p:txBody>
      </p:sp>
    </p:spTree>
    <p:extLst>
      <p:ext uri="{BB962C8B-B14F-4D97-AF65-F5344CB8AC3E}">
        <p14:creationId xmlns:p14="http://schemas.microsoft.com/office/powerpoint/2010/main" val="8708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A174E-027D-4D60-ACCD-CE3D91D9AC26}" type="slidenum">
              <a:rPr lang="en-US" smtClean="0"/>
              <a:t>1</a:t>
            </a:fld>
            <a:endParaRPr lang="en-US"/>
          </a:p>
        </p:txBody>
      </p:sp>
    </p:spTree>
    <p:extLst>
      <p:ext uri="{BB962C8B-B14F-4D97-AF65-F5344CB8AC3E}">
        <p14:creationId xmlns:p14="http://schemas.microsoft.com/office/powerpoint/2010/main" val="349199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0A9698-6760-423F-A9D1-86774BBBEECB}" type="slidenum">
              <a:rPr lang="en-US" smtClean="0"/>
              <a:t>2</a:t>
            </a:fld>
            <a:endParaRPr lang="en-US"/>
          </a:p>
        </p:txBody>
      </p:sp>
    </p:spTree>
    <p:extLst>
      <p:ext uri="{BB962C8B-B14F-4D97-AF65-F5344CB8AC3E}">
        <p14:creationId xmlns:p14="http://schemas.microsoft.com/office/powerpoint/2010/main" val="185609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A174E-027D-4D60-ACCD-CE3D91D9AC26}" type="slidenum">
              <a:rPr lang="en-US" smtClean="0"/>
              <a:t>11</a:t>
            </a:fld>
            <a:endParaRPr lang="en-US"/>
          </a:p>
        </p:txBody>
      </p:sp>
    </p:spTree>
    <p:extLst>
      <p:ext uri="{BB962C8B-B14F-4D97-AF65-F5344CB8AC3E}">
        <p14:creationId xmlns:p14="http://schemas.microsoft.com/office/powerpoint/2010/main" val="154573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A174E-027D-4D60-ACCD-CE3D91D9AC26}" type="slidenum">
              <a:rPr lang="en-US" smtClean="0"/>
              <a:t>17</a:t>
            </a:fld>
            <a:endParaRPr lang="en-US"/>
          </a:p>
        </p:txBody>
      </p:sp>
    </p:spTree>
    <p:extLst>
      <p:ext uri="{BB962C8B-B14F-4D97-AF65-F5344CB8AC3E}">
        <p14:creationId xmlns:p14="http://schemas.microsoft.com/office/powerpoint/2010/main" val="156527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A174E-027D-4D60-ACCD-CE3D91D9AC26}" type="slidenum">
              <a:rPr lang="en-US" smtClean="0"/>
              <a:t>19</a:t>
            </a:fld>
            <a:endParaRPr lang="en-US"/>
          </a:p>
        </p:txBody>
      </p:sp>
    </p:spTree>
    <p:extLst>
      <p:ext uri="{BB962C8B-B14F-4D97-AF65-F5344CB8AC3E}">
        <p14:creationId xmlns:p14="http://schemas.microsoft.com/office/powerpoint/2010/main" val="279467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D2583-F21B-4276-8C74-18180C016C37}"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288584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D2583-F21B-4276-8C74-18180C016C37}"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381314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D2583-F21B-4276-8C74-18180C016C37}"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356290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D2583-F21B-4276-8C74-18180C016C37}"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305200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D2583-F21B-4276-8C74-18180C016C37}"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8332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D2583-F21B-4276-8C74-18180C016C37}" type="datetimeFigureOut">
              <a:rPr lang="en-US" smtClean="0"/>
              <a:t>26-Mar-2020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309052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D2583-F21B-4276-8C74-18180C016C37}" type="datetimeFigureOut">
              <a:rPr lang="en-US" smtClean="0"/>
              <a:t>26-Mar-2020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34986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D2583-F21B-4276-8C74-18180C016C37}" type="datetimeFigureOut">
              <a:rPr lang="en-US" smtClean="0"/>
              <a:t>26-Mar-2020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12514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D2583-F21B-4276-8C74-18180C016C37}" type="datetimeFigureOut">
              <a:rPr lang="en-US" smtClean="0"/>
              <a:t>26-Mar-2020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233419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D2583-F21B-4276-8C74-18180C016C37}" type="datetimeFigureOut">
              <a:rPr lang="en-US" smtClean="0"/>
              <a:t>26-Mar-2020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174978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D2583-F21B-4276-8C74-18180C016C37}" type="datetimeFigureOut">
              <a:rPr lang="en-US" smtClean="0"/>
              <a:t>26-Mar-2020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7B590-4127-423D-AED2-F393888F660A}" type="slidenum">
              <a:rPr lang="en-US" smtClean="0"/>
              <a:t>‹#›</a:t>
            </a:fld>
            <a:endParaRPr lang="en-US"/>
          </a:p>
        </p:txBody>
      </p:sp>
    </p:spTree>
    <p:extLst>
      <p:ext uri="{BB962C8B-B14F-4D97-AF65-F5344CB8AC3E}">
        <p14:creationId xmlns:p14="http://schemas.microsoft.com/office/powerpoint/2010/main" val="5048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D2583-F21B-4276-8C74-18180C016C37}" type="datetimeFigureOut">
              <a:rPr lang="en-US" smtClean="0"/>
              <a:t>26-Mar-2020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7B590-4127-423D-AED2-F393888F660A}" type="slidenum">
              <a:rPr lang="en-US" smtClean="0"/>
              <a:t>‹#›</a:t>
            </a:fld>
            <a:endParaRPr lang="en-US"/>
          </a:p>
        </p:txBody>
      </p:sp>
    </p:spTree>
    <p:extLst>
      <p:ext uri="{BB962C8B-B14F-4D97-AF65-F5344CB8AC3E}">
        <p14:creationId xmlns:p14="http://schemas.microsoft.com/office/powerpoint/2010/main" val="1529505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 y="290512"/>
            <a:ext cx="1158240" cy="14743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3720" y="290511"/>
            <a:ext cx="1158240" cy="1474343"/>
          </a:xfrm>
          <a:prstGeom prst="rect">
            <a:avLst/>
          </a:prstGeom>
        </p:spPr>
      </p:pic>
    </p:spTree>
    <p:extLst>
      <p:ext uri="{BB962C8B-B14F-4D97-AF65-F5344CB8AC3E}">
        <p14:creationId xmlns:p14="http://schemas.microsoft.com/office/powerpoint/2010/main" val="1536363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 y="108857"/>
            <a:ext cx="11832772" cy="5192486"/>
          </a:xfrm>
          <a:prstGeom prst="rect">
            <a:avLst/>
          </a:prstGeom>
        </p:spPr>
      </p:pic>
      <p:sp>
        <p:nvSpPr>
          <p:cNvPr id="6" name="TextBox 5"/>
          <p:cNvSpPr txBox="1"/>
          <p:nvPr/>
        </p:nvSpPr>
        <p:spPr>
          <a:xfrm>
            <a:off x="174171" y="5459031"/>
            <a:ext cx="4572000" cy="646331"/>
          </a:xfrm>
          <a:prstGeom prst="rect">
            <a:avLst/>
          </a:prstGeom>
          <a:solidFill>
            <a:schemeClr val="accent6">
              <a:lumMod val="50000"/>
            </a:schemeClr>
          </a:solidFill>
        </p:spPr>
        <p:txBody>
          <a:bodyPr wrap="square" rtlCol="0">
            <a:spAutoFit/>
          </a:bodyPr>
          <a:lstStyle/>
          <a:p>
            <a:r>
              <a:rPr lang="bn-IN" sz="3600" b="1" dirty="0" smtClean="0">
                <a:solidFill>
                  <a:srgbClr val="FFFF00"/>
                </a:solidFill>
                <a:latin typeface="NikoshBAN" panose="02000000000000000000" pitchFamily="2" charset="0"/>
                <a:cs typeface="NikoshBAN" panose="02000000000000000000" pitchFamily="2" charset="0"/>
              </a:rPr>
              <a:t>            আরাফাত ময়দান</a:t>
            </a:r>
            <a:r>
              <a:rPr lang="bn-BD" sz="3600" b="1" dirty="0" smtClean="0">
                <a:solidFill>
                  <a:srgbClr val="FFFF00"/>
                </a:solidFill>
                <a:latin typeface="NikoshBAN" panose="02000000000000000000" pitchFamily="2" charset="0"/>
                <a:cs typeface="NikoshBAN" panose="02000000000000000000" pitchFamily="2" charset="0"/>
              </a:rPr>
              <a:t> </a:t>
            </a:r>
            <a:endParaRPr lang="en-US" sz="3600" b="1" dirty="0">
              <a:solidFill>
                <a:srgbClr val="FFFF00"/>
              </a:solidFill>
              <a:latin typeface="NikoshBAN" panose="02000000000000000000" pitchFamily="2" charset="0"/>
              <a:cs typeface="NikoshBAN" panose="02000000000000000000" pitchFamily="2" charset="0"/>
            </a:endParaRPr>
          </a:p>
        </p:txBody>
      </p:sp>
      <p:sp>
        <p:nvSpPr>
          <p:cNvPr id="7" name="TextBox 6"/>
          <p:cNvSpPr txBox="1">
            <a:spLocks noChangeArrowheads="1"/>
          </p:cNvSpPr>
          <p:nvPr/>
        </p:nvSpPr>
        <p:spPr bwMode="auto">
          <a:xfrm>
            <a:off x="5499830" y="5590536"/>
            <a:ext cx="6340073" cy="646331"/>
          </a:xfrm>
          <a:prstGeom prst="rect">
            <a:avLst/>
          </a:prstGeom>
          <a:noFill/>
          <a:ln w="76200">
            <a:solidFill>
              <a:srgbClr val="000000"/>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   জিলহজ মাসের ৯ তারিখ পৌছান।</a:t>
            </a:r>
            <a:endParaRPr lang="bn-BD" altLang="en-US" sz="36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4442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circle(out)">
                                      <p:cBhvr>
                                        <p:cTn id="15" dur="20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circle(out)">
                                      <p:cBhvr>
                                        <p:cTn id="2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3522"/>
            <a:ext cx="6451095" cy="60544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216" y="774246"/>
            <a:ext cx="5646241" cy="6083754"/>
          </a:xfrm>
          <a:prstGeom prst="rect">
            <a:avLst/>
          </a:prstGeom>
        </p:spPr>
      </p:pic>
      <p:sp>
        <p:nvSpPr>
          <p:cNvPr id="4" name="TextBox 3"/>
          <p:cNvSpPr txBox="1"/>
          <p:nvPr/>
        </p:nvSpPr>
        <p:spPr>
          <a:xfrm>
            <a:off x="2284345" y="0"/>
            <a:ext cx="7792243" cy="646331"/>
          </a:xfrm>
          <a:prstGeom prst="rect">
            <a:avLst/>
          </a:prstGeom>
          <a:solidFill>
            <a:schemeClr val="tx1"/>
          </a:solidFill>
        </p:spPr>
        <p:txBody>
          <a:bodyPr wrap="square" rtlCol="0">
            <a:spAutoFit/>
          </a:bodyPr>
          <a:lstStyle/>
          <a:p>
            <a:r>
              <a:rPr lang="bn-BD" sz="3600" b="1" dirty="0" smtClean="0">
                <a:solidFill>
                  <a:schemeClr val="bg1"/>
                </a:solidFill>
                <a:latin typeface="NikoshBAN" panose="02000000000000000000" pitchFamily="2" charset="0"/>
                <a:cs typeface="NikoshBAN" panose="02000000000000000000" pitchFamily="2" charset="0"/>
              </a:rPr>
              <a:t> </a:t>
            </a:r>
            <a:r>
              <a:rPr lang="bn-IN" sz="3600" b="1" dirty="0" smtClean="0">
                <a:solidFill>
                  <a:schemeClr val="bg1"/>
                </a:solidFill>
                <a:latin typeface="NikoshBAN" panose="02000000000000000000" pitchFamily="2" charset="0"/>
                <a:cs typeface="NikoshBAN" panose="02000000000000000000" pitchFamily="2" charset="0"/>
              </a:rPr>
              <a:t>পোস্টার দুটি ভালো করে দেখ এবং বুঝার চেষ্টা করো।</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13154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 y="152400"/>
            <a:ext cx="3943028" cy="5950411"/>
          </a:xfrm>
          <a:prstGeom prst="rect">
            <a:avLst/>
          </a:prstGeom>
          <a:scene3d>
            <a:camera prst="orthographicFront"/>
            <a:lightRig rig="threePt" dir="t"/>
          </a:scene3d>
          <a:sp3d>
            <a:bevelT prst="angle"/>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457" y="152399"/>
            <a:ext cx="7173686" cy="5950411"/>
          </a:xfrm>
          <a:prstGeom prst="rect">
            <a:avLst/>
          </a:prstGeom>
          <a:scene3d>
            <a:camera prst="orthographicFront"/>
            <a:lightRig rig="threePt" dir="t"/>
          </a:scene3d>
          <a:sp3d>
            <a:bevelT prst="angle"/>
          </a:sp3d>
        </p:spPr>
      </p:pic>
      <p:sp>
        <p:nvSpPr>
          <p:cNvPr id="11" name="TextBox 10"/>
          <p:cNvSpPr txBox="1"/>
          <p:nvPr/>
        </p:nvSpPr>
        <p:spPr>
          <a:xfrm>
            <a:off x="1970314" y="6218480"/>
            <a:ext cx="5878286" cy="646331"/>
          </a:xfrm>
          <a:prstGeom prst="rect">
            <a:avLst/>
          </a:prstGeom>
          <a:solidFill>
            <a:schemeClr val="accent6">
              <a:lumMod val="50000"/>
            </a:schemeClr>
          </a:solidFill>
        </p:spPr>
        <p:txBody>
          <a:bodyPr wrap="square" rtlCol="0">
            <a:spAutoFit/>
          </a:bodyPr>
          <a:lstStyle/>
          <a:p>
            <a:r>
              <a:rPr lang="bn-BD" sz="3600" b="1" dirty="0" smtClean="0">
                <a:solidFill>
                  <a:srgbClr val="FFFF00"/>
                </a:solidFill>
                <a:latin typeface="NikoshBAN" panose="02000000000000000000" pitchFamily="2" charset="0"/>
                <a:cs typeface="NikoshBAN" panose="02000000000000000000" pitchFamily="2" charset="0"/>
              </a:rPr>
              <a:t> </a:t>
            </a:r>
            <a:r>
              <a:rPr lang="bn-IN" sz="3600" b="1" dirty="0" smtClean="0">
                <a:solidFill>
                  <a:srgbClr val="FFFF00"/>
                </a:solidFill>
                <a:latin typeface="NikoshBAN" panose="02000000000000000000" pitchFamily="2" charset="0"/>
                <a:cs typeface="NikoshBAN" panose="02000000000000000000" pitchFamily="2" charset="0"/>
              </a:rPr>
              <a:t>পোস্টার দুটি ভালো করে পড়।</a:t>
            </a:r>
            <a:endParaRPr lang="en-US" sz="36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2908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8514" y="0"/>
            <a:ext cx="6409127" cy="707886"/>
          </a:xfrm>
          <a:prstGeom prst="rect">
            <a:avLst/>
          </a:prstGeom>
        </p:spPr>
        <p:txBody>
          <a:bodyPr wrap="none">
            <a:spAutoFit/>
          </a:bodyPr>
          <a:lstStyle/>
          <a:p>
            <a:r>
              <a:rPr lang="bn-IN" sz="4000" dirty="0" smtClean="0">
                <a:solidFill>
                  <a:srgbClr val="FFC000"/>
                </a:solidFill>
                <a:latin typeface="NikoshBAN" panose="02000000000000000000" pitchFamily="2" charset="0"/>
                <a:cs typeface="NikoshBAN" panose="02000000000000000000" pitchFamily="2" charset="0"/>
              </a:rPr>
              <a:t> </a:t>
            </a:r>
            <a:r>
              <a:rPr lang="bn-IN" sz="4000" dirty="0">
                <a:solidFill>
                  <a:srgbClr val="FFC000"/>
                </a:solidFill>
                <a:latin typeface="NikoshBAN" panose="02000000000000000000" pitchFamily="2" charset="0"/>
                <a:cs typeface="NikoshBAN" panose="02000000000000000000" pitchFamily="2" charset="0"/>
              </a:rPr>
              <a:t>ভালো করে পড় এবং বুঝার চেষ্টা করো।</a:t>
            </a:r>
            <a:endParaRPr lang="en-US" sz="4000" dirty="0">
              <a:solidFill>
                <a:srgbClr val="FFC000"/>
              </a:solidFill>
              <a:latin typeface="NikoshBAN" panose="02000000000000000000" pitchFamily="2" charset="0"/>
              <a:cs typeface="NikoshBAN" panose="02000000000000000000" pitchFamily="2" charset="0"/>
            </a:endParaRPr>
          </a:p>
        </p:txBody>
      </p:sp>
      <p:sp>
        <p:nvSpPr>
          <p:cNvPr id="5" name="Rectangle 4"/>
          <p:cNvSpPr/>
          <p:nvPr/>
        </p:nvSpPr>
        <p:spPr>
          <a:xfrm>
            <a:off x="235131" y="212094"/>
            <a:ext cx="11730446" cy="6278642"/>
          </a:xfrm>
          <a:prstGeom prst="rect">
            <a:avLst/>
          </a:prstGeom>
        </p:spPr>
        <p:txBody>
          <a:bodyPr wrap="square">
            <a:spAutoFit/>
          </a:bodyPr>
          <a:lstStyle/>
          <a:p>
            <a:endParaRPr lang="bn-BD" b="1" dirty="0" smtClean="0"/>
          </a:p>
          <a:p>
            <a:pPr algn="just"/>
            <a:r>
              <a:rPr lang="bn-IN" sz="2400" b="1" dirty="0" smtClean="0">
                <a:solidFill>
                  <a:srgbClr val="00B050"/>
                </a:solidFill>
              </a:rPr>
              <a:t>বিদায় </a:t>
            </a:r>
            <a:r>
              <a:rPr lang="bn-IN" sz="2400" b="1" dirty="0">
                <a:solidFill>
                  <a:srgbClr val="00B050"/>
                </a:solidFill>
              </a:rPr>
              <a:t>হজ্বের ভাষন:</a:t>
            </a:r>
            <a:endParaRPr lang="en-US" sz="2400" dirty="0">
              <a:solidFill>
                <a:srgbClr val="00B050"/>
              </a:solidFill>
            </a:endParaRPr>
          </a:p>
          <a:p>
            <a:pPr algn="just"/>
            <a:r>
              <a:rPr lang="bn-BD" sz="2400" dirty="0" smtClean="0"/>
              <a:t>       </a:t>
            </a:r>
            <a:r>
              <a:rPr lang="bn-IN" sz="2400" dirty="0" smtClean="0"/>
              <a:t>মহানবী </a:t>
            </a:r>
            <a:r>
              <a:rPr lang="bn-IN" sz="2400" dirty="0"/>
              <a:t>মুহাম্মাদ (সাঃ) শুক্রবার ফজরের সালাত আদায় করে সূর্যোদয়ের পর মিনা হতে আরাফাহ ময়দানের পূর্বদিকে নমিরা নামক স্থানে তাঁবু স্থাপন করা হলে</a:t>
            </a:r>
            <a:r>
              <a:rPr lang="en-US" sz="2400" dirty="0"/>
              <a:t>, </a:t>
            </a:r>
            <a:r>
              <a:rPr lang="bn-IN" sz="2400" dirty="0"/>
              <a:t>সেখানে পৌঁছে দুপুর পর্যন্ত তথায় তাঁবুতে অবস্থান করেন। জুমার সালাত আদায় করে তিনি কচোয়া নামক উষ্ট্রীর উপর আরোহন করে আরাফা’র সন্নিকটে “আরনা”প্রান্তরে উপস্থিত হয়ে প্রায় একলক্ষ বিশহাজার লোকের সমাবেশে তাঁর ঐতিহাসিক বিদায় হজ্বের খুতবা বা ভাষণপ্রদান করেন। তাঁর প্রতিটি বাক্যই রাবিয়া বিন উমাইয়া বিন খালাফ (রাঃ)-কর্তৃক পুনরাবৃত্তি হয়েছিল।</a:t>
            </a:r>
            <a:endParaRPr lang="en-US" sz="2400" dirty="0"/>
          </a:p>
          <a:p>
            <a:pPr algn="just"/>
            <a:r>
              <a:rPr lang="bn-IN" sz="2400" dirty="0"/>
              <a:t>বিদায় হজ্বের ভাষনটি নিম্নে দেওয়া হল-</a:t>
            </a:r>
            <a:endParaRPr lang="en-US" sz="2400" dirty="0"/>
          </a:p>
          <a:p>
            <a:pPr algn="just"/>
            <a:r>
              <a:rPr lang="bn-IN" sz="2400" dirty="0"/>
              <a:t>১। হে মানব মন্ডলী! তোমরা আমার কথাগুলো মন দিয়ে শ্রবণ কর</a:t>
            </a:r>
            <a:r>
              <a:rPr lang="en-US" sz="2400" dirty="0"/>
              <a:t>; </a:t>
            </a:r>
            <a:r>
              <a:rPr lang="bn-IN" sz="2400" dirty="0"/>
              <a:t>কেননা</a:t>
            </a:r>
            <a:r>
              <a:rPr lang="en-US" sz="2400" dirty="0"/>
              <a:t>, </a:t>
            </a:r>
            <a:r>
              <a:rPr lang="bn-IN" sz="2400" dirty="0"/>
              <a:t>আমি এ বছরের পর এ স্থানে তোমাদের সাথে পুনরায় নাও মিলিত হতে পারি।</a:t>
            </a:r>
            <a:endParaRPr lang="en-US" sz="2400" dirty="0"/>
          </a:p>
          <a:p>
            <a:pPr algn="just"/>
            <a:r>
              <a:rPr lang="bn-IN" sz="2400" dirty="0"/>
              <a:t>২। আগত ও অনাগতকালের হে মনবমন্ডলী! যতক্ষনপর্যন্ত তোমরা তোমাদের প্র্রভূর সাথে মিলিত না হচ্ছো তোমাদের রক্ত ও তোমাদের ধন-সম্পদ এই দিন ও এই মাসের মতই পবিত্র।</a:t>
            </a:r>
            <a:endParaRPr lang="en-US" sz="2400" dirty="0"/>
          </a:p>
          <a:p>
            <a:pPr algn="just"/>
            <a:r>
              <a:rPr lang="bn-IN" sz="2400" dirty="0"/>
              <a:t>৩। নিশ্চয়ই তোমরা তোমাদের প্রভূর সাথে মিলিত হবে</a:t>
            </a:r>
            <a:r>
              <a:rPr lang="en-US" sz="2400" dirty="0"/>
              <a:t>, </a:t>
            </a:r>
            <a:r>
              <a:rPr lang="bn-IN" sz="2400" dirty="0"/>
              <a:t>যখন তোমাদের প্রভূ তোমাদের কাজ সম্পর্কে জিজ্ঞাসা করবেন এবং আমি তোমাদেরকে তাঁর সংবাদ পৌঁছে দিয়েছি।</a:t>
            </a:r>
            <a:endParaRPr lang="en-US" sz="2400" dirty="0"/>
          </a:p>
          <a:p>
            <a:pPr algn="just"/>
            <a:r>
              <a:rPr lang="bn-IN" sz="2400" dirty="0"/>
              <a:t>৪। যে ব্যক্তি অন্যোরধন-সম্পদের অভিভাবক বা আমানতদার তার উচিত(মূল মালিককে) তার ধন-সম্পদ ফিরিয়ে দেয়া</a:t>
            </a:r>
            <a:r>
              <a:rPr lang="bn-IN" sz="2400" dirty="0" smtClean="0"/>
              <a:t>।</a:t>
            </a:r>
            <a:endParaRPr lang="en-US" sz="2400" dirty="0"/>
          </a:p>
        </p:txBody>
      </p:sp>
    </p:spTree>
    <p:extLst>
      <p:ext uri="{BB962C8B-B14F-4D97-AF65-F5344CB8AC3E}">
        <p14:creationId xmlns:p14="http://schemas.microsoft.com/office/powerpoint/2010/main" val="716413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7135"/>
            <a:ext cx="12191999" cy="6124754"/>
          </a:xfrm>
          <a:prstGeom prst="rect">
            <a:avLst/>
          </a:prstGeom>
        </p:spPr>
        <p:txBody>
          <a:bodyPr wrap="square">
            <a:spAutoFit/>
          </a:bodyPr>
          <a:lstStyle/>
          <a:p>
            <a:pPr algn="just"/>
            <a:r>
              <a:rPr lang="bn-IN" sz="2800" dirty="0"/>
              <a:t>৫। সুদের লেনদেন হারাম</a:t>
            </a:r>
            <a:r>
              <a:rPr lang="en-US" sz="2800" dirty="0"/>
              <a:t>, </a:t>
            </a:r>
            <a:r>
              <a:rPr lang="bn-IN" sz="2800" dirty="0"/>
              <a:t>তবে তোমাদের মূলধন তোমাদেরই। কারও প্রতি অত্যাচার করোনা ও অত্যাচারিত হয়োনা।</a:t>
            </a:r>
            <a:endParaRPr lang="en-US" sz="2800" dirty="0"/>
          </a:p>
          <a:p>
            <a:pPr algn="just"/>
            <a:r>
              <a:rPr lang="bn-IN" sz="2800" dirty="0" smtClean="0"/>
              <a:t>৬</a:t>
            </a:r>
            <a:r>
              <a:rPr lang="bn-IN" sz="2800" dirty="0"/>
              <a:t>। আল্লাহর সিদ্ধান্ত</a:t>
            </a:r>
            <a:r>
              <a:rPr lang="en-US" sz="2800" dirty="0"/>
              <a:t>, </a:t>
            </a:r>
            <a:r>
              <a:rPr lang="bn-IN" sz="2800" dirty="0"/>
              <a:t>সুদ বাতিলএবং আব্বাস বিন আব্দুল মুত্তালিবের যে সমস্ত সুদ পাওনা রয়েছে তা সবই বাতিল।</a:t>
            </a:r>
            <a:endParaRPr lang="en-US" sz="2800" dirty="0"/>
          </a:p>
          <a:p>
            <a:pPr algn="just"/>
            <a:r>
              <a:rPr lang="bn-IN" sz="2800" dirty="0"/>
              <a:t>৭। অজ্ঞতা যুগের খুনের ক্ষতিপূরণ সবই বাতিল হলো।</a:t>
            </a:r>
            <a:endParaRPr lang="en-US" sz="2800" dirty="0"/>
          </a:p>
          <a:p>
            <a:pPr algn="just"/>
            <a:r>
              <a:rPr lang="bn-IN" sz="2800" dirty="0" smtClean="0"/>
              <a:t>৮</a:t>
            </a:r>
            <a:r>
              <a:rPr lang="bn-IN" sz="2800" dirty="0"/>
              <a:t>। এর পর হে মানব মন্ডলী! শয়তান এদেশে পূজিত হওয়ার আশা ত্যাগ করেছে সে অন্য দেশে মান্য হবে। সুতরাং তোমরা তোমাদের বিশ্বাস (ঈমান) সম্পর্কে সতর্ক থাকবে</a:t>
            </a:r>
            <a:r>
              <a:rPr lang="en-US" sz="2800" dirty="0"/>
              <a:t>, </a:t>
            </a:r>
            <a:r>
              <a:rPr lang="bn-IN" sz="2800" dirty="0"/>
              <a:t>যেন তোমাদের ভাল কাজগুলো অন্য লোকের দ্বারা নষ্ট হয়ে না যায়।”</a:t>
            </a:r>
            <a:endParaRPr lang="en-US" sz="2800" dirty="0"/>
          </a:p>
          <a:p>
            <a:pPr algn="just"/>
            <a:r>
              <a:rPr lang="bn-IN" sz="2800" dirty="0"/>
              <a:t>৯। হে মানব মন্ডলী! পবিত্র মাসের রহিত করণ অন্ধকার যুগেরই ধারা। যারা অবিশ্বাস্য পছন্দ করে তারা বিভ্রান্ত। তারা বলে এক বছর পবিত্র মাস</a:t>
            </a:r>
            <a:r>
              <a:rPr lang="en-US" sz="2800" dirty="0"/>
              <a:t>, </a:t>
            </a:r>
            <a:r>
              <a:rPr lang="bn-IN" sz="2800" dirty="0"/>
              <a:t>পরের বছর অপবিত্র তারা আল্লাহ কর্তৃক পবিত্র মাসের সংখ্যা ঠিক রাখার জন্য পবিত্র মাসকে অপবিত্র বলে। সময় ঘুরছে</a:t>
            </a:r>
            <a:r>
              <a:rPr lang="en-US" sz="2800" dirty="0"/>
              <a:t>, </a:t>
            </a:r>
            <a:r>
              <a:rPr lang="bn-IN" sz="2800" dirty="0"/>
              <a:t>যে দিন থেকে আসমান ও জমিন সৃষ্টি হয়েছে। আল্লাহ কর্তৃক মাসের সংখ্যা ১২ তাদের মধ্যে ৪টা পবিত্র</a:t>
            </a:r>
            <a:r>
              <a:rPr lang="en-US" sz="2800" dirty="0"/>
              <a:t>, </a:t>
            </a:r>
            <a:r>
              <a:rPr lang="bn-IN" sz="2800" dirty="0"/>
              <a:t>৩টা পরপর এবং জমাদিউস সানি ও সাবানের মধ্যবর্তী মাস</a:t>
            </a:r>
            <a:r>
              <a:rPr lang="bn-IN" sz="2800" dirty="0" smtClean="0"/>
              <a:t>।</a:t>
            </a:r>
            <a:endParaRPr lang="en-US" sz="2800" dirty="0"/>
          </a:p>
        </p:txBody>
      </p:sp>
      <p:sp>
        <p:nvSpPr>
          <p:cNvPr id="3" name="Rectangle 2"/>
          <p:cNvSpPr/>
          <p:nvPr/>
        </p:nvSpPr>
        <p:spPr>
          <a:xfrm>
            <a:off x="917419" y="-169427"/>
            <a:ext cx="10913565" cy="1200329"/>
          </a:xfrm>
          <a:prstGeom prst="rect">
            <a:avLst/>
          </a:prstGeom>
        </p:spPr>
        <p:txBody>
          <a:bodyPr wrap="none">
            <a:spAutoFit/>
          </a:bodyPr>
          <a:lstStyle/>
          <a:p>
            <a:r>
              <a:rPr lang="bn-IN" sz="7200" b="1" dirty="0">
                <a:solidFill>
                  <a:srgbClr val="FF0000"/>
                </a:solidFill>
                <a:latin typeface="NikoshBAN" panose="02000000000000000000" pitchFamily="2" charset="0"/>
                <a:cs typeface="NikoshBAN" panose="02000000000000000000" pitchFamily="2" charset="0"/>
              </a:rPr>
              <a:t>ভালো করে পড় এবং বুঝার চেষ্টা করো</a:t>
            </a:r>
            <a:endParaRPr lang="en-US" sz="7200" b="1" dirty="0">
              <a:solidFill>
                <a:srgbClr val="FF0000"/>
              </a:solidFill>
            </a:endParaRPr>
          </a:p>
        </p:txBody>
      </p:sp>
    </p:spTree>
    <p:extLst>
      <p:ext uri="{BB962C8B-B14F-4D97-AF65-F5344CB8AC3E}">
        <p14:creationId xmlns:p14="http://schemas.microsoft.com/office/powerpoint/2010/main" val="386313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9807" y="-116114"/>
            <a:ext cx="6720109" cy="769441"/>
          </a:xfrm>
          <a:prstGeom prst="rect">
            <a:avLst/>
          </a:prstGeom>
        </p:spPr>
        <p:txBody>
          <a:bodyPr wrap="none">
            <a:spAutoFit/>
          </a:bodyPr>
          <a:lstStyle/>
          <a:p>
            <a:r>
              <a:rPr lang="bn-IN" sz="4400" b="1" dirty="0">
                <a:solidFill>
                  <a:srgbClr val="FF0000"/>
                </a:solidFill>
                <a:latin typeface="NikoshBAN" panose="02000000000000000000" pitchFamily="2" charset="0"/>
                <a:cs typeface="NikoshBAN" panose="02000000000000000000" pitchFamily="2" charset="0"/>
              </a:rPr>
              <a:t>ভালো করে পড় এবং বুঝার চেষ্টা করো</a:t>
            </a:r>
            <a:endParaRPr lang="en-US" sz="4400" b="1" dirty="0">
              <a:solidFill>
                <a:srgbClr val="FF0000"/>
              </a:solidFill>
            </a:endParaRPr>
          </a:p>
        </p:txBody>
      </p:sp>
      <p:sp>
        <p:nvSpPr>
          <p:cNvPr id="5" name="Rectangle 4"/>
          <p:cNvSpPr/>
          <p:nvPr/>
        </p:nvSpPr>
        <p:spPr>
          <a:xfrm>
            <a:off x="0" y="490583"/>
            <a:ext cx="12192000" cy="7109639"/>
          </a:xfrm>
          <a:prstGeom prst="rect">
            <a:avLst/>
          </a:prstGeom>
        </p:spPr>
        <p:txBody>
          <a:bodyPr wrap="square">
            <a:spAutoFit/>
          </a:bodyPr>
          <a:lstStyle/>
          <a:p>
            <a:pPr algn="just"/>
            <a:r>
              <a:rPr lang="bn-IN" sz="2400" dirty="0"/>
              <a:t>১০। এরপর হে মানব মন্ডলী! তোমাদের স্ত্রীদের প্রতি তোমাদের অধিকার আছে </a:t>
            </a:r>
            <a:r>
              <a:rPr lang="en-US" sz="2400" dirty="0"/>
              <a:t>; </a:t>
            </a:r>
            <a:r>
              <a:rPr lang="bn-IN" sz="2400" dirty="0"/>
              <a:t>তাদেরও তোমাদের প্রতি অধিকার আছে। ঐ ব্যক্তিই শ্রেষ্ঠ</a:t>
            </a:r>
            <a:r>
              <a:rPr lang="en-US" sz="2400" dirty="0"/>
              <a:t>, </a:t>
            </a:r>
            <a:r>
              <a:rPr lang="bn-IN" sz="2400" dirty="0"/>
              <a:t>যেতার স্ত্রীর নিকট শ্রেষ্ঠ। এটা তাদের অবশ্য কর্তব্য তাদের সতীত্ব রক্ষা করা এবংঅশ্লীলাতা ত্যাগকরা।যদি তারা দোষী হয় তবে তোমরা তাদের সাথে সহবাস (সঙ্গম) করো না। তোমরা তাদের সংশোধনার্থে প্রহার কর- কিন্তু যেন ক্ষত-বিক্ষত না হয়ে যায়। যদি তারা অনুতপ্ত হয় (তাওবা করে) তবে তাদের ক্ষেতে দাও পরতে দাও</a:t>
            </a:r>
            <a:r>
              <a:rPr lang="en-US" sz="2400" dirty="0"/>
              <a:t>, </a:t>
            </a:r>
            <a:r>
              <a:rPr lang="bn-IN" sz="2400" dirty="0"/>
              <a:t>তাদের সঙ্গে তখন ভাল ব্যবহার কর। তোমরা একে অন্যকে উপদেশ দিওতোমাদের স্ত্রী-জাতির প্রতি ভাল ব্যবহার করার জন্যে। কেননা তারা তোমাদেরই অংশ বা অন্তর্ভূক্ত ওতাদেরকে আল্লাহর আমানত রূপে গ্রহণ করেছ এবং আল্লাহর বাক্য দ্বারাই তাদেরকে তোমাদের জন্যে বৈধ করা হয়েছে।</a:t>
            </a:r>
            <a:endParaRPr lang="bn-BD" sz="2400" dirty="0"/>
          </a:p>
          <a:p>
            <a:pPr algn="just"/>
            <a:r>
              <a:rPr lang="bn-IN" sz="2400" dirty="0" smtClean="0"/>
              <a:t>১১</a:t>
            </a:r>
            <a:r>
              <a:rPr lang="bn-IN" sz="2400" dirty="0"/>
              <a:t>। সুতরাং হে মানব মন্ডলী ! তোমরা আমার কথাগুলো ভালভাবে অনুধাবন কর</a:t>
            </a:r>
            <a:r>
              <a:rPr lang="en-US" sz="2400" dirty="0"/>
              <a:t>, </a:t>
            </a:r>
            <a:r>
              <a:rPr lang="bn-IN" sz="2400" dirty="0"/>
              <a:t>যার জন্য আমি আমার কথাগুলো তোমাদের জন্য রেখে গেলাম। যদি তোমরা এটাদৃঢ়ভাবে গ্রহণ কর</a:t>
            </a:r>
            <a:r>
              <a:rPr lang="en-US" sz="2400" dirty="0"/>
              <a:t>, </a:t>
            </a:r>
            <a:r>
              <a:rPr lang="bn-IN" sz="2400" dirty="0"/>
              <a:t>তাহলে তোমরা কোনদিনই বিপথগামী হবেনা। বিশেষ করে আল্লাহর আল-কুরআন ও আমার সুন্নাহ (তাঁর দূতের ধর্মীয় নীতি ও জীবন ধারা)।</a:t>
            </a:r>
            <a:endParaRPr lang="en-US" sz="2400" dirty="0"/>
          </a:p>
          <a:p>
            <a:pPr algn="just"/>
            <a:r>
              <a:rPr lang="bn-IN" sz="2400" dirty="0"/>
              <a:t>১২। হে মানব মণ্ডলী! তোমরা আমার কথাগুলো অনুধাবন কর নিশ্চিত করে বুঝতে। তোমরা শিক্ষা পেয়েছ প্রত্যেক মুসলমান অন্য মুসলমানের ভাই</a:t>
            </a:r>
            <a:r>
              <a:rPr lang="en-US" sz="2400" dirty="0"/>
              <a:t>, </a:t>
            </a:r>
            <a:r>
              <a:rPr lang="bn-IN" sz="2400" dirty="0"/>
              <a:t>সকল মুসলমানই এ ভ্রাতৃত্ব বন্ধনে আবদ্ধ। এটা কোন মানুষের জন্যই অবৈধ নয় অনুমতি ব্যতীত অন্যের জিনিস গ্রহণ করবে না। সুতরাং কেউ কারো প্রতি অবিচার করো না।</a:t>
            </a:r>
            <a:endParaRPr lang="en-US" sz="2400" dirty="0"/>
          </a:p>
          <a:p>
            <a:pPr algn="just"/>
            <a:endParaRPr lang="en-US" sz="2400" dirty="0"/>
          </a:p>
          <a:p>
            <a:r>
              <a:rPr lang="bn-IN" sz="2400" dirty="0" smtClean="0"/>
              <a:t>১৩</a:t>
            </a:r>
            <a:r>
              <a:rPr lang="bn-IN" sz="2400" dirty="0"/>
              <a:t>। একজনের অপরাধে অন্যকে দণ্ডদেয়া যায় না। অতঃপর পিতার অপরাধের জন্য পুত্রকে এবং পুত্রের অপরাধের জন্য পিতাকে দায়ী করা চলবে না</a:t>
            </a:r>
            <a:r>
              <a:rPr lang="bn-IN" sz="2400" dirty="0" smtClean="0"/>
              <a:t>।</a:t>
            </a:r>
            <a:endParaRPr lang="en-US" sz="2400" dirty="0"/>
          </a:p>
        </p:txBody>
      </p:sp>
    </p:spTree>
    <p:extLst>
      <p:ext uri="{BB962C8B-B14F-4D97-AF65-F5344CB8AC3E}">
        <p14:creationId xmlns:p14="http://schemas.microsoft.com/office/powerpoint/2010/main" val="638144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4328"/>
            <a:ext cx="12192000" cy="6001643"/>
          </a:xfrm>
          <a:prstGeom prst="rect">
            <a:avLst/>
          </a:prstGeom>
        </p:spPr>
        <p:txBody>
          <a:bodyPr wrap="square">
            <a:spAutoFit/>
          </a:bodyPr>
          <a:lstStyle/>
          <a:p>
            <a:r>
              <a:rPr lang="bn-IN" sz="2400" dirty="0"/>
              <a:t>১৪। যদি কোন নাক কান কাটা হাবসী কৃতদাসকেও তার যোগ্যতার জন্য তোমাদের আমির (নেতা) করে দেয়া হয়</a:t>
            </a:r>
            <a:r>
              <a:rPr lang="en-US" sz="2400" dirty="0"/>
              <a:t>, </a:t>
            </a:r>
            <a:r>
              <a:rPr lang="bn-IN" sz="2400" dirty="0"/>
              <a:t>তোমরা সর্বতোভাবে তার অনুগত হয়ে থাকবে। তারআদেশ মান্য করবে।</a:t>
            </a:r>
            <a:endParaRPr lang="en-US" sz="2400" dirty="0"/>
          </a:p>
          <a:p>
            <a:r>
              <a:rPr lang="bn-IN" sz="2400" dirty="0"/>
              <a:t>১৫। সাবধান! ধর্ম সম্বন্ধে বাড়াবাড়ি করো না। এই বাড়াবাড়িরফলে তোমাদের পূর্ববর্তী বহু জাতি ধ্বংস হয়ে গেছে।</a:t>
            </a:r>
            <a:endParaRPr lang="en-US" sz="2400" dirty="0"/>
          </a:p>
          <a:p>
            <a:r>
              <a:rPr lang="bn-IN" sz="2400" dirty="0" smtClean="0"/>
              <a:t>১৬</a:t>
            </a:r>
            <a:r>
              <a:rPr lang="bn-IN" sz="2400" dirty="0"/>
              <a:t>। তোমরা ধর্মভ্রষ্ট হয়ে পরস্পর পরস্পরের সংগে ঝগড়া ও রক্তপাতেলিপ্ত হয়ো না। তোমরা পরস্পর পরস্পরের ভাই।</a:t>
            </a:r>
            <a:endParaRPr lang="en-US" sz="2400" dirty="0"/>
          </a:p>
          <a:p>
            <a:r>
              <a:rPr lang="bn-IN" sz="2400" dirty="0"/>
              <a:t>১৭। এক দেশের মানুষেরউপর অন্যদেশের মানুষের তথা অনারবদের উপর আরবদের এবংআরবদের উপর অনারবদের প্রাধান্যের কোন কারণই নাই। সমস্ত মানুষ এক আদম থেকে এবং আদম মাটি থেকে সৃষ্টি। মানুষের প্রাধান্য পাবে তাকওয়ার ভিত্তিতে।</a:t>
            </a:r>
            <a:endParaRPr lang="en-US" sz="2400" dirty="0"/>
          </a:p>
          <a:p>
            <a:r>
              <a:rPr lang="bn-IN" sz="2400" dirty="0"/>
              <a:t>১৮। জেনে রেখো! এক মুসলমান অন্য মুসলমানের ভাই। তাই সমগ্র বিশ্বের মুসলমান এক অবিচ্ছেদ্য ভ্রাতৃ সমাজ।</a:t>
            </a:r>
            <a:endParaRPr lang="en-US" sz="2400" dirty="0"/>
          </a:p>
          <a:p>
            <a:r>
              <a:rPr lang="bn-IN" sz="2400" dirty="0"/>
              <a:t>১৯। হে লোক সকল! শ্রবণকর</a:t>
            </a:r>
            <a:r>
              <a:rPr lang="en-US" sz="2400" dirty="0"/>
              <a:t>, </a:t>
            </a:r>
            <a:r>
              <a:rPr lang="bn-IN" sz="2400" dirty="0"/>
              <a:t>আমার পর কোন নবী নাই। তোমাদের পর আর কোন উম্মত (জাতি) নাই। এ বছরের পর তোমরা হয়তো আর আমার সাক্ষাত পাবেনা। ইল্ম বা ওহী (ঐশী জ্ঞান) উঠে যাওয়ার পূর্বে আমার নিকট থেকে শিখে নাও।</a:t>
            </a:r>
            <a:endParaRPr lang="en-US" sz="2400" dirty="0"/>
          </a:p>
          <a:p>
            <a:r>
              <a:rPr lang="bn-IN" sz="2400" dirty="0"/>
              <a:t>২০। চারটি কথা স্মরণ রেখো: (ক) র্শিক (আল্লাহর অংশী) করো না। (খ) অন্যায়ভাবে নর হত্যা করো না। (গ) চুরি করো না। (ঘ) ব্যভিচার করো না।</a:t>
            </a:r>
            <a:endParaRPr lang="en-US" sz="2400" dirty="0"/>
          </a:p>
        </p:txBody>
      </p:sp>
      <p:sp>
        <p:nvSpPr>
          <p:cNvPr id="3" name="Rectangle 2"/>
          <p:cNvSpPr/>
          <p:nvPr/>
        </p:nvSpPr>
        <p:spPr>
          <a:xfrm>
            <a:off x="2848621" y="0"/>
            <a:ext cx="5553123" cy="646331"/>
          </a:xfrm>
          <a:prstGeom prst="rect">
            <a:avLst/>
          </a:prstGeom>
        </p:spPr>
        <p:txBody>
          <a:bodyPr wrap="none">
            <a:spAutoFit/>
          </a:bodyPr>
          <a:lstStyle/>
          <a:p>
            <a:r>
              <a:rPr lang="bn-IN" sz="3600" b="1" dirty="0">
                <a:solidFill>
                  <a:srgbClr val="FF0000"/>
                </a:solidFill>
                <a:latin typeface="NikoshBAN" panose="02000000000000000000" pitchFamily="2" charset="0"/>
                <a:cs typeface="NikoshBAN" panose="02000000000000000000" pitchFamily="2" charset="0"/>
              </a:rPr>
              <a:t>ভালো করে পড় এবং বুঝার চেষ্টা করো</a:t>
            </a:r>
            <a:endParaRPr lang="en-US" sz="3600" b="1" dirty="0">
              <a:solidFill>
                <a:srgbClr val="FF0000"/>
              </a:solidFill>
            </a:endParaRPr>
          </a:p>
        </p:txBody>
      </p:sp>
    </p:spTree>
    <p:extLst>
      <p:ext uri="{BB962C8B-B14F-4D97-AF65-F5344CB8AC3E}">
        <p14:creationId xmlns:p14="http://schemas.microsoft.com/office/powerpoint/2010/main" val="322959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6" y="0"/>
            <a:ext cx="11832228" cy="6744166"/>
          </a:xfrm>
          <a:prstGeom prst="rect">
            <a:avLst/>
          </a:prstGeom>
        </p:spPr>
      </p:pic>
      <p:sp>
        <p:nvSpPr>
          <p:cNvPr id="3" name="Rectangle 2"/>
          <p:cNvSpPr/>
          <p:nvPr/>
        </p:nvSpPr>
        <p:spPr>
          <a:xfrm>
            <a:off x="1744451" y="4485305"/>
            <a:ext cx="6639959" cy="769441"/>
          </a:xfrm>
          <a:prstGeom prst="rect">
            <a:avLst/>
          </a:prstGeom>
        </p:spPr>
        <p:txBody>
          <a:bodyPr wrap="none">
            <a:spAutoFit/>
          </a:bodyPr>
          <a:lstStyle/>
          <a:p>
            <a:r>
              <a:rPr lang="bn-IN" sz="4400" b="1" dirty="0">
                <a:solidFill>
                  <a:srgbClr val="FFC000"/>
                </a:solidFill>
                <a:latin typeface="NikoshBAN" panose="02000000000000000000" pitchFamily="2" charset="0"/>
                <a:cs typeface="NikoshBAN" panose="02000000000000000000" pitchFamily="2" charset="0"/>
              </a:rPr>
              <a:t>জিলহজ মাসের অষ্টম মিনায় পৌছান।</a:t>
            </a:r>
            <a:r>
              <a:rPr lang="bn-BD" sz="4400" b="1" dirty="0">
                <a:solidFill>
                  <a:srgbClr val="FFC000"/>
                </a:solidFill>
                <a:latin typeface="NikoshBAN" panose="02000000000000000000" pitchFamily="2" charset="0"/>
                <a:cs typeface="NikoshBAN" panose="02000000000000000000" pitchFamily="2" charset="0"/>
              </a:rPr>
              <a:t> </a:t>
            </a:r>
            <a:endParaRPr lang="en-US" sz="4400" b="1" dirty="0">
              <a:solidFill>
                <a:srgbClr val="FFC000"/>
              </a:solidFill>
              <a:latin typeface="NikoshBAN" panose="02000000000000000000" pitchFamily="2" charset="0"/>
              <a:cs typeface="NikoshBAN" panose="02000000000000000000" pitchFamily="2" charset="0"/>
            </a:endParaRPr>
          </a:p>
        </p:txBody>
      </p:sp>
      <p:sp>
        <p:nvSpPr>
          <p:cNvPr id="4" name="Rectangle 3"/>
          <p:cNvSpPr/>
          <p:nvPr/>
        </p:nvSpPr>
        <p:spPr>
          <a:xfrm>
            <a:off x="3450362" y="1049774"/>
            <a:ext cx="5379999" cy="769441"/>
          </a:xfrm>
          <a:prstGeom prst="rect">
            <a:avLst/>
          </a:prstGeom>
        </p:spPr>
        <p:txBody>
          <a:bodyPr wrap="none">
            <a:spAutoFit/>
          </a:bodyPr>
          <a:lstStyle/>
          <a:p>
            <a:pPr>
              <a:spcBef>
                <a:spcPct val="0"/>
              </a:spcBef>
              <a:buNone/>
            </a:pPr>
            <a:r>
              <a:rPr lang="bn-IN" altLang="en-US" sz="4400" b="1" dirty="0">
                <a:solidFill>
                  <a:srgbClr val="FF0000"/>
                </a:solidFill>
                <a:latin typeface="NikoshBAN" panose="02000000000000000000" pitchFamily="2" charset="0"/>
                <a:ea typeface="NikoshBAN" panose="02000000000000000000" pitchFamily="2" charset="0"/>
                <a:cs typeface="NikoshBAN" panose="02000000000000000000" pitchFamily="2" charset="0"/>
              </a:rPr>
              <a:t>এখনে পাথর ছুড়ে </a:t>
            </a:r>
            <a:r>
              <a:rPr lang="bn-IN" altLang="en-US" sz="4400" b="1" dirty="0" smtClean="0">
                <a:solidFill>
                  <a:srgbClr val="FF0000"/>
                </a:solidFill>
                <a:latin typeface="NikoshBAN" panose="02000000000000000000" pitchFamily="2" charset="0"/>
                <a:ea typeface="NikoshBAN" panose="02000000000000000000" pitchFamily="2" charset="0"/>
                <a:cs typeface="NikoshBAN" panose="02000000000000000000" pitchFamily="2" charset="0"/>
              </a:rPr>
              <a:t>মার</a:t>
            </a:r>
            <a:r>
              <a:rPr lang="bn-BD" altLang="en-US" sz="4400" b="1" dirty="0" smtClean="0">
                <a:solidFill>
                  <a:srgbClr val="FF0000"/>
                </a:solidFill>
                <a:latin typeface="NikoshBAN" panose="02000000000000000000" pitchFamily="2" charset="0"/>
                <a:ea typeface="NikoshBAN" panose="02000000000000000000" pitchFamily="2" charset="0"/>
                <a:cs typeface="NikoshBAN" panose="02000000000000000000" pitchFamily="2" charset="0"/>
              </a:rPr>
              <a:t>তে হবে</a:t>
            </a:r>
            <a:r>
              <a:rPr lang="bn-IN" altLang="en-US" sz="4400" b="1" dirty="0" smtClean="0">
                <a:solidFill>
                  <a:srgbClr val="FF0000"/>
                </a:solidFill>
                <a:latin typeface="NikoshBAN" panose="02000000000000000000" pitchFamily="2" charset="0"/>
                <a:ea typeface="NikoshBAN" panose="02000000000000000000" pitchFamily="2" charset="0"/>
                <a:cs typeface="NikoshBAN" panose="02000000000000000000" pitchFamily="2" charset="0"/>
              </a:rPr>
              <a:t>।</a:t>
            </a:r>
            <a:endParaRPr lang="bn-BD" altLang="en-US" sz="44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631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90" y="0"/>
            <a:ext cx="11831216" cy="4814595"/>
          </a:xfrm>
          <a:prstGeom prst="rect">
            <a:avLst/>
          </a:prstGeom>
        </p:spPr>
      </p:pic>
      <p:sp>
        <p:nvSpPr>
          <p:cNvPr id="3" name="TextBox 2"/>
          <p:cNvSpPr txBox="1">
            <a:spLocks noChangeArrowheads="1"/>
          </p:cNvSpPr>
          <p:nvPr/>
        </p:nvSpPr>
        <p:spPr bwMode="auto">
          <a:xfrm>
            <a:off x="149290" y="5393092"/>
            <a:ext cx="11820375" cy="1200329"/>
          </a:xfrm>
          <a:prstGeom prst="rect">
            <a:avLst/>
          </a:prstGeom>
          <a:noFill/>
          <a:ln w="76200">
            <a:solidFill>
              <a:srgbClr val="000000"/>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একাদশ দিনে মক্কায় প্রবেশ করেন। এবং কাবার চর্তুদিকে </a:t>
            </a:r>
            <a:r>
              <a:rPr lang="bn-IN" altLang="en-US" sz="3600" b="1" dirty="0" smtClean="0">
                <a:solidFill>
                  <a:srgbClr val="FF0000"/>
                </a:solidFill>
                <a:latin typeface="NikoshBAN" panose="02000000000000000000" pitchFamily="2" charset="0"/>
                <a:ea typeface="NikoshBAN" panose="02000000000000000000" pitchFamily="2" charset="0"/>
                <a:cs typeface="NikoshBAN" panose="02000000000000000000" pitchFamily="2" charset="0"/>
              </a:rPr>
              <a:t>সাত বার </a:t>
            </a: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তাওয়াফ করেন। এবং মকামে ইব্রাহিম নামক স্থানে নামাজ আদায় করেন।</a:t>
            </a:r>
            <a:endParaRPr lang="bn-BD" altLang="en-US" sz="36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9977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629"/>
            <a:ext cx="11915192" cy="6727371"/>
          </a:xfrm>
          <a:prstGeom prst="rect">
            <a:avLst/>
          </a:prstGeom>
        </p:spPr>
      </p:pic>
      <p:sp>
        <p:nvSpPr>
          <p:cNvPr id="5" name="TextBox 4"/>
          <p:cNvSpPr txBox="1"/>
          <p:nvPr/>
        </p:nvSpPr>
        <p:spPr>
          <a:xfrm>
            <a:off x="2231882" y="299654"/>
            <a:ext cx="5878286" cy="646331"/>
          </a:xfrm>
          <a:prstGeom prst="rect">
            <a:avLst/>
          </a:prstGeom>
          <a:solidFill>
            <a:schemeClr val="accent6">
              <a:lumMod val="50000"/>
            </a:schemeClr>
          </a:solidFill>
        </p:spPr>
        <p:txBody>
          <a:bodyPr wrap="square" rtlCol="0">
            <a:spAutoFit/>
          </a:bodyPr>
          <a:lstStyle/>
          <a:p>
            <a:r>
              <a:rPr lang="bn-IN" sz="3600" b="1" dirty="0" smtClean="0">
                <a:solidFill>
                  <a:srgbClr val="FFFF00"/>
                </a:solidFill>
                <a:latin typeface="NikoshBAN" panose="02000000000000000000" pitchFamily="2" charset="0"/>
                <a:cs typeface="NikoshBAN" panose="02000000000000000000" pitchFamily="2" charset="0"/>
              </a:rPr>
              <a:t>সাফা ওমারওয়া পর্বতের মধ্যবর্তী স্থান</a:t>
            </a:r>
            <a:r>
              <a:rPr lang="bn-BD" sz="3600" b="1" dirty="0" smtClean="0">
                <a:solidFill>
                  <a:srgbClr val="FFFF00"/>
                </a:solidFill>
                <a:latin typeface="NikoshBAN" panose="02000000000000000000" pitchFamily="2" charset="0"/>
                <a:cs typeface="NikoshBAN" panose="02000000000000000000" pitchFamily="2" charset="0"/>
              </a:rPr>
              <a:t> </a:t>
            </a:r>
            <a:endParaRPr lang="en-US" sz="3600" b="1" dirty="0">
              <a:solidFill>
                <a:srgbClr val="FFFF00"/>
              </a:solidFill>
              <a:latin typeface="NikoshBAN" panose="02000000000000000000" pitchFamily="2" charset="0"/>
              <a:cs typeface="NikoshBAN" panose="02000000000000000000" pitchFamily="2" charset="0"/>
            </a:endParaRPr>
          </a:p>
        </p:txBody>
      </p:sp>
      <p:sp>
        <p:nvSpPr>
          <p:cNvPr id="7" name="TextBox 6"/>
          <p:cNvSpPr txBox="1">
            <a:spLocks noChangeArrowheads="1"/>
          </p:cNvSpPr>
          <p:nvPr/>
        </p:nvSpPr>
        <p:spPr bwMode="auto">
          <a:xfrm>
            <a:off x="2390504" y="6094133"/>
            <a:ext cx="5632268" cy="830997"/>
          </a:xfrm>
          <a:prstGeom prst="rect">
            <a:avLst/>
          </a:prstGeom>
          <a:noFill/>
          <a:ln w="76200">
            <a:solidFill>
              <a:srgbClr val="000000"/>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bn-IN" altLang="en-US" sz="4800" b="1" dirty="0" smtClean="0">
                <a:solidFill>
                  <a:srgbClr val="FF0000"/>
                </a:solidFill>
                <a:latin typeface="NikoshBAN" panose="02000000000000000000" pitchFamily="2" charset="0"/>
                <a:ea typeface="NikoshBAN" panose="02000000000000000000" pitchFamily="2" charset="0"/>
                <a:cs typeface="NikoshBAN" panose="02000000000000000000" pitchFamily="2" charset="0"/>
              </a:rPr>
              <a:t>এখানে সাত বার দৌড়ালেন।</a:t>
            </a:r>
            <a:endParaRPr lang="bn-BD" altLang="en-US" sz="48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6676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circle(out)">
                                      <p:cBhvr>
                                        <p:cTn id="15" dur="20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circle(out)">
                                      <p:cBhvr>
                                        <p:cTn id="2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80160" y="2087880"/>
            <a:ext cx="9300753" cy="1862048"/>
          </a:xfrm>
          <a:prstGeom prst="rect">
            <a:avLst/>
          </a:prstGeom>
          <a:noFill/>
        </p:spPr>
        <p:txBody>
          <a:bodyPr wrap="square" rtlCol="0">
            <a:spAutoFit/>
            <a:scene3d>
              <a:camera prst="orthographicFront"/>
              <a:lightRig rig="threePt" dir="t"/>
            </a:scene3d>
            <a:sp3d extrusionH="57150">
              <a:bevelT w="38100" h="38100" prst="angle"/>
            </a:sp3d>
          </a:bodyPr>
          <a:lstStyle/>
          <a:p>
            <a:r>
              <a:rPr lang="ar-SA" sz="11500" b="1" dirty="0" smtClean="0">
                <a:solidFill>
                  <a:srgbClr val="FFFF00"/>
                </a:solidFill>
                <a:effectLst>
                  <a:outerShdw blurRad="38100" dist="38100" dir="2700000" algn="tl">
                    <a:srgbClr val="000000">
                      <a:alpha val="43137"/>
                    </a:srgbClr>
                  </a:outerShdw>
                </a:effectLst>
              </a:rPr>
              <a:t>اهلا سهلا بكم     </a:t>
            </a:r>
            <a:endParaRPr lang="en-US" sz="11500" b="1"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1420563" y="670951"/>
            <a:ext cx="8723863" cy="1446550"/>
          </a:xfrm>
          <a:prstGeom prst="rect">
            <a:avLst/>
          </a:prstGeom>
        </p:spPr>
        <p:txBody>
          <a:bodyPr wrap="none">
            <a:spAutoFit/>
          </a:bodyPr>
          <a:lstStyle/>
          <a:p>
            <a:pPr algn="ctr"/>
            <a:r>
              <a:rPr lang="ar-SA" sz="8800" b="1" dirty="0">
                <a:solidFill>
                  <a:srgbClr val="FFC000"/>
                </a:solidFill>
                <a:effectLst>
                  <a:outerShdw blurRad="38100" dist="38100" dir="2700000" algn="tl">
                    <a:srgbClr val="000000">
                      <a:alpha val="43137"/>
                    </a:srgbClr>
                  </a:outerShdw>
                </a:effectLst>
              </a:rPr>
              <a:t>السلم عليكم وارحمة الله</a:t>
            </a:r>
            <a:endParaRPr lang="en-US" sz="8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1270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90599" y="1905000"/>
            <a:ext cx="5468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BD" altLang="en-US" sz="3600" dirty="0">
                <a:latin typeface="NikoshBAN" panose="02000000000000000000" pitchFamily="2" charset="0"/>
                <a:ea typeface="NikoshBAN" panose="02000000000000000000" pitchFamily="2" charset="0"/>
                <a:cs typeface="NikoshBAN" panose="02000000000000000000" pitchFamily="2" charset="0"/>
              </a:rPr>
              <a:t>১</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a:t>
            </a:r>
            <a:r>
              <a:rPr lang="bn-IN" altLang="en-US" sz="3600" dirty="0" smtClean="0">
                <a:latin typeface="NikoshBAN" panose="02000000000000000000" pitchFamily="2" charset="0"/>
                <a:ea typeface="NikoshBAN" panose="02000000000000000000" pitchFamily="2" charset="0"/>
                <a:cs typeface="NikoshBAN" panose="02000000000000000000" pitchFamily="2" charset="0"/>
              </a:rPr>
              <a:t>হিজ্জাতুল বিদা</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 </a:t>
            </a:r>
            <a:r>
              <a:rPr lang="bn-BD" altLang="en-US" sz="3600" dirty="0">
                <a:latin typeface="NikoshBAN" panose="02000000000000000000" pitchFamily="2" charset="0"/>
                <a:ea typeface="NikoshBAN" panose="02000000000000000000" pitchFamily="2" charset="0"/>
                <a:cs typeface="NikoshBAN" panose="02000000000000000000" pitchFamily="2" charset="0"/>
              </a:rPr>
              <a:t>শব্দের অর্থ কি ?</a:t>
            </a:r>
          </a:p>
        </p:txBody>
      </p:sp>
      <p:sp>
        <p:nvSpPr>
          <p:cNvPr id="4" name="TextBox 3"/>
          <p:cNvSpPr txBox="1">
            <a:spLocks noChangeArrowheads="1"/>
          </p:cNvSpPr>
          <p:nvPr/>
        </p:nvSpPr>
        <p:spPr bwMode="auto">
          <a:xfrm>
            <a:off x="990600" y="2974744"/>
            <a:ext cx="4887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sz="3600" dirty="0" smtClean="0">
                <a:latin typeface="NikoshBAN" panose="02000000000000000000" pitchFamily="2" charset="0"/>
                <a:ea typeface="NikoshBAN" panose="02000000000000000000" pitchFamily="2" charset="0"/>
                <a:cs typeface="NikoshBAN" panose="02000000000000000000" pitchFamily="2" charset="0"/>
              </a:rPr>
              <a:t>২</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a:t>
            </a:r>
            <a:r>
              <a:rPr lang="bn-IN" altLang="en-US" sz="3600" dirty="0" smtClean="0">
                <a:latin typeface="NikoshBAN" panose="02000000000000000000" pitchFamily="2" charset="0"/>
                <a:ea typeface="NikoshBAN" panose="02000000000000000000" pitchFamily="2" charset="0"/>
                <a:cs typeface="NikoshBAN" panose="02000000000000000000" pitchFamily="2" charset="0"/>
              </a:rPr>
              <a:t>কত হিজরিতে হজ্জ ফরজ হয়</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 </a:t>
            </a:r>
            <a:r>
              <a:rPr lang="bn-BD" altLang="en-US" sz="3600" dirty="0">
                <a:latin typeface="NikoshBAN" panose="02000000000000000000" pitchFamily="2" charset="0"/>
                <a:ea typeface="NikoshBAN" panose="02000000000000000000" pitchFamily="2" charset="0"/>
                <a:cs typeface="NikoshBAN" panose="02000000000000000000" pitchFamily="2" charset="0"/>
              </a:rPr>
              <a:t>?</a:t>
            </a:r>
          </a:p>
        </p:txBody>
      </p:sp>
      <p:sp>
        <p:nvSpPr>
          <p:cNvPr id="5" name="TextBox 4"/>
          <p:cNvSpPr txBox="1">
            <a:spLocks noChangeArrowheads="1"/>
          </p:cNvSpPr>
          <p:nvPr/>
        </p:nvSpPr>
        <p:spPr bwMode="auto">
          <a:xfrm>
            <a:off x="914399" y="3944240"/>
            <a:ext cx="8109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sz="3600" dirty="0" smtClean="0">
                <a:latin typeface="NikoshBAN" panose="02000000000000000000" pitchFamily="2" charset="0"/>
                <a:ea typeface="NikoshBAN" panose="02000000000000000000" pitchFamily="2" charset="0"/>
                <a:cs typeface="NikoshBAN" panose="02000000000000000000" pitchFamily="2" charset="0"/>
              </a:rPr>
              <a:t>৩</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a:t>
            </a:r>
            <a:r>
              <a:rPr lang="bn-IN" altLang="en-US" sz="3600" dirty="0" smtClean="0">
                <a:latin typeface="NikoshBAN" panose="02000000000000000000" pitchFamily="2" charset="0"/>
                <a:ea typeface="NikoshBAN" panose="02000000000000000000" pitchFamily="2" charset="0"/>
                <a:cs typeface="NikoshBAN" panose="02000000000000000000" pitchFamily="2" charset="0"/>
              </a:rPr>
              <a:t> কত জন সাহাবি সাথে নিয়ে মদিনা থেকে রওনা হন</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 </a:t>
            </a:r>
            <a:r>
              <a:rPr lang="bn-BD" altLang="en-US" sz="3600" dirty="0">
                <a:latin typeface="NikoshBAN" panose="02000000000000000000" pitchFamily="2" charset="0"/>
                <a:ea typeface="NikoshBAN" panose="02000000000000000000" pitchFamily="2" charset="0"/>
                <a:cs typeface="NikoshBAN" panose="02000000000000000000" pitchFamily="2" charset="0"/>
              </a:rPr>
              <a:t>?</a:t>
            </a:r>
          </a:p>
        </p:txBody>
      </p:sp>
      <p:sp>
        <p:nvSpPr>
          <p:cNvPr id="6" name="TextBox 5"/>
          <p:cNvSpPr txBox="1">
            <a:spLocks noChangeArrowheads="1"/>
          </p:cNvSpPr>
          <p:nvPr/>
        </p:nvSpPr>
        <p:spPr bwMode="auto">
          <a:xfrm>
            <a:off x="990600" y="4913736"/>
            <a:ext cx="803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sz="3600" dirty="0" smtClean="0">
                <a:latin typeface="NikoshBAN" panose="02000000000000000000" pitchFamily="2" charset="0"/>
                <a:ea typeface="NikoshBAN" panose="02000000000000000000" pitchFamily="2" charset="0"/>
                <a:cs typeface="NikoshBAN" panose="02000000000000000000" pitchFamily="2" charset="0"/>
              </a:rPr>
              <a:t>৪</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a:t>
            </a:r>
            <a:r>
              <a:rPr lang="bn-IN" altLang="en-US" sz="3600" dirty="0" smtClean="0">
                <a:latin typeface="NikoshBAN" panose="02000000000000000000" pitchFamily="2" charset="0"/>
                <a:ea typeface="NikoshBAN" panose="02000000000000000000" pitchFamily="2" charset="0"/>
                <a:cs typeface="NikoshBAN" panose="02000000000000000000" pitchFamily="2" charset="0"/>
              </a:rPr>
              <a:t> মহানবি (সঃ) মক্কার কোথায় পৌছে ইহরাম বাঁধেন</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 </a:t>
            </a:r>
            <a:r>
              <a:rPr lang="bn-BD" altLang="en-US" sz="3600" dirty="0">
                <a:latin typeface="NikoshBAN" panose="02000000000000000000" pitchFamily="2" charset="0"/>
                <a:ea typeface="NikoshBAN" panose="02000000000000000000" pitchFamily="2" charset="0"/>
                <a:cs typeface="NikoshBAN" panose="02000000000000000000" pitchFamily="2" charset="0"/>
              </a:rPr>
              <a:t>?</a:t>
            </a:r>
          </a:p>
        </p:txBody>
      </p:sp>
      <p:sp>
        <p:nvSpPr>
          <p:cNvPr id="7" name="TextBox 6"/>
          <p:cNvSpPr txBox="1">
            <a:spLocks noChangeArrowheads="1"/>
          </p:cNvSpPr>
          <p:nvPr/>
        </p:nvSpPr>
        <p:spPr bwMode="auto">
          <a:xfrm>
            <a:off x="990599" y="5760563"/>
            <a:ext cx="10641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sz="3600" dirty="0" smtClean="0">
                <a:latin typeface="NikoshBAN" panose="02000000000000000000" pitchFamily="2" charset="0"/>
                <a:ea typeface="NikoshBAN" panose="02000000000000000000" pitchFamily="2" charset="0"/>
                <a:cs typeface="NikoshBAN" panose="02000000000000000000" pitchFamily="2" charset="0"/>
              </a:rPr>
              <a:t>৫</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a:t>
            </a:r>
            <a:r>
              <a:rPr lang="bn-IN" altLang="en-US" sz="3600" dirty="0" smtClean="0">
                <a:latin typeface="NikoshBAN" panose="02000000000000000000" pitchFamily="2" charset="0"/>
                <a:ea typeface="NikoshBAN" panose="02000000000000000000" pitchFamily="2" charset="0"/>
                <a:cs typeface="NikoshBAN" panose="02000000000000000000" pitchFamily="2" charset="0"/>
              </a:rPr>
              <a:t> মহানবি (সঃ) পবিত্র কাবা ঘরে প্রবেশ করে সর্বপ্রথমে কোন কাজ করেন</a:t>
            </a:r>
            <a:r>
              <a:rPr lang="bn-BD" altLang="en-US" sz="3600" dirty="0" smtClean="0">
                <a:latin typeface="NikoshBAN" panose="02000000000000000000" pitchFamily="2" charset="0"/>
                <a:ea typeface="NikoshBAN" panose="02000000000000000000" pitchFamily="2" charset="0"/>
                <a:cs typeface="NikoshBAN" panose="02000000000000000000" pitchFamily="2" charset="0"/>
              </a:rPr>
              <a:t>?</a:t>
            </a:r>
            <a:endParaRPr lang="bn-BD" altLang="en-US" sz="3600" dirty="0">
              <a:latin typeface="NikoshBAN" panose="02000000000000000000" pitchFamily="2" charset="0"/>
              <a:ea typeface="NikoshBAN" panose="02000000000000000000" pitchFamily="2" charset="0"/>
              <a:cs typeface="NikoshBAN" panose="02000000000000000000" pitchFamily="2" charset="0"/>
            </a:endParaRPr>
          </a:p>
        </p:txBody>
      </p:sp>
      <p:sp>
        <p:nvSpPr>
          <p:cNvPr id="8" name="Rectangle 7"/>
          <p:cNvSpPr/>
          <p:nvPr/>
        </p:nvSpPr>
        <p:spPr>
          <a:xfrm>
            <a:off x="4333250" y="96186"/>
            <a:ext cx="2375971" cy="1200329"/>
          </a:xfrm>
          <a:prstGeom prst="rect">
            <a:avLst/>
          </a:prstGeom>
        </p:spPr>
        <p:txBody>
          <a:bodyPr wrap="none">
            <a:spAutoFit/>
          </a:bodyPr>
          <a:lstStyle/>
          <a:p>
            <a:pPr algn="ctr" fontAlgn="base">
              <a:spcBef>
                <a:spcPct val="0"/>
              </a:spcBef>
              <a:spcAft>
                <a:spcPct val="0"/>
              </a:spcAft>
              <a:buFontTx/>
              <a:buNone/>
            </a:pPr>
            <a:r>
              <a:rPr lang="bn-BD" altLang="en-US" sz="7200" b="1" dirty="0">
                <a:solidFill>
                  <a:srgbClr val="FF0000"/>
                </a:solidFill>
                <a:latin typeface="NikoshBAN" panose="02000000000000000000" pitchFamily="2" charset="0"/>
                <a:ea typeface="NikoshBAN" panose="02000000000000000000" pitchFamily="2" charset="0"/>
                <a:cs typeface="NikoshBAN" panose="02000000000000000000" pitchFamily="2" charset="0"/>
              </a:rPr>
              <a:t>মুল্যায়ন</a:t>
            </a:r>
            <a:endParaRPr lang="en-US" altLang="en-US" sz="7200" b="1" dirty="0">
              <a:solidFill>
                <a:srgbClr val="FF000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201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1087" y="0"/>
            <a:ext cx="6176692" cy="2215991"/>
          </a:xfrm>
          <a:prstGeom prst="rect">
            <a:avLst/>
          </a:prstGeom>
        </p:spPr>
        <p:txBody>
          <a:bodyPr wrap="none">
            <a:spAutoFit/>
          </a:bodyPr>
          <a:lstStyle/>
          <a:p>
            <a:pPr algn="ctr"/>
            <a:r>
              <a:rPr lang="en-US" sz="13800" b="1" dirty="0" err="1">
                <a:solidFill>
                  <a:srgbClr val="FF0000"/>
                </a:solidFill>
                <a:latin typeface="NikoshBAN" pitchFamily="2" charset="0"/>
                <a:cs typeface="NikoshBAN" pitchFamily="2" charset="0"/>
              </a:rPr>
              <a:t>একক</a:t>
            </a:r>
            <a:r>
              <a:rPr lang="en-US" sz="13800" b="1" dirty="0">
                <a:solidFill>
                  <a:srgbClr val="FF0000"/>
                </a:solidFill>
                <a:latin typeface="NikoshBAN" pitchFamily="2" charset="0"/>
                <a:cs typeface="NikoshBAN" pitchFamily="2" charset="0"/>
              </a:rPr>
              <a:t> </a:t>
            </a:r>
            <a:r>
              <a:rPr lang="en-US" sz="13800" b="1" dirty="0" err="1">
                <a:solidFill>
                  <a:srgbClr val="FF0000"/>
                </a:solidFill>
                <a:latin typeface="NikoshBAN" pitchFamily="2" charset="0"/>
                <a:cs typeface="NikoshBAN" pitchFamily="2" charset="0"/>
              </a:rPr>
              <a:t>কাজ</a:t>
            </a:r>
            <a:endParaRPr lang="en-US" sz="5400" b="1" dirty="0">
              <a:solidFill>
                <a:srgbClr val="FF0000"/>
              </a:solidFill>
              <a:latin typeface="NikoshBAN" pitchFamily="2" charset="0"/>
              <a:cs typeface="NikoshBAN" pitchFamily="2" charset="0"/>
            </a:endParaRPr>
          </a:p>
        </p:txBody>
      </p:sp>
      <p:sp>
        <p:nvSpPr>
          <p:cNvPr id="5" name="Rectangle 4"/>
          <p:cNvSpPr/>
          <p:nvPr/>
        </p:nvSpPr>
        <p:spPr>
          <a:xfrm>
            <a:off x="2612571" y="2342998"/>
            <a:ext cx="6897190" cy="3416320"/>
          </a:xfrm>
          <a:prstGeom prst="rect">
            <a:avLst/>
          </a:prstGeom>
        </p:spPr>
        <p:txBody>
          <a:bodyPr wrap="square">
            <a:spAutoFit/>
          </a:bodyPr>
          <a:lstStyle/>
          <a:p>
            <a:pPr algn="just"/>
            <a:r>
              <a:rPr lang="bn-IN" sz="7200" b="1" dirty="0">
                <a:latin typeface="NikoshBAN" pitchFamily="2" charset="0"/>
                <a:cs typeface="NikoshBAN" pitchFamily="2" charset="0"/>
              </a:rPr>
              <a:t>বিদায় হজ্জ কত তারিখ সংঘোটিত হয়েছিল তা উল্ল্যেখ করো?</a:t>
            </a:r>
            <a:endParaRPr lang="en-US" sz="1200" b="1" dirty="0">
              <a:latin typeface="NikoshBAN" pitchFamily="2" charset="0"/>
              <a:cs typeface="NikoshBAN" pitchFamily="2" charset="0"/>
            </a:endParaRPr>
          </a:p>
        </p:txBody>
      </p:sp>
    </p:spTree>
    <p:extLst>
      <p:ext uri="{BB962C8B-B14F-4D97-AF65-F5344CB8AC3E}">
        <p14:creationId xmlns:p14="http://schemas.microsoft.com/office/powerpoint/2010/main" val="2309855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8040" y="801580"/>
            <a:ext cx="4658648" cy="1446550"/>
          </a:xfrm>
          <a:prstGeom prst="rect">
            <a:avLst/>
          </a:prstGeom>
        </p:spPr>
        <p:txBody>
          <a:bodyPr wrap="none">
            <a:spAutoFit/>
          </a:bodyPr>
          <a:lstStyle/>
          <a:p>
            <a:pPr algn="ctr"/>
            <a:r>
              <a:rPr lang="en-US" sz="8800" b="1" dirty="0" err="1">
                <a:solidFill>
                  <a:srgbClr val="FFC000"/>
                </a:solidFill>
                <a:latin typeface="NikoshBAN" pitchFamily="2" charset="0"/>
                <a:cs typeface="NikoshBAN" pitchFamily="2" charset="0"/>
              </a:rPr>
              <a:t>জোড়ায়</a:t>
            </a:r>
            <a:r>
              <a:rPr lang="en-US" sz="8800" b="1" dirty="0">
                <a:solidFill>
                  <a:srgbClr val="FFC000"/>
                </a:solidFill>
                <a:latin typeface="NikoshBAN" pitchFamily="2" charset="0"/>
                <a:cs typeface="NikoshBAN" pitchFamily="2" charset="0"/>
              </a:rPr>
              <a:t> </a:t>
            </a:r>
            <a:r>
              <a:rPr lang="en-US" sz="8800" b="1" dirty="0" err="1">
                <a:solidFill>
                  <a:srgbClr val="FFC000"/>
                </a:solidFill>
                <a:latin typeface="NikoshBAN" pitchFamily="2" charset="0"/>
                <a:cs typeface="NikoshBAN" pitchFamily="2" charset="0"/>
              </a:rPr>
              <a:t>কাজ</a:t>
            </a:r>
            <a:endParaRPr lang="en-US" sz="4000" b="1" dirty="0">
              <a:solidFill>
                <a:srgbClr val="FFC000"/>
              </a:solidFill>
              <a:latin typeface="NikoshBAN" pitchFamily="2" charset="0"/>
              <a:cs typeface="NikoshBAN" pitchFamily="2" charset="0"/>
            </a:endParaRPr>
          </a:p>
        </p:txBody>
      </p:sp>
      <p:sp>
        <p:nvSpPr>
          <p:cNvPr id="4" name="Rectangle 3"/>
          <p:cNvSpPr/>
          <p:nvPr/>
        </p:nvSpPr>
        <p:spPr>
          <a:xfrm>
            <a:off x="2473856" y="3244334"/>
            <a:ext cx="7244291" cy="923330"/>
          </a:xfrm>
          <a:prstGeom prst="rect">
            <a:avLst/>
          </a:prstGeom>
        </p:spPr>
        <p:txBody>
          <a:bodyPr wrap="none">
            <a:spAutoFit/>
          </a:bodyPr>
          <a:lstStyle/>
          <a:p>
            <a:pPr algn="ctr"/>
            <a:r>
              <a:rPr lang="bn-IN" sz="5400" b="1" dirty="0">
                <a:latin typeface="NikoshBAN" pitchFamily="2" charset="0"/>
                <a:cs typeface="NikoshBAN" pitchFamily="2" charset="0"/>
              </a:rPr>
              <a:t>বিদায় হজ্জের কারণ ব্যাখ্যা করো।</a:t>
            </a:r>
            <a:endParaRPr lang="en-US" sz="2000" b="1" dirty="0">
              <a:latin typeface="NikoshBAN" pitchFamily="2" charset="0"/>
              <a:cs typeface="NikoshBAN" pitchFamily="2" charset="0"/>
            </a:endParaRPr>
          </a:p>
        </p:txBody>
      </p:sp>
    </p:spTree>
    <p:extLst>
      <p:ext uri="{BB962C8B-B14F-4D97-AF65-F5344CB8AC3E}">
        <p14:creationId xmlns:p14="http://schemas.microsoft.com/office/powerpoint/2010/main" val="281111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3292" y="879957"/>
            <a:ext cx="6043642" cy="2215991"/>
          </a:xfrm>
          <a:prstGeom prst="rect">
            <a:avLst/>
          </a:prstGeom>
        </p:spPr>
        <p:txBody>
          <a:bodyPr wrap="none">
            <a:spAutoFit/>
          </a:bodyPr>
          <a:lstStyle/>
          <a:p>
            <a:pPr algn="ctr"/>
            <a:r>
              <a:rPr lang="en-US" sz="13800" b="1" dirty="0" err="1">
                <a:solidFill>
                  <a:srgbClr val="FFC000"/>
                </a:solidFill>
                <a:latin typeface="NikoshBAN" pitchFamily="2" charset="0"/>
                <a:cs typeface="NikoshBAN" pitchFamily="2" charset="0"/>
              </a:rPr>
              <a:t>দলীয়</a:t>
            </a:r>
            <a:r>
              <a:rPr lang="en-US" sz="13800" b="1" dirty="0">
                <a:solidFill>
                  <a:srgbClr val="FFC000"/>
                </a:solidFill>
                <a:latin typeface="NikoshBAN" pitchFamily="2" charset="0"/>
                <a:cs typeface="NikoshBAN" pitchFamily="2" charset="0"/>
              </a:rPr>
              <a:t> </a:t>
            </a:r>
            <a:r>
              <a:rPr lang="en-US" sz="13800" b="1" dirty="0" err="1">
                <a:solidFill>
                  <a:srgbClr val="FFC000"/>
                </a:solidFill>
                <a:latin typeface="NikoshBAN" pitchFamily="2" charset="0"/>
                <a:cs typeface="NikoshBAN" pitchFamily="2" charset="0"/>
              </a:rPr>
              <a:t>কাজ</a:t>
            </a:r>
            <a:endParaRPr lang="en-US" sz="5400" b="1" dirty="0">
              <a:solidFill>
                <a:srgbClr val="FFC000"/>
              </a:solidFill>
              <a:latin typeface="NikoshBAN" pitchFamily="2" charset="0"/>
              <a:cs typeface="NikoshBAN" pitchFamily="2" charset="0"/>
            </a:endParaRPr>
          </a:p>
        </p:txBody>
      </p:sp>
      <p:sp>
        <p:nvSpPr>
          <p:cNvPr id="6" name="Rectangle 5"/>
          <p:cNvSpPr/>
          <p:nvPr/>
        </p:nvSpPr>
        <p:spPr>
          <a:xfrm>
            <a:off x="2612571" y="2839385"/>
            <a:ext cx="6426926" cy="3139321"/>
          </a:xfrm>
          <a:prstGeom prst="rect">
            <a:avLst/>
          </a:prstGeom>
        </p:spPr>
        <p:txBody>
          <a:bodyPr wrap="square">
            <a:spAutoFit/>
          </a:bodyPr>
          <a:lstStyle/>
          <a:p>
            <a:pPr algn="ctr"/>
            <a:r>
              <a:rPr lang="bn-IN"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হজ্জের ভাষণের ৫টি গুরুত্ব পূর্ণ ভাষণ উল্লেখ করো।</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6532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9895" y="367570"/>
            <a:ext cx="4139274" cy="1446550"/>
          </a:xfrm>
          <a:prstGeom prst="rect">
            <a:avLst/>
          </a:prstGeom>
          <a:scene3d>
            <a:camera prst="orthographicFront"/>
            <a:lightRig rig="threePt" dir="t"/>
          </a:scene3d>
          <a:sp3d>
            <a:bevelT prst="angle"/>
          </a:sp3d>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bn-IN" sz="88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বাড়ীর কাজ</a:t>
            </a:r>
            <a:endParaRPr lang="en-US" sz="8800" b="1" cap="none" spc="0"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1867989" y="3009202"/>
            <a:ext cx="6544491" cy="1446550"/>
          </a:xfrm>
          <a:prstGeom prst="rect">
            <a:avLst/>
          </a:prstGeom>
        </p:spPr>
        <p:txBody>
          <a:bodyPr wrap="square">
            <a:spAutoFit/>
          </a:bodyPr>
          <a:lstStyle/>
          <a:p>
            <a:pPr algn="ctr"/>
            <a:r>
              <a:rPr lang="bn-IN"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 থেকে কী শিক্ষা লাভ করলে তা একটা প্রবন্ধ লিখে আনবে।</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6675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6" y="0"/>
            <a:ext cx="12191999" cy="6858000"/>
          </a:xfrm>
          <a:prstGeom prst="rect">
            <a:avLst/>
          </a:prstGeom>
        </p:spPr>
      </p:pic>
      <p:sp>
        <p:nvSpPr>
          <p:cNvPr id="4" name="Rectangle 3"/>
          <p:cNvSpPr/>
          <p:nvPr/>
        </p:nvSpPr>
        <p:spPr>
          <a:xfrm>
            <a:off x="-287383" y="292128"/>
            <a:ext cx="11703936" cy="3154710"/>
          </a:xfrm>
          <a:prstGeom prst="rect">
            <a:avLst/>
          </a:prstGeom>
        </p:spPr>
        <p:txBody>
          <a:bodyPr wrap="square">
            <a:spAutoFit/>
          </a:bodyPr>
          <a:lstStyle/>
          <a:p>
            <a:pPr>
              <a:spcBef>
                <a:spcPct val="0"/>
              </a:spcBef>
            </a:pPr>
            <a:r>
              <a:rPr lang="bn-BD" altLang="en-US" sz="19900" b="1" i="1" dirty="0" smtClean="0">
                <a:solidFill>
                  <a:srgbClr val="00B0F0"/>
                </a:solidFill>
                <a:latin typeface="NikoshBAN" panose="02000000000000000000" pitchFamily="2" charset="0"/>
                <a:ea typeface="NikoshBAN" panose="02000000000000000000" pitchFamily="2" charset="0"/>
                <a:cs typeface="NikoshBAN" panose="02000000000000000000" pitchFamily="2" charset="0"/>
              </a:rPr>
              <a:t>আল্লাহ </a:t>
            </a:r>
            <a:r>
              <a:rPr lang="bn-IN" altLang="en-US" sz="19900" b="1" i="1" dirty="0" smtClean="0">
                <a:solidFill>
                  <a:srgbClr val="00B0F0"/>
                </a:solidFill>
                <a:latin typeface="NikoshBAN" panose="02000000000000000000" pitchFamily="2" charset="0"/>
                <a:ea typeface="NikoshBAN" panose="02000000000000000000" pitchFamily="2" charset="0"/>
                <a:cs typeface="NikoshBAN" panose="02000000000000000000" pitchFamily="2" charset="0"/>
              </a:rPr>
              <a:t>হাফেজ</a:t>
            </a:r>
            <a:endParaRPr lang="bn-BD" altLang="en-US" sz="19900" b="1" i="1" dirty="0">
              <a:solidFill>
                <a:srgbClr val="00B0F0"/>
              </a:solidFill>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242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9789" y="109248"/>
            <a:ext cx="6244017" cy="1569660"/>
          </a:xfrm>
          <a:prstGeom prst="rect">
            <a:avLst/>
          </a:prstGeom>
        </p:spPr>
        <p:txBody>
          <a:bodyPr wrap="none">
            <a:spAutoFit/>
          </a:bodyPr>
          <a:lstStyle/>
          <a:p>
            <a:r>
              <a:rPr lang="en-US" sz="9600" b="1" dirty="0" err="1" smtClean="0">
                <a:solidFill>
                  <a:srgbClr val="FFC000"/>
                </a:solidFill>
                <a:latin typeface="NikoshBAN" panose="02000000000000000000" pitchFamily="2" charset="0"/>
                <a:cs typeface="NikoshBAN" panose="02000000000000000000" pitchFamily="2" charset="0"/>
              </a:rPr>
              <a:t>শিক্ষক</a:t>
            </a:r>
            <a:r>
              <a:rPr lang="en-US" sz="9600" b="1" dirty="0" smtClean="0">
                <a:solidFill>
                  <a:srgbClr val="FFC000"/>
                </a:solidFill>
                <a:latin typeface="NikoshBAN" panose="02000000000000000000" pitchFamily="2" charset="0"/>
                <a:cs typeface="NikoshBAN" panose="02000000000000000000" pitchFamily="2" charset="0"/>
              </a:rPr>
              <a:t> </a:t>
            </a:r>
            <a:r>
              <a:rPr lang="en-US" sz="9600" b="1" dirty="0" err="1" smtClean="0">
                <a:solidFill>
                  <a:srgbClr val="FFC000"/>
                </a:solidFill>
                <a:latin typeface="NikoshBAN" panose="02000000000000000000" pitchFamily="2" charset="0"/>
                <a:cs typeface="NikoshBAN" panose="02000000000000000000" pitchFamily="2" charset="0"/>
              </a:rPr>
              <a:t>পরিচিতি</a:t>
            </a:r>
            <a:endParaRPr lang="en-US" sz="9600" dirty="0">
              <a:solidFill>
                <a:srgbClr val="FFC000"/>
              </a:solidFill>
            </a:endParaRPr>
          </a:p>
        </p:txBody>
      </p:sp>
      <p:sp>
        <p:nvSpPr>
          <p:cNvPr id="4" name="Rectangle 3"/>
          <p:cNvSpPr/>
          <p:nvPr/>
        </p:nvSpPr>
        <p:spPr>
          <a:xfrm>
            <a:off x="209007" y="1405525"/>
            <a:ext cx="11695611" cy="4924425"/>
          </a:xfrm>
          <a:prstGeom prst="rect">
            <a:avLst/>
          </a:prstGeom>
        </p:spPr>
        <p:txBody>
          <a:bodyPr wrap="square">
            <a:spAutoFit/>
          </a:bodyPr>
          <a:lstStyle/>
          <a:p>
            <a:pPr algn="ctr" rtl="1"/>
            <a:r>
              <a:rPr lang="en-US" sz="7200"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a:t>
            </a:r>
            <a:r>
              <a:rPr lang="en-US" sz="72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,ও,ম</a:t>
            </a:r>
            <a:r>
              <a:rPr lang="en-US" sz="72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ফারুক</a:t>
            </a:r>
            <a:r>
              <a:rPr lang="en-US" sz="72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হোসাইন</a:t>
            </a:r>
            <a:r>
              <a:rPr lang="en-US" sz="72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en-US" sz="5400" b="1" dirty="0" err="1">
                <a:solidFill>
                  <a:srgbClr val="FFFF00"/>
                </a:solidFill>
                <a:effectLst>
                  <a:outerShdw blurRad="38100" dist="38100" dir="2700000" algn="tl">
                    <a:srgbClr val="000000">
                      <a:alpha val="43137"/>
                    </a:srgbClr>
                  </a:outerShdw>
                </a:effectLst>
                <a:latin typeface="NikoshBAN" pitchFamily="2" charset="0"/>
                <a:cs typeface="NikoshBAN" pitchFamily="2" charset="0"/>
              </a:rPr>
              <a:t>সুপার</a:t>
            </a:r>
            <a:r>
              <a:rPr lang="en-US" sz="54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বড়</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দারোগা</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হাট</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স,উ,ই</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দাখিল</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মাদ্‌রাসা</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algn="ctr" rtl="1"/>
            <a:r>
              <a:rPr lang="en-US" sz="5400" b="1" dirty="0" err="1">
                <a:solidFill>
                  <a:srgbClr val="00B0F0"/>
                </a:solidFill>
                <a:effectLst>
                  <a:outerShdw blurRad="38100" dist="38100" dir="2700000" algn="tl">
                    <a:srgbClr val="000000">
                      <a:alpha val="43137"/>
                    </a:srgbClr>
                  </a:outerShdw>
                </a:effectLst>
                <a:latin typeface="NikoshBAN" pitchFamily="2" charset="0"/>
                <a:cs typeface="NikoshBAN" pitchFamily="2" charset="0"/>
              </a:rPr>
              <a:t>সীতাকুন্ড,চট্টগ্রাম</a:t>
            </a:r>
            <a:r>
              <a:rPr lang="en-US" sz="54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rtl="1"/>
            <a:r>
              <a:rPr lang="en-US" sz="3600" b="1" dirty="0">
                <a:solidFill>
                  <a:srgbClr val="FF0000"/>
                </a:solidFill>
                <a:latin typeface="Times New Roman" pitchFamily="18" charset="0"/>
                <a:cs typeface="Times New Roman" pitchFamily="18" charset="0"/>
              </a:rPr>
              <a:t>aomfaruk1177@gmail.com</a:t>
            </a:r>
            <a:endParaRPr lang="en-US" sz="3600" b="1" dirty="0">
              <a:solidFill>
                <a:srgbClr val="FF0000"/>
              </a:solidFill>
              <a:latin typeface="NikoshBAN" pitchFamily="2" charset="0"/>
              <a:cs typeface="NikoshBAN" pitchFamily="2" charset="0"/>
            </a:endParaRPr>
          </a:p>
          <a:p>
            <a:pPr algn="ctr" rtl="1"/>
            <a:r>
              <a:rPr lang="bn-IN" sz="3600" b="1" dirty="0">
                <a:solidFill>
                  <a:schemeClr val="accent2"/>
                </a:solidFill>
                <a:latin typeface="NikoshBAN" pitchFamily="2" charset="0"/>
                <a:cs typeface="NikoshBAN" pitchFamily="2" charset="0"/>
              </a:rPr>
              <a:t>মোবাইল নং- ০১</a:t>
            </a:r>
            <a:r>
              <a:rPr lang="en-US" sz="3600" b="1" dirty="0">
                <a:solidFill>
                  <a:schemeClr val="accent2"/>
                </a:solidFill>
                <a:latin typeface="NikoshBAN" pitchFamily="2" charset="0"/>
                <a:cs typeface="NikoshBAN" pitchFamily="2" charset="0"/>
              </a:rPr>
              <a:t>৮১৮৪৩৩৪</a:t>
            </a:r>
            <a:r>
              <a:rPr lang="bn-IN" sz="3600" b="1" dirty="0">
                <a:solidFill>
                  <a:schemeClr val="accent2"/>
                </a:solidFill>
                <a:latin typeface="NikoshBAN" pitchFamily="2" charset="0"/>
                <a:cs typeface="NikoshBAN" pitchFamily="2" charset="0"/>
              </a:rPr>
              <a:t>৮৬</a:t>
            </a:r>
            <a:r>
              <a:rPr lang="bn-IN" sz="3200" b="1" dirty="0">
                <a:solidFill>
                  <a:schemeClr val="accent2"/>
                </a:solidFill>
                <a:latin typeface="NikoshBAN" pitchFamily="2" charset="0"/>
                <a:cs typeface="NikoshBAN" pitchFamily="2" charset="0"/>
              </a:rPr>
              <a:t> </a:t>
            </a:r>
            <a:r>
              <a:rPr lang="en-US" sz="3200" b="1" dirty="0">
                <a:solidFill>
                  <a:schemeClr val="accent2"/>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14" y="1674223"/>
            <a:ext cx="1752600" cy="1889760"/>
          </a:xfrm>
          <a:prstGeom prst="rect">
            <a:avLst/>
          </a:prstGeom>
        </p:spPr>
      </p:pic>
    </p:spTree>
    <p:extLst>
      <p:ext uri="{BB962C8B-B14F-4D97-AF65-F5344CB8AC3E}">
        <p14:creationId xmlns:p14="http://schemas.microsoft.com/office/powerpoint/2010/main" val="1264335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2329" y="305190"/>
            <a:ext cx="5456943" cy="1569660"/>
          </a:xfrm>
          <a:prstGeom prst="rect">
            <a:avLst/>
          </a:prstGeom>
        </p:spPr>
        <p:txBody>
          <a:bodyPr wrap="none">
            <a:spAutoFit/>
          </a:bodyPr>
          <a:lstStyle/>
          <a:p>
            <a:r>
              <a:rPr lang="en-US" sz="9600" b="1" dirty="0" err="1">
                <a:solidFill>
                  <a:srgbClr val="FFC000"/>
                </a:solidFill>
                <a:latin typeface="NikoshBAN" panose="02000000000000000000" pitchFamily="2" charset="0"/>
                <a:cs typeface="NikoshBAN" panose="02000000000000000000" pitchFamily="2" charset="0"/>
              </a:rPr>
              <a:t>পাঠ</a:t>
            </a:r>
            <a:r>
              <a:rPr lang="en-US" sz="9600" b="1" dirty="0">
                <a:solidFill>
                  <a:srgbClr val="FFC000"/>
                </a:solidFill>
                <a:latin typeface="NikoshBAN" panose="02000000000000000000" pitchFamily="2" charset="0"/>
                <a:cs typeface="NikoshBAN" panose="02000000000000000000" pitchFamily="2" charset="0"/>
              </a:rPr>
              <a:t> </a:t>
            </a:r>
            <a:r>
              <a:rPr lang="en-US" sz="9600" b="1" dirty="0" err="1">
                <a:solidFill>
                  <a:srgbClr val="FFC000"/>
                </a:solidFill>
                <a:latin typeface="NikoshBAN" panose="02000000000000000000" pitchFamily="2" charset="0"/>
                <a:cs typeface="NikoshBAN" panose="02000000000000000000" pitchFamily="2" charset="0"/>
              </a:rPr>
              <a:t>পরিচিতি</a:t>
            </a:r>
            <a:r>
              <a:rPr lang="en-US" sz="9600" b="1" dirty="0">
                <a:solidFill>
                  <a:srgbClr val="FFC000"/>
                </a:solidFill>
                <a:latin typeface="NikoshBAN" panose="02000000000000000000" pitchFamily="2" charset="0"/>
                <a:cs typeface="NikoshBAN" panose="02000000000000000000" pitchFamily="2" charset="0"/>
              </a:rPr>
              <a:t> </a:t>
            </a:r>
          </a:p>
        </p:txBody>
      </p:sp>
      <p:sp>
        <p:nvSpPr>
          <p:cNvPr id="5" name="Rectangle 4"/>
          <p:cNvSpPr/>
          <p:nvPr/>
        </p:nvSpPr>
        <p:spPr>
          <a:xfrm>
            <a:off x="2682240" y="2071191"/>
            <a:ext cx="6096000" cy="4247317"/>
          </a:xfrm>
          <a:prstGeom prst="rect">
            <a:avLst/>
          </a:prstGeom>
        </p:spPr>
        <p:txBody>
          <a:bodyPr>
            <a:spAutoFit/>
          </a:bodyPr>
          <a:lstStyle/>
          <a:p>
            <a:pPr algn="ctr"/>
            <a:r>
              <a:rPr lang="bn-BD" sz="5400" b="1" dirty="0">
                <a:latin typeface="NikoshBAN" panose="02000000000000000000" pitchFamily="2" charset="0"/>
                <a:cs typeface="NikoshBAN" panose="02000000000000000000" pitchFamily="2" charset="0"/>
              </a:rPr>
              <a:t>শ্রেনিঃ ৯ম </a:t>
            </a:r>
          </a:p>
          <a:p>
            <a:pPr algn="ctr"/>
            <a:r>
              <a:rPr lang="bn-BD" sz="5400" b="1" dirty="0">
                <a:latin typeface="NikoshBAN" panose="02000000000000000000" pitchFamily="2" charset="0"/>
                <a:cs typeface="NikoshBAN" panose="02000000000000000000" pitchFamily="2" charset="0"/>
              </a:rPr>
              <a:t>বিসয়ঃ ইসলামের ইতিহাস </a:t>
            </a:r>
          </a:p>
          <a:p>
            <a:pPr algn="ctr"/>
            <a:r>
              <a:rPr lang="bn-BD" sz="5400" b="1" dirty="0">
                <a:latin typeface="NikoshBAN" panose="02000000000000000000" pitchFamily="2" charset="0"/>
                <a:cs typeface="NikoshBAN" panose="02000000000000000000" pitchFamily="2" charset="0"/>
              </a:rPr>
              <a:t>অধ্যায়ঃ </a:t>
            </a:r>
            <a:r>
              <a:rPr lang="bn-IN" sz="5400" b="1" dirty="0">
                <a:latin typeface="NikoshBAN" panose="02000000000000000000" pitchFamily="2" charset="0"/>
                <a:cs typeface="NikoshBAN" panose="02000000000000000000" pitchFamily="2" charset="0"/>
              </a:rPr>
              <a:t>দ্বিতীয়</a:t>
            </a:r>
            <a:r>
              <a:rPr lang="bn-BD" sz="5400" b="1" dirty="0">
                <a:latin typeface="NikoshBAN" panose="02000000000000000000" pitchFamily="2" charset="0"/>
                <a:cs typeface="NikoshBAN" panose="02000000000000000000" pitchFamily="2" charset="0"/>
              </a:rPr>
              <a:t> </a:t>
            </a:r>
            <a:endParaRPr lang="en-US" sz="5400" b="1" dirty="0" smtClean="0">
              <a:latin typeface="NikoshBAN" panose="02000000000000000000" pitchFamily="2" charset="0"/>
              <a:cs typeface="NikoshBAN" panose="02000000000000000000" pitchFamily="2" charset="0"/>
            </a:endParaRPr>
          </a:p>
          <a:p>
            <a:pPr algn="ctr"/>
            <a:r>
              <a:rPr lang="bn-BD" sz="5400" b="1" dirty="0" smtClean="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তৃতীয়</a:t>
            </a:r>
            <a:r>
              <a:rPr lang="bn-BD" sz="5400" b="1" dirty="0">
                <a:latin typeface="NikoshBAN" panose="02000000000000000000" pitchFamily="2" charset="0"/>
                <a:cs typeface="NikoshBAN" panose="02000000000000000000" pitchFamily="2" charset="0"/>
              </a:rPr>
              <a:t> পরিচ্চেদ)</a:t>
            </a:r>
            <a:r>
              <a:rPr lang="bn-IN" sz="5400" b="1" dirty="0">
                <a:latin typeface="NikoshBAN" panose="02000000000000000000" pitchFamily="2" charset="0"/>
                <a:cs typeface="NikoshBAN" panose="02000000000000000000" pitchFamily="2" charset="0"/>
              </a:rPr>
              <a:t> </a:t>
            </a:r>
          </a:p>
          <a:p>
            <a:pPr marL="685800" indent="-685800" algn="ctr">
              <a:buFont typeface="Wingdings" panose="05000000000000000000" pitchFamily="2" charset="2"/>
              <a:buChar char="v"/>
            </a:pPr>
            <a:r>
              <a:rPr lang="bn-IN" sz="5400" b="1" dirty="0">
                <a:solidFill>
                  <a:srgbClr val="FFFF00"/>
                </a:solidFill>
                <a:latin typeface="NikoshBAN" panose="02000000000000000000" pitchFamily="2" charset="0"/>
                <a:cs typeface="NikoshBAN" panose="02000000000000000000" pitchFamily="2" charset="0"/>
              </a:rPr>
              <a:t>বিদায় হজ্জ</a:t>
            </a:r>
            <a:r>
              <a:rPr lang="bn-BD" sz="5400" b="1" dirty="0">
                <a:solidFill>
                  <a:srgbClr val="FFFF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14808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1461" y="344379"/>
            <a:ext cx="4007828" cy="1569660"/>
          </a:xfrm>
          <a:prstGeom prst="rect">
            <a:avLst/>
          </a:prstGeom>
        </p:spPr>
        <p:txBody>
          <a:bodyPr wrap="none">
            <a:spAutoFit/>
          </a:bodyPr>
          <a:lstStyle/>
          <a:p>
            <a:pPr algn="ctr"/>
            <a:r>
              <a:rPr lang="bn-IN" sz="9600" b="1"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শিখণফল।</a:t>
            </a:r>
            <a:endParaRPr lang="en-US" sz="9600" b="1"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901337" y="1872734"/>
            <a:ext cx="10424160" cy="4801314"/>
          </a:xfrm>
          <a:prstGeom prst="rect">
            <a:avLst/>
          </a:prstGeom>
        </p:spPr>
        <p:txBody>
          <a:bodyPr wrap="square">
            <a:spAutoFit/>
          </a:bodyPr>
          <a:lstStyle/>
          <a:p>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a:t>
            </a: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হজ্জ কত তারিখ </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সংঘোটি</a:t>
            </a:r>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 ছিল </a:t>
            </a:r>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 </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a:t>
            </a: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a:t>
            </a: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হজ্জের উদ্দেশ্য ব্যাখ্যা করতে পারবে</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হজ্জের ভাষণ বর্ণনা করতে পারবে।</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a:t>
            </a: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a:t>
            </a: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হজ্জের </a:t>
            </a: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তাৎপর্য বিশ্লেষণ করতে পারবে।</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101762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792" y="-1"/>
            <a:ext cx="5710177" cy="68580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62" y="102086"/>
            <a:ext cx="6089830" cy="6755914"/>
          </a:xfrm>
          <a:prstGeom prst="rect">
            <a:avLst/>
          </a:prstGeom>
        </p:spPr>
      </p:pic>
      <p:sp>
        <p:nvSpPr>
          <p:cNvPr id="5" name="Rectangle 4"/>
          <p:cNvSpPr/>
          <p:nvPr/>
        </p:nvSpPr>
        <p:spPr>
          <a:xfrm>
            <a:off x="6664318" y="1363283"/>
            <a:ext cx="4682692" cy="830997"/>
          </a:xfrm>
          <a:prstGeom prst="rect">
            <a:avLst/>
          </a:prstGeom>
        </p:spPr>
        <p:txBody>
          <a:bodyPr wrap="none">
            <a:spAutoFit/>
          </a:bodyPr>
          <a:lstStyle/>
          <a:p>
            <a:r>
              <a:rPr lang="en-US" sz="4800" b="1" dirty="0" err="1">
                <a:solidFill>
                  <a:schemeClr val="bg1"/>
                </a:solidFill>
                <a:latin typeface="NikoshBAN" panose="02000000000000000000" pitchFamily="2" charset="0"/>
                <a:cs typeface="NikoshBAN" panose="02000000000000000000" pitchFamily="2" charset="0"/>
              </a:rPr>
              <a:t>মদিনা</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থেকে</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মক্কার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পথে</a:t>
            </a:r>
            <a:endParaRPr lang="en-US" sz="4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710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155"/>
            <a:ext cx="8726556" cy="6321080"/>
          </a:xfrm>
          <a:prstGeom prst="rect">
            <a:avLst/>
          </a:prstGeom>
        </p:spPr>
      </p:pic>
      <p:sp>
        <p:nvSpPr>
          <p:cNvPr id="6" name="Oval 5"/>
          <p:cNvSpPr/>
          <p:nvPr/>
        </p:nvSpPr>
        <p:spPr>
          <a:xfrm>
            <a:off x="9655719" y="4187772"/>
            <a:ext cx="2146852" cy="170953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Mecca</a:t>
            </a:r>
            <a:endParaRPr lang="en-US" sz="3200" b="1" dirty="0"/>
          </a:p>
        </p:txBody>
      </p:sp>
      <p:sp>
        <p:nvSpPr>
          <p:cNvPr id="7" name="Oval 6"/>
          <p:cNvSpPr/>
          <p:nvPr/>
        </p:nvSpPr>
        <p:spPr>
          <a:xfrm>
            <a:off x="9167150" y="1088124"/>
            <a:ext cx="2731626" cy="170953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NikoshBAN" panose="02000000000000000000" pitchFamily="2" charset="0"/>
                <a:cs typeface="NikoshBAN" panose="02000000000000000000" pitchFamily="2" charset="0"/>
              </a:rPr>
              <a:t>Medina</a:t>
            </a:r>
            <a:endParaRPr lang="en-US" sz="3600" b="1" dirty="0">
              <a:latin typeface="NikoshBAN" panose="02000000000000000000" pitchFamily="2" charset="0"/>
              <a:cs typeface="NikoshBAN" panose="02000000000000000000" pitchFamily="2" charset="0"/>
            </a:endParaRPr>
          </a:p>
        </p:txBody>
      </p:sp>
      <p:sp>
        <p:nvSpPr>
          <p:cNvPr id="2" name="Down Arrow 1"/>
          <p:cNvSpPr/>
          <p:nvPr/>
        </p:nvSpPr>
        <p:spPr>
          <a:xfrm>
            <a:off x="2002420" y="2268638"/>
            <a:ext cx="740780" cy="5290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03922" y="3668548"/>
            <a:ext cx="985850" cy="486763"/>
          </a:xfrm>
          <a:custGeom>
            <a:avLst/>
            <a:gdLst>
              <a:gd name="connsiteX0" fmla="*/ 69830 w 985850"/>
              <a:gd name="connsiteY0" fmla="*/ 116374 h 486763"/>
              <a:gd name="connsiteX1" fmla="*/ 127703 w 985850"/>
              <a:gd name="connsiteY1" fmla="*/ 93224 h 486763"/>
              <a:gd name="connsiteX2" fmla="*/ 162427 w 985850"/>
              <a:gd name="connsiteY2" fmla="*/ 70075 h 486763"/>
              <a:gd name="connsiteX3" fmla="*/ 255025 w 985850"/>
              <a:gd name="connsiteY3" fmla="*/ 46925 h 486763"/>
              <a:gd name="connsiteX4" fmla="*/ 451794 w 985850"/>
              <a:gd name="connsiteY4" fmla="*/ 23776 h 486763"/>
              <a:gd name="connsiteX5" fmla="*/ 521243 w 985850"/>
              <a:gd name="connsiteY5" fmla="*/ 46925 h 486763"/>
              <a:gd name="connsiteX6" fmla="*/ 555967 w 985850"/>
              <a:gd name="connsiteY6" fmla="*/ 58500 h 486763"/>
              <a:gd name="connsiteX7" fmla="*/ 590691 w 985850"/>
              <a:gd name="connsiteY7" fmla="*/ 93224 h 486763"/>
              <a:gd name="connsiteX8" fmla="*/ 694863 w 985850"/>
              <a:gd name="connsiteY8" fmla="*/ 127948 h 486763"/>
              <a:gd name="connsiteX9" fmla="*/ 729587 w 985850"/>
              <a:gd name="connsiteY9" fmla="*/ 139523 h 486763"/>
              <a:gd name="connsiteX10" fmla="*/ 822184 w 985850"/>
              <a:gd name="connsiteY10" fmla="*/ 162672 h 486763"/>
              <a:gd name="connsiteX11" fmla="*/ 961081 w 985850"/>
              <a:gd name="connsiteY11" fmla="*/ 197396 h 486763"/>
              <a:gd name="connsiteX12" fmla="*/ 972655 w 985850"/>
              <a:gd name="connsiteY12" fmla="*/ 232120 h 486763"/>
              <a:gd name="connsiteX13" fmla="*/ 972655 w 985850"/>
              <a:gd name="connsiteY13" fmla="*/ 382591 h 486763"/>
              <a:gd name="connsiteX14" fmla="*/ 926356 w 985850"/>
              <a:gd name="connsiteY14" fmla="*/ 428890 h 486763"/>
              <a:gd name="connsiteX15" fmla="*/ 914782 w 985850"/>
              <a:gd name="connsiteY15" fmla="*/ 463614 h 486763"/>
              <a:gd name="connsiteX16" fmla="*/ 856908 w 985850"/>
              <a:gd name="connsiteY16" fmla="*/ 475189 h 486763"/>
              <a:gd name="connsiteX17" fmla="*/ 810610 w 985850"/>
              <a:gd name="connsiteY17" fmla="*/ 486763 h 486763"/>
              <a:gd name="connsiteX18" fmla="*/ 498093 w 985850"/>
              <a:gd name="connsiteY18" fmla="*/ 475189 h 486763"/>
              <a:gd name="connsiteX19" fmla="*/ 451794 w 985850"/>
              <a:gd name="connsiteY19" fmla="*/ 463614 h 486763"/>
              <a:gd name="connsiteX20" fmla="*/ 370772 w 985850"/>
              <a:gd name="connsiteY20" fmla="*/ 405741 h 486763"/>
              <a:gd name="connsiteX21" fmla="*/ 336048 w 985850"/>
              <a:gd name="connsiteY21" fmla="*/ 382591 h 486763"/>
              <a:gd name="connsiteX22" fmla="*/ 255025 w 985850"/>
              <a:gd name="connsiteY22" fmla="*/ 359442 h 486763"/>
              <a:gd name="connsiteX23" fmla="*/ 185577 w 985850"/>
              <a:gd name="connsiteY23" fmla="*/ 336293 h 486763"/>
              <a:gd name="connsiteX24" fmla="*/ 150853 w 985850"/>
              <a:gd name="connsiteY24" fmla="*/ 313143 h 486763"/>
              <a:gd name="connsiteX25" fmla="*/ 127703 w 985850"/>
              <a:gd name="connsiteY25" fmla="*/ 289994 h 486763"/>
              <a:gd name="connsiteX26" fmla="*/ 92979 w 985850"/>
              <a:gd name="connsiteY26" fmla="*/ 278419 h 486763"/>
              <a:gd name="connsiteX27" fmla="*/ 69830 w 985850"/>
              <a:gd name="connsiteY27" fmla="*/ 243695 h 486763"/>
              <a:gd name="connsiteX28" fmla="*/ 35106 w 985850"/>
              <a:gd name="connsiteY28" fmla="*/ 232120 h 486763"/>
              <a:gd name="connsiteX29" fmla="*/ 11956 w 985850"/>
              <a:gd name="connsiteY29" fmla="*/ 208971 h 486763"/>
              <a:gd name="connsiteX30" fmla="*/ 127703 w 985850"/>
              <a:gd name="connsiteY30" fmla="*/ 162672 h 486763"/>
              <a:gd name="connsiteX31" fmla="*/ 139278 w 985850"/>
              <a:gd name="connsiteY31" fmla="*/ 127948 h 486763"/>
              <a:gd name="connsiteX32" fmla="*/ 185577 w 985850"/>
              <a:gd name="connsiteY32" fmla="*/ 81649 h 4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85850" h="486763">
                <a:moveTo>
                  <a:pt x="69830" y="116374"/>
                </a:moveTo>
                <a:cubicBezTo>
                  <a:pt x="89121" y="108657"/>
                  <a:pt x="109119" y="102516"/>
                  <a:pt x="127703" y="93224"/>
                </a:cubicBezTo>
                <a:cubicBezTo>
                  <a:pt x="140145" y="87003"/>
                  <a:pt x="149985" y="76296"/>
                  <a:pt x="162427" y="70075"/>
                </a:cubicBezTo>
                <a:cubicBezTo>
                  <a:pt x="186156" y="58210"/>
                  <a:pt x="233010" y="51328"/>
                  <a:pt x="255025" y="46925"/>
                </a:cubicBezTo>
                <a:cubicBezTo>
                  <a:pt x="324357" y="-22407"/>
                  <a:pt x="285608" y="-1152"/>
                  <a:pt x="451794" y="23776"/>
                </a:cubicBezTo>
                <a:cubicBezTo>
                  <a:pt x="475926" y="27396"/>
                  <a:pt x="498093" y="39209"/>
                  <a:pt x="521243" y="46925"/>
                </a:cubicBezTo>
                <a:lnTo>
                  <a:pt x="555967" y="58500"/>
                </a:lnTo>
                <a:cubicBezTo>
                  <a:pt x="567542" y="70075"/>
                  <a:pt x="576382" y="85274"/>
                  <a:pt x="590691" y="93224"/>
                </a:cubicBezTo>
                <a:cubicBezTo>
                  <a:pt x="590704" y="93231"/>
                  <a:pt x="677494" y="122158"/>
                  <a:pt x="694863" y="127948"/>
                </a:cubicBezTo>
                <a:cubicBezTo>
                  <a:pt x="706438" y="131806"/>
                  <a:pt x="717750" y="136564"/>
                  <a:pt x="729587" y="139523"/>
                </a:cubicBezTo>
                <a:cubicBezTo>
                  <a:pt x="760453" y="147239"/>
                  <a:pt x="792001" y="152611"/>
                  <a:pt x="822184" y="162672"/>
                </a:cubicBezTo>
                <a:cubicBezTo>
                  <a:pt x="913897" y="193244"/>
                  <a:pt x="867562" y="181811"/>
                  <a:pt x="961081" y="197396"/>
                </a:cubicBezTo>
                <a:cubicBezTo>
                  <a:pt x="964939" y="208971"/>
                  <a:pt x="969696" y="220284"/>
                  <a:pt x="972655" y="232120"/>
                </a:cubicBezTo>
                <a:cubicBezTo>
                  <a:pt x="985336" y="282845"/>
                  <a:pt x="994567" y="330003"/>
                  <a:pt x="972655" y="382591"/>
                </a:cubicBezTo>
                <a:cubicBezTo>
                  <a:pt x="964260" y="402738"/>
                  <a:pt x="926356" y="428890"/>
                  <a:pt x="926356" y="428890"/>
                </a:cubicBezTo>
                <a:cubicBezTo>
                  <a:pt x="922498" y="440465"/>
                  <a:pt x="924934" y="456846"/>
                  <a:pt x="914782" y="463614"/>
                </a:cubicBezTo>
                <a:cubicBezTo>
                  <a:pt x="898413" y="474527"/>
                  <a:pt x="876113" y="470921"/>
                  <a:pt x="856908" y="475189"/>
                </a:cubicBezTo>
                <a:cubicBezTo>
                  <a:pt x="841379" y="478640"/>
                  <a:pt x="826043" y="482905"/>
                  <a:pt x="810610" y="486763"/>
                </a:cubicBezTo>
                <a:cubicBezTo>
                  <a:pt x="706438" y="482905"/>
                  <a:pt x="602120" y="481900"/>
                  <a:pt x="498093" y="475189"/>
                </a:cubicBezTo>
                <a:cubicBezTo>
                  <a:pt x="482218" y="474165"/>
                  <a:pt x="465284" y="472045"/>
                  <a:pt x="451794" y="463614"/>
                </a:cubicBezTo>
                <a:cubicBezTo>
                  <a:pt x="326256" y="385151"/>
                  <a:pt x="465675" y="437374"/>
                  <a:pt x="370772" y="405741"/>
                </a:cubicBezTo>
                <a:cubicBezTo>
                  <a:pt x="359197" y="398024"/>
                  <a:pt x="348491" y="388812"/>
                  <a:pt x="336048" y="382591"/>
                </a:cubicBezTo>
                <a:cubicBezTo>
                  <a:pt x="316605" y="372869"/>
                  <a:pt x="273559" y="365002"/>
                  <a:pt x="255025" y="359442"/>
                </a:cubicBezTo>
                <a:cubicBezTo>
                  <a:pt x="231653" y="352430"/>
                  <a:pt x="185577" y="336293"/>
                  <a:pt x="185577" y="336293"/>
                </a:cubicBezTo>
                <a:cubicBezTo>
                  <a:pt x="174002" y="328576"/>
                  <a:pt x="161716" y="321833"/>
                  <a:pt x="150853" y="313143"/>
                </a:cubicBezTo>
                <a:cubicBezTo>
                  <a:pt x="142332" y="306326"/>
                  <a:pt x="137061" y="295609"/>
                  <a:pt x="127703" y="289994"/>
                </a:cubicBezTo>
                <a:cubicBezTo>
                  <a:pt x="117241" y="283717"/>
                  <a:pt x="104554" y="282277"/>
                  <a:pt x="92979" y="278419"/>
                </a:cubicBezTo>
                <a:cubicBezTo>
                  <a:pt x="85263" y="266844"/>
                  <a:pt x="80693" y="252385"/>
                  <a:pt x="69830" y="243695"/>
                </a:cubicBezTo>
                <a:cubicBezTo>
                  <a:pt x="60303" y="236073"/>
                  <a:pt x="45568" y="238397"/>
                  <a:pt x="35106" y="232120"/>
                </a:cubicBezTo>
                <a:cubicBezTo>
                  <a:pt x="25748" y="226505"/>
                  <a:pt x="19673" y="216687"/>
                  <a:pt x="11956" y="208971"/>
                </a:cubicBezTo>
                <a:cubicBezTo>
                  <a:pt x="-15997" y="125106"/>
                  <a:pt x="-1626" y="205782"/>
                  <a:pt x="127703" y="162672"/>
                </a:cubicBezTo>
                <a:cubicBezTo>
                  <a:pt x="139278" y="158814"/>
                  <a:pt x="131656" y="137475"/>
                  <a:pt x="139278" y="127948"/>
                </a:cubicBezTo>
                <a:cubicBezTo>
                  <a:pt x="213770" y="34834"/>
                  <a:pt x="147569" y="157665"/>
                  <a:pt x="185577" y="816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7827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3" repeatCount="3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8" presetClass="entr" presetSubtype="16" repeatCount="4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5000"/>
                                        <p:tgtEl>
                                          <p:spTgt spid="10"/>
                                        </p:tgtEl>
                                      </p:cBhvr>
                                    </p:animEffect>
                                  </p:childTnLst>
                                  <p:subTnLst>
                                    <p:set>
                                      <p:cBhvr override="childStyle">
                                        <p:cTn dur="1" fill="hold" display="0" masterRel="sameClick" afterEffect="1">
                                          <p:stCondLst>
                                            <p:cond evt="end" delay="0">
                                              <p:tn val="12"/>
                                            </p:cond>
                                          </p:stCondLst>
                                        </p:cTn>
                                        <p:tgtEl>
                                          <p:spTgt spid="10"/>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bldLst>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15" y="198956"/>
            <a:ext cx="2897682" cy="2842824"/>
          </a:xfrm>
          <a:prstGeom prst="rect">
            <a:avLst/>
          </a:prstGeom>
        </p:spPr>
      </p:pic>
      <p:sp>
        <p:nvSpPr>
          <p:cNvPr id="6" name="TextBox 5"/>
          <p:cNvSpPr txBox="1"/>
          <p:nvPr/>
        </p:nvSpPr>
        <p:spPr>
          <a:xfrm>
            <a:off x="216115" y="3214539"/>
            <a:ext cx="3635725" cy="707886"/>
          </a:xfrm>
          <a:prstGeom prst="rect">
            <a:avLst/>
          </a:prstGeom>
          <a:solidFill>
            <a:schemeClr val="tx1"/>
          </a:solidFill>
        </p:spPr>
        <p:txBody>
          <a:bodyPr wrap="square" rtlCol="0">
            <a:spAutoFit/>
          </a:bodyPr>
          <a:lstStyle/>
          <a:p>
            <a:r>
              <a:rPr lang="bn-BD" sz="4000" b="1" dirty="0" smtClean="0">
                <a:solidFill>
                  <a:schemeClr val="bg1"/>
                </a:solidFill>
                <a:latin typeface="NikoshBAN" panose="02000000000000000000" pitchFamily="2" charset="0"/>
                <a:cs typeface="NikoshBAN" panose="02000000000000000000" pitchFamily="2" charset="0"/>
              </a:rPr>
              <a:t>বায়তুল্লাহ/আল্লার ঘর </a:t>
            </a:r>
            <a:endParaRPr lang="en-US" sz="4000" b="1"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7626221" y="3214539"/>
            <a:ext cx="4410269" cy="830997"/>
          </a:xfrm>
          <a:prstGeom prst="rect">
            <a:avLst/>
          </a:prstGeom>
          <a:solidFill>
            <a:schemeClr val="tx1"/>
          </a:solidFill>
          <a:scene3d>
            <a:camera prst="orthographicFront"/>
            <a:lightRig rig="threePt" dir="t"/>
          </a:scene3d>
          <a:sp3d>
            <a:bevelT prst="angle"/>
          </a:sp3d>
        </p:spPr>
        <p:txBody>
          <a:bodyPr wrap="square" rtlCol="0">
            <a:spAutoFit/>
          </a:bodyPr>
          <a:lstStyle/>
          <a:p>
            <a:r>
              <a:rPr lang="bn-IN" sz="4800" b="1" dirty="0" smtClean="0">
                <a:solidFill>
                  <a:schemeClr val="bg1"/>
                </a:solidFill>
                <a:latin typeface="NikoshBAN" panose="02000000000000000000" pitchFamily="2" charset="0"/>
                <a:cs typeface="NikoshBAN" panose="02000000000000000000" pitchFamily="2" charset="0"/>
              </a:rPr>
              <a:t>     মসজিদে নববি</a:t>
            </a:r>
            <a:r>
              <a:rPr lang="bn-BD" sz="4800" b="1" dirty="0" smtClean="0">
                <a:solidFill>
                  <a:schemeClr val="bg1"/>
                </a:solidFill>
                <a:latin typeface="NikoshBAN" panose="02000000000000000000" pitchFamily="2" charset="0"/>
                <a:cs typeface="NikoshBAN" panose="02000000000000000000" pitchFamily="2" charset="0"/>
              </a:rPr>
              <a:t> </a:t>
            </a:r>
            <a:endParaRPr lang="en-US" sz="4800" b="1" dirty="0">
              <a:solidFill>
                <a:schemeClr val="bg1"/>
              </a:solidFill>
              <a:latin typeface="NikoshBAN" panose="02000000000000000000" pitchFamily="2" charset="0"/>
              <a:cs typeface="NikoshBAN" panose="02000000000000000000" pitchFamily="2"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8222" y="315686"/>
            <a:ext cx="3898268" cy="2726094"/>
          </a:xfrm>
          <a:prstGeom prst="roundRect">
            <a:avLst>
              <a:gd name="adj" fmla="val 16667"/>
            </a:avLst>
          </a:prstGeom>
          <a:ln w="57150">
            <a:solidFill>
              <a:srgbClr val="0070C0"/>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Left Arrow 8"/>
          <p:cNvSpPr/>
          <p:nvPr/>
        </p:nvSpPr>
        <p:spPr>
          <a:xfrm>
            <a:off x="3470638" y="315686"/>
            <a:ext cx="4310743" cy="1704488"/>
          </a:xfrm>
          <a:prstGeom prst="leftArrow">
            <a:avLst/>
          </a:prstGeom>
          <a:solidFill>
            <a:schemeClr val="tx1"/>
          </a:solid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bg1"/>
                </a:solidFill>
                <a:latin typeface="NikoshBAN" panose="02000000000000000000" pitchFamily="2" charset="0"/>
                <a:cs typeface="NikoshBAN" panose="02000000000000000000" pitchFamily="2" charset="0"/>
              </a:rPr>
              <a:t>২৫০ মাইল</a:t>
            </a:r>
            <a:endParaRPr lang="en-US" sz="4000" b="1" dirty="0">
              <a:solidFill>
                <a:schemeClr val="bg1"/>
              </a:solidFill>
              <a:latin typeface="NikoshBAN" panose="02000000000000000000" pitchFamily="2" charset="0"/>
              <a:cs typeface="NikoshBAN" panose="02000000000000000000" pitchFamily="2" charset="0"/>
            </a:endParaRPr>
          </a:p>
        </p:txBody>
      </p:sp>
      <p:sp>
        <p:nvSpPr>
          <p:cNvPr id="10" name="TextBox 9"/>
          <p:cNvSpPr txBox="1">
            <a:spLocks noChangeArrowheads="1"/>
          </p:cNvSpPr>
          <p:nvPr/>
        </p:nvSpPr>
        <p:spPr bwMode="auto">
          <a:xfrm>
            <a:off x="176926" y="4516625"/>
            <a:ext cx="11820375" cy="1754326"/>
          </a:xfrm>
          <a:prstGeom prst="rect">
            <a:avLst/>
          </a:prstGeom>
          <a:noFill/>
          <a:ln w="76200">
            <a:solidFill>
              <a:srgbClr val="000000"/>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bn-IN" altLang="en-US" sz="3600" b="1" dirty="0" smtClean="0">
                <a:solidFill>
                  <a:srgbClr val="C00000"/>
                </a:solidFill>
                <a:latin typeface="NikoshBAN" panose="02000000000000000000" pitchFamily="2" charset="0"/>
                <a:ea typeface="NikoshBAN" panose="02000000000000000000" pitchFamily="2" charset="0"/>
                <a:cs typeface="NikoshBAN" panose="02000000000000000000" pitchFamily="2" charset="0"/>
              </a:rPr>
              <a:t>২৫ শে জিলকদ ১০ম হিজরী </a:t>
            </a: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অর্থাৎ </a:t>
            </a:r>
            <a:r>
              <a:rPr lang="bn-IN" altLang="en-US" sz="3600" b="1" dirty="0" smtClean="0">
                <a:solidFill>
                  <a:srgbClr val="7030A0"/>
                </a:solidFill>
                <a:latin typeface="NikoshBAN" panose="02000000000000000000" pitchFamily="2" charset="0"/>
                <a:ea typeface="NikoshBAN" panose="02000000000000000000" pitchFamily="2" charset="0"/>
                <a:cs typeface="NikoshBAN" panose="02000000000000000000" pitchFamily="2" charset="0"/>
              </a:rPr>
              <a:t>২৩শে ফেব্রুয়ারি ৬৩২ খ্রিঃ </a:t>
            </a:r>
            <a:r>
              <a:rPr lang="bn-IN" altLang="en-US" sz="3600" b="1" dirty="0" smtClean="0">
                <a:solidFill>
                  <a:srgbClr val="00B050"/>
                </a:solidFill>
                <a:latin typeface="NikoshBAN" panose="02000000000000000000" pitchFamily="2" charset="0"/>
                <a:ea typeface="NikoshBAN" panose="02000000000000000000" pitchFamily="2" charset="0"/>
                <a:cs typeface="NikoshBAN" panose="02000000000000000000" pitchFamily="2" charset="0"/>
              </a:rPr>
              <a:t>১ লক্ষ ১৪ হাজার </a:t>
            </a: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সাহাবি সাথে নিয়ে হজ্জ পালোনের উদ্দ্যেশ্যে মদিনা থেকে মক্কার উদ্দ্যেশ্যে রও</a:t>
            </a:r>
            <a:r>
              <a:rPr lang="bn-BD" altLang="en-US" sz="3600" b="1" dirty="0" smtClean="0">
                <a:latin typeface="NikoshBAN" panose="02000000000000000000" pitchFamily="2" charset="0"/>
                <a:ea typeface="NikoshBAN" panose="02000000000000000000" pitchFamily="2" charset="0"/>
                <a:cs typeface="NikoshBAN" panose="02000000000000000000" pitchFamily="2" charset="0"/>
              </a:rPr>
              <a:t>য়া</a:t>
            </a: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না হন। (</a:t>
            </a:r>
            <a:r>
              <a:rPr lang="bn-IN" altLang="en-US" sz="3600" b="1" dirty="0" smtClean="0">
                <a:solidFill>
                  <a:srgbClr val="002060"/>
                </a:solidFill>
                <a:latin typeface="NikoshBAN" panose="02000000000000000000" pitchFamily="2" charset="0"/>
                <a:ea typeface="NikoshBAN" panose="02000000000000000000" pitchFamily="2" charset="0"/>
                <a:cs typeface="NikoshBAN" panose="02000000000000000000" pitchFamily="2" charset="0"/>
              </a:rPr>
              <a:t>এটাই বিদায় হজ্জ</a:t>
            </a: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a:t>
            </a:r>
            <a:endParaRPr lang="bn-BD" altLang="en-US" sz="36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04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by="(-#ppt_w*2)" calcmode="lin" valueType="num">
                                      <p:cBhvr rctx="PPT">
                                        <p:cTn id="17" dur="500" autoRev="1" fill="hold">
                                          <p:stCondLst>
                                            <p:cond delay="0"/>
                                          </p:stCondLst>
                                        </p:cTn>
                                        <p:tgtEl>
                                          <p:spTgt spid="6"/>
                                        </p:tgtEl>
                                        <p:attrNameLst>
                                          <p:attrName>ppt_w</p:attrName>
                                        </p:attrNameLst>
                                      </p:cBhvr>
                                    </p:anim>
                                    <p:anim by="(#ppt_w*0.50)" calcmode="lin" valueType="num">
                                      <p:cBhvr>
                                        <p:cTn id="18" dur="500" decel="50000" autoRev="1" fill="hold">
                                          <p:stCondLst>
                                            <p:cond delay="0"/>
                                          </p:stCondLst>
                                        </p:cTn>
                                        <p:tgtEl>
                                          <p:spTgt spid="6"/>
                                        </p:tgtEl>
                                        <p:attrNameLst>
                                          <p:attrName>ppt_x</p:attrName>
                                        </p:attrNameLst>
                                      </p:cBhvr>
                                    </p:anim>
                                    <p:anim from="(-#ppt_h/2)" to="(#ppt_y)" calcmode="lin" valueType="num">
                                      <p:cBhvr>
                                        <p:cTn id="19" dur="1000" fill="hold">
                                          <p:stCondLst>
                                            <p:cond delay="0"/>
                                          </p:stCondLst>
                                        </p:cTn>
                                        <p:tgtEl>
                                          <p:spTgt spid="6"/>
                                        </p:tgtEl>
                                        <p:attrNameLst>
                                          <p:attrName>ppt_y</p:attrName>
                                        </p:attrNameLst>
                                      </p:cBhvr>
                                    </p:anim>
                                    <p:animRot by="21600000">
                                      <p:cBhvr>
                                        <p:cTn id="20" dur="1000" fill="hold">
                                          <p:stCondLst>
                                            <p:cond delay="0"/>
                                          </p:stCondLst>
                                        </p:cTn>
                                        <p:tgtEl>
                                          <p:spTgt spid="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bg/>
                                          </p:spTgt>
                                        </p:tgtEl>
                                        <p:attrNameLst>
                                          <p:attrName>style.visibility</p:attrName>
                                        </p:attrNameLst>
                                      </p:cBhvr>
                                      <p:to>
                                        <p:strVal val="visible"/>
                                      </p:to>
                                    </p:set>
                                    <p:animEffect transition="in" filter="fade">
                                      <p:cBhvr>
                                        <p:cTn id="34" dur="1000"/>
                                        <p:tgtEl>
                                          <p:spTgt spid="9">
                                            <p:bg/>
                                          </p:spTgt>
                                        </p:tgtEl>
                                      </p:cBhvr>
                                    </p:animEffect>
                                    <p:anim calcmode="lin" valueType="num">
                                      <p:cBhvr>
                                        <p:cTn id="35" dur="1000" fill="hold"/>
                                        <p:tgtEl>
                                          <p:spTgt spid="9">
                                            <p:bg/>
                                          </p:spTgt>
                                        </p:tgtEl>
                                        <p:attrNameLst>
                                          <p:attrName>ppt_x</p:attrName>
                                        </p:attrNameLst>
                                      </p:cBhvr>
                                      <p:tavLst>
                                        <p:tav tm="0">
                                          <p:val>
                                            <p:strVal val="#ppt_x"/>
                                          </p:val>
                                        </p:tav>
                                        <p:tav tm="100000">
                                          <p:val>
                                            <p:strVal val="#ppt_x"/>
                                          </p:val>
                                        </p:tav>
                                      </p:tavLst>
                                    </p:anim>
                                    <p:anim calcmode="lin" valueType="num">
                                      <p:cBhvr>
                                        <p:cTn id="36"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0"/>
                                        <p:tgtEl>
                                          <p:spTgt spid="9">
                                            <p:txEl>
                                              <p:pRg st="0" end="0"/>
                                            </p:txEl>
                                          </p:spTgt>
                                        </p:tgtEl>
                                      </p:cBhvr>
                                    </p:animEffect>
                                    <p:anim calcmode="lin" valueType="num">
                                      <p:cBhvr>
                                        <p:cTn id="4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grpId="0" nodeType="clickEffect">
                                  <p:stCondLst>
                                    <p:cond delay="0"/>
                                  </p:stCondLst>
                                  <p:childTnLst>
                                    <p:set>
                                      <p:cBhvr>
                                        <p:cTn id="47" dur="1" fill="hold">
                                          <p:stCondLst>
                                            <p:cond delay="0"/>
                                          </p:stCondLst>
                                        </p:cTn>
                                        <p:tgtEl>
                                          <p:spTgt spid="10">
                                            <p:bg/>
                                          </p:spTgt>
                                        </p:tgtEl>
                                        <p:attrNameLst>
                                          <p:attrName>style.visibility</p:attrName>
                                        </p:attrNameLst>
                                      </p:cBhvr>
                                      <p:to>
                                        <p:strVal val="visible"/>
                                      </p:to>
                                    </p:set>
                                    <p:animEffect transition="in" filter="circle(out)">
                                      <p:cBhvr>
                                        <p:cTn id="48" dur="2000"/>
                                        <p:tgtEl>
                                          <p:spTgt spid="10">
                                            <p:bg/>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circle(out)">
                                      <p:cBhvr>
                                        <p:cTn id="5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build="p" animBg="1"/>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514" y="0"/>
            <a:ext cx="3853543" cy="37882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371" cy="3788228"/>
          </a:xfrm>
          <a:prstGeom prst="rect">
            <a:avLst/>
          </a:prstGeom>
        </p:spPr>
      </p:pic>
      <p:sp>
        <p:nvSpPr>
          <p:cNvPr id="6" name="Left Arrow 5"/>
          <p:cNvSpPr/>
          <p:nvPr/>
        </p:nvSpPr>
        <p:spPr>
          <a:xfrm>
            <a:off x="4354286" y="1524000"/>
            <a:ext cx="3483428" cy="1175657"/>
          </a:xfrm>
          <a:prstGeom prst="leftArrow">
            <a:avLst/>
          </a:prstGeom>
          <a:solidFill>
            <a:schemeClr val="tx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ছয় মাইল</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0" y="4085465"/>
            <a:ext cx="4539343" cy="830997"/>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bn-IN"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পবিত্র কাবা শরিফ</a:t>
            </a:r>
            <a:endParaRPr lang="en-US" sz="48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7456714" y="3973300"/>
            <a:ext cx="4539343" cy="830997"/>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bn-IN"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যুল হুলাইফা</a:t>
            </a:r>
            <a:endParaRPr lang="en-US" sz="48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a:spLocks noChangeArrowheads="1"/>
          </p:cNvSpPr>
          <p:nvPr/>
        </p:nvSpPr>
        <p:spPr bwMode="auto">
          <a:xfrm>
            <a:off x="527957" y="4960607"/>
            <a:ext cx="11136085" cy="1754326"/>
          </a:xfrm>
          <a:prstGeom prst="rect">
            <a:avLst/>
          </a:prstGeom>
          <a:solidFill>
            <a:srgbClr val="FFC000"/>
          </a:solidFill>
          <a:ln>
            <a:noFill/>
          </a:ln>
          <a:scene3d>
            <a:camera prst="orthographicFront"/>
            <a:lightRig rig="threePt" dir="t"/>
          </a:scene3d>
          <a:sp3d>
            <a:bevelT prst="angle"/>
          </a:sp3d>
          <a:extLst/>
        </p:spPr>
        <p:txBody>
          <a:bodyPr wrap="square">
            <a:spAutoFit/>
            <a:sp3d extrusionH="57150">
              <a:bevelT w="38100" h="38100" prst="angle"/>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মদিনা থেকে রও</a:t>
            </a:r>
            <a:r>
              <a:rPr lang="bn-BD" altLang="en-US" sz="3600" b="1" dirty="0" smtClean="0">
                <a:latin typeface="NikoshBAN" panose="02000000000000000000" pitchFamily="2" charset="0"/>
                <a:ea typeface="NikoshBAN" panose="02000000000000000000" pitchFamily="2" charset="0"/>
                <a:cs typeface="NikoshBAN" panose="02000000000000000000" pitchFamily="2" charset="0"/>
              </a:rPr>
              <a:t>য়া</a:t>
            </a: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না হওয়ার দশদিন পর মুহাম্মদ (সঃ) কাবার ছয় মাইল অদূরে যুল হুলাইফা </a:t>
            </a:r>
            <a:r>
              <a:rPr lang="bn-BD" altLang="en-US" sz="3600" b="1" dirty="0" smtClean="0">
                <a:latin typeface="NikoshBAN" panose="02000000000000000000" pitchFamily="2" charset="0"/>
                <a:ea typeface="NikoshBAN" panose="02000000000000000000" pitchFamily="2" charset="0"/>
                <a:cs typeface="NikoshBAN" panose="02000000000000000000" pitchFamily="2" charset="0"/>
              </a:rPr>
              <a:t>নামক </a:t>
            </a:r>
            <a:r>
              <a:rPr lang="bn-IN" altLang="en-US" sz="3600" b="1" dirty="0" smtClean="0">
                <a:latin typeface="NikoshBAN" panose="02000000000000000000" pitchFamily="2" charset="0"/>
                <a:ea typeface="NikoshBAN" panose="02000000000000000000" pitchFamily="2" charset="0"/>
                <a:cs typeface="NikoshBAN" panose="02000000000000000000" pitchFamily="2" charset="0"/>
              </a:rPr>
              <a:t>স্থানে পৌছেন এবং সেখানে হতে হজ্জের পোশাক পরিধান করে (ইহরাম বাধেন)।</a:t>
            </a:r>
            <a:endParaRPr lang="bn-BD" altLang="en-US" sz="36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0203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1208</Words>
  <Application>Microsoft Office PowerPoint</Application>
  <PresentationFormat>Widescreen</PresentationFormat>
  <Paragraphs>88</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Hazrat</dc:creator>
  <cp:lastModifiedBy>D H Liton</cp:lastModifiedBy>
  <cp:revision>84</cp:revision>
  <dcterms:created xsi:type="dcterms:W3CDTF">2018-07-27T10:28:15Z</dcterms:created>
  <dcterms:modified xsi:type="dcterms:W3CDTF">2020-03-26T13:25:42Z</dcterms:modified>
</cp:coreProperties>
</file>