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2" r:id="rId2"/>
    <p:sldId id="295" r:id="rId3"/>
    <p:sldId id="298" r:id="rId4"/>
    <p:sldId id="283" r:id="rId5"/>
    <p:sldId id="285" r:id="rId6"/>
    <p:sldId id="294" r:id="rId7"/>
    <p:sldId id="259" r:id="rId8"/>
    <p:sldId id="260" r:id="rId9"/>
    <p:sldId id="287" r:id="rId10"/>
    <p:sldId id="286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99" r:id="rId19"/>
    <p:sldId id="270" r:id="rId20"/>
    <p:sldId id="279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  <a:srgbClr val="2B032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-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5165-B123-44E6-873F-D09AC5CCF4AA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2011-C988-49BB-9760-B4040CBDD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22011-C988-49BB-9760-B4040CBDD9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602971063_b533de612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5687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95" y="750627"/>
            <a:ext cx="88573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</a:rPr>
              <a:t>স</a:t>
            </a:r>
            <a:r>
              <a:rPr lang="en-US" sz="11500" b="1" dirty="0" err="1" smtClean="0">
                <a:solidFill>
                  <a:srgbClr val="FF0000"/>
                </a:solidFill>
              </a:rPr>
              <a:t>বাইকে</a:t>
            </a:r>
            <a:r>
              <a:rPr lang="en-US" sz="11500" b="1" dirty="0" smtClean="0">
                <a:solidFill>
                  <a:srgbClr val="FF0000"/>
                </a:solidFill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</a:rPr>
              <a:t>স্বাগতম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04846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C00000"/>
                </a:solidFill>
              </a:rPr>
              <a:t>অরাজকতা</a:t>
            </a:r>
            <a:r>
              <a:rPr lang="en-US" sz="2800" dirty="0" smtClean="0">
                <a:solidFill>
                  <a:srgbClr val="C00000"/>
                </a:solidFill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</a:rPr>
              <a:t>বিশৃংখলাঃ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হিজরতের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প্রাক্কালে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শান্তি-শৃঙ্খলা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কেন্দ্রীয়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কলহ</a:t>
            </a:r>
            <a:r>
              <a:rPr lang="en-US" sz="2800" dirty="0" smtClean="0"/>
              <a:t>, </a:t>
            </a:r>
            <a:r>
              <a:rPr lang="en-US" sz="2800" dirty="0" err="1" smtClean="0"/>
              <a:t>অরাজকতা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বিশৃঙ্খলা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পূর্নমাত্রায়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বিরাজ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করছিল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7030A0"/>
                </a:solidFill>
              </a:rPr>
              <a:t>আউস</a:t>
            </a:r>
            <a:r>
              <a:rPr lang="en-US" sz="2800" dirty="0" smtClean="0">
                <a:solidFill>
                  <a:srgbClr val="7030A0"/>
                </a:solidFill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</a:rPr>
              <a:t>খাজরায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গোত্রের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বিবাদঃ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হিজরতের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প্রাক্কালে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আউস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খাজরায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পরস্পর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হিংসাত্বক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কলহ-বিবাদে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। এ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স্বার্থান্বেষী</a:t>
            </a:r>
            <a:r>
              <a:rPr lang="en-US" sz="2800" dirty="0" smtClean="0"/>
              <a:t> </a:t>
            </a:r>
            <a:r>
              <a:rPr lang="en-US" sz="2800" dirty="0" err="1" smtClean="0"/>
              <a:t>ইহুদিগনের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চক্রান্তে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বুয়াসের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সংঘটিত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স্বার্থান্বেষী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ইহুদীগোষ্ঠীঃ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বসবাসকারি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উল্ল্যেখযোগ্য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গোষ্ঠী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ইহুদীগোষ্ঠী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ধন-সম্পদ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উপার্জনের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দক্ষ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খাদ্যসামগ্রী</a:t>
            </a:r>
            <a:r>
              <a:rPr lang="en-US" sz="2800" dirty="0" smtClean="0"/>
              <a:t>, </a:t>
            </a:r>
            <a:r>
              <a:rPr lang="en-US" sz="2800" dirty="0" err="1" smtClean="0"/>
              <a:t>খেজুর</a:t>
            </a:r>
            <a:r>
              <a:rPr lang="en-US" sz="2800" dirty="0" smtClean="0"/>
              <a:t>, </a:t>
            </a:r>
            <a:r>
              <a:rPr lang="en-US" sz="2800" dirty="0" err="1" smtClean="0"/>
              <a:t>মদ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পোশাকের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করত।ব্যবসায়ে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দ্বিগুন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তিনগুন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এছাড়া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ঋন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পরিশোধে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স্ত্রী</a:t>
            </a:r>
            <a:r>
              <a:rPr lang="en-US" sz="2800" dirty="0" smtClean="0"/>
              <a:t>, </a:t>
            </a:r>
            <a:r>
              <a:rPr lang="en-US" sz="2800" dirty="0" err="1" smtClean="0"/>
              <a:t>পুত্র</a:t>
            </a:r>
            <a:r>
              <a:rPr lang="en-US" sz="2800" dirty="0" smtClean="0"/>
              <a:t>, </a:t>
            </a:r>
            <a:r>
              <a:rPr lang="en-US" sz="2800" dirty="0" err="1" smtClean="0"/>
              <a:t>কন্যাকে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দাস</a:t>
            </a:r>
            <a:r>
              <a:rPr lang="en-US" sz="2800" dirty="0" smtClean="0"/>
              <a:t>- </a:t>
            </a:r>
            <a:r>
              <a:rPr lang="en-US" sz="2800" dirty="0" err="1" smtClean="0"/>
              <a:t>দাসী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বিক্রি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নিত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70C0"/>
                </a:solidFill>
              </a:rPr>
              <a:t>ইহুদীদের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তিনটি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গোত্র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ছিলঃযথা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smtClean="0"/>
              <a:t>(ক) </a:t>
            </a:r>
            <a:r>
              <a:rPr lang="en-US" sz="2800" dirty="0" err="1" smtClean="0"/>
              <a:t>বানু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কাইনুকা</a:t>
            </a:r>
            <a:r>
              <a:rPr lang="en-US" sz="2800" dirty="0" smtClean="0"/>
              <a:t> (খ) </a:t>
            </a:r>
            <a:r>
              <a:rPr lang="en-US" sz="2800" dirty="0" err="1" smtClean="0"/>
              <a:t>বানু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নাজির</a:t>
            </a:r>
            <a:r>
              <a:rPr lang="en-US" sz="2800" dirty="0" smtClean="0"/>
              <a:t> (গ) </a:t>
            </a:r>
            <a:r>
              <a:rPr lang="en-US" sz="2800" dirty="0" err="1" smtClean="0"/>
              <a:t>বানু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কুরাইযা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87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মদিনায়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রাসুল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(স)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প্রাথমিক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নতুন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সমাজ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প্রতিষ্ঠা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accent6"/>
                </a:solidFill>
              </a:rPr>
              <a:t>ই</a:t>
            </a:r>
            <a:r>
              <a:rPr lang="en-US" sz="2800" dirty="0" err="1" smtClean="0">
                <a:solidFill>
                  <a:schemeClr val="accent6"/>
                </a:solidFill>
              </a:rPr>
              <a:t>য়াসরিবের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নামকরণঃ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হিজরতে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মদিনাবাসিগন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আনন্দিত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আগমনকে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স্মরণীয়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নগরীর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পুরাতন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মদিনাতুন্নবী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সংক্ষেপে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0070C0"/>
                </a:solidFill>
              </a:rPr>
              <a:t>প্রথম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মসজিদ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নির্মানঃ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পৌঁছে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মসজিদ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মসজিদটি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মসজিদুন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মসজিদ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এখানেই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ধর্মীয়</a:t>
            </a:r>
            <a:r>
              <a:rPr lang="en-US" sz="2800" dirty="0" smtClean="0"/>
              <a:t>, </a:t>
            </a:r>
            <a:r>
              <a:rPr lang="en-US" sz="2800" dirty="0" err="1" smtClean="0"/>
              <a:t>রাজনৈতিক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সামাজিক-আর্থিক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একাংশে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সপরিবারে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বসবাস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করতেন</a:t>
            </a:r>
            <a:r>
              <a:rPr lang="en-US" sz="2800" dirty="0" smtClean="0"/>
              <a:t>।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rgbClr val="FF0000"/>
                </a:solidFill>
              </a:rPr>
              <a:t>আদর্শের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পরিবর্তনঃ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সমন্নয়ে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ব্যবস্থা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সকলের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হানা-হানি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দুরিভূত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শান্তি-শৃংখলা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মদিনার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অচিন্তনীয়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এসেছিল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মহানবী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সুবাদে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ধর্মীয়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আচার-অনুষ্ঠানের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প্রবর্তন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হিজরতের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অনুষ্ঠানাদির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-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১)</a:t>
            </a:r>
            <a:r>
              <a:rPr lang="en-US" sz="2400" dirty="0" err="1" smtClean="0">
                <a:solidFill>
                  <a:srgbClr val="0070C0"/>
                </a:solidFill>
              </a:rPr>
              <a:t>আযান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প্রথা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প্রবর্তনঃ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মসজিদ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নির্ধারিত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আহবানের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সাহাবিদের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পরামর্শ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কেউ</a:t>
            </a:r>
            <a:r>
              <a:rPr lang="en-US" sz="2400" dirty="0" smtClean="0"/>
              <a:t> </a:t>
            </a:r>
            <a:r>
              <a:rPr lang="en-US" sz="2400" dirty="0" err="1" smtClean="0"/>
              <a:t>ঘন্টাধবনি</a:t>
            </a:r>
            <a:r>
              <a:rPr lang="en-US" sz="2400" dirty="0" smtClean="0"/>
              <a:t>, </a:t>
            </a:r>
            <a:r>
              <a:rPr lang="en-US" sz="2400" dirty="0" err="1" smtClean="0"/>
              <a:t>কেউ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শিঙ্গা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বাজানো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কেউ</a:t>
            </a:r>
            <a:r>
              <a:rPr lang="en-US" sz="2400" dirty="0" smtClean="0"/>
              <a:t> </a:t>
            </a:r>
            <a:r>
              <a:rPr lang="en-US" sz="2400" dirty="0" err="1" smtClean="0"/>
              <a:t>আগুন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জালাবার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কোনটিই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পছন্দ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বিলালকে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উচ্চস্বরে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আহবান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এখান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হিজরির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নির্ধারিত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২)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কিবলা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পরিবর্তনঃ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ইহুদী</a:t>
            </a:r>
            <a:r>
              <a:rPr lang="en-US" sz="2400" dirty="0" smtClean="0"/>
              <a:t>, </a:t>
            </a:r>
            <a:r>
              <a:rPr lang="en-US" sz="2400" dirty="0" err="1" smtClean="0"/>
              <a:t>খ্রিষ্টানদের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জেরুসালেম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মসজিদ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পড়তেন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হিজরতের</a:t>
            </a:r>
            <a:r>
              <a:rPr lang="en-US" sz="2400" dirty="0" smtClean="0"/>
              <a:t> ১৬/১৭ </a:t>
            </a:r>
            <a:r>
              <a:rPr lang="en-US" sz="2400" dirty="0" err="1" smtClean="0"/>
              <a:t>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নামাজরত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শরিফের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মখ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৩)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রোজা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হজ্জ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প্রবর্তনঃ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(স) ও </a:t>
            </a:r>
            <a:r>
              <a:rPr lang="en-US" sz="2400" dirty="0" err="1" smtClean="0"/>
              <a:t>মুসলমানরা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ইহুদীদের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আশুরার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হিজরিতে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ফরজ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ঐ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দলবদ্ধ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ঈদগাহে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ঈদের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হজ্জ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কেন্দ্রে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পরিনত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৪)</a:t>
            </a:r>
            <a:r>
              <a:rPr lang="en-US" sz="2400" dirty="0" err="1" smtClean="0">
                <a:solidFill>
                  <a:srgbClr val="C00000"/>
                </a:solidFill>
              </a:rPr>
              <a:t>যাকাত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ব্যবস্থা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প্রবর্তনঃ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দরিদ্র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অর্থনৈতিক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কাঠামো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সূদৃঢ়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যাকাত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ফরয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হয়।যাকাত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নেসাব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মুসলিমদের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ফরয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হয়।এতে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মহানুভবতা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উদারতা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সহনশীলতা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9451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বদর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যুদ্ধের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কারন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ঘটনা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ও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ফলাফল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2400" dirty="0" err="1" smtClean="0"/>
              <a:t>বদরের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অবিস্বরণীয়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ঘটনা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সংঘটিত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বদরের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অভিহিত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নিম্নে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-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B0F0"/>
                </a:solidFill>
              </a:rPr>
              <a:t>বদর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যুদ্ধের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কারনঃ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১)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, ২)</a:t>
            </a:r>
            <a:r>
              <a:rPr lang="en-US" sz="2400" dirty="0" err="1" smtClean="0"/>
              <a:t>মক্কার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শত্রুতা</a:t>
            </a:r>
            <a:r>
              <a:rPr lang="en-US" sz="2400" dirty="0" smtClean="0"/>
              <a:t>, ৩)</a:t>
            </a:r>
            <a:r>
              <a:rPr lang="en-US" sz="2400" dirty="0" err="1" smtClean="0"/>
              <a:t>কাফেরদের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বহিরবাণিজ্যে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প্রতিবন্ধকতা</a:t>
            </a:r>
            <a:r>
              <a:rPr lang="en-US" sz="2400" dirty="0" smtClean="0"/>
              <a:t>, ৪)</a:t>
            </a:r>
            <a:r>
              <a:rPr lang="en-US" sz="2400" dirty="0" err="1" smtClean="0"/>
              <a:t>কাফেরদের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দস্যুবৃত্তি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লুটতরাজ</a:t>
            </a:r>
            <a:r>
              <a:rPr lang="en-US" sz="2400" dirty="0" smtClean="0"/>
              <a:t>, ৫)</a:t>
            </a:r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ইবনে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উবাইর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চক্রান্ত</a:t>
            </a:r>
            <a:r>
              <a:rPr lang="en-US" sz="2400" dirty="0" smtClean="0"/>
              <a:t>, ৬)</a:t>
            </a:r>
            <a:r>
              <a:rPr lang="en-US" sz="2400" dirty="0" err="1" smtClean="0"/>
              <a:t>ইহুদীদের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বিশ্বাসঘাতকতা</a:t>
            </a:r>
            <a:r>
              <a:rPr lang="en-US" sz="2400" dirty="0" smtClean="0"/>
              <a:t>, ৭)</a:t>
            </a:r>
            <a:r>
              <a:rPr lang="en-US" sz="2400" dirty="0" err="1" smtClean="0"/>
              <a:t>নাখলার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খন্ডযুদ্ধ</a:t>
            </a:r>
            <a:r>
              <a:rPr lang="en-US" sz="2400" dirty="0" smtClean="0"/>
              <a:t> ও ৮)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সুফিয়ানের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কাফেলা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শীর্ষক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জনরব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7030A0"/>
                </a:solidFill>
              </a:rPr>
              <a:t>যুদ্ধের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ঘটনাঃ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যুদ্ধাভিযানের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সংবাদে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(স) ৩১৩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সৈন্য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মদিনার</a:t>
            </a:r>
            <a:r>
              <a:rPr lang="en-US" sz="2400" dirty="0" smtClean="0"/>
              <a:t> ৮০ </a:t>
            </a:r>
            <a:r>
              <a:rPr lang="en-US" sz="2400" dirty="0" err="1" smtClean="0"/>
              <a:t>মাইল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দক্ষিন-পশ্চিমে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উপস্থিত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কৌশল</a:t>
            </a:r>
            <a:r>
              <a:rPr lang="en-US" sz="2400" dirty="0" smtClean="0"/>
              <a:t> </a:t>
            </a:r>
            <a:r>
              <a:rPr lang="en-US" sz="2400" dirty="0" err="1" smtClean="0"/>
              <a:t>গত</a:t>
            </a:r>
            <a:r>
              <a:rPr lang="en-US" sz="2400" dirty="0" smtClean="0"/>
              <a:t> </a:t>
            </a:r>
            <a:r>
              <a:rPr lang="en-US" sz="2400" dirty="0" err="1" smtClean="0"/>
              <a:t>আল</a:t>
            </a:r>
            <a:r>
              <a:rPr lang="en-US" sz="2400" dirty="0" smtClean="0"/>
              <a:t>- </a:t>
            </a:r>
            <a:r>
              <a:rPr lang="en-US" sz="2400" dirty="0" err="1" smtClean="0"/>
              <a:t>আরিশ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পাহাড়ের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পাদদেশে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শিবির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কাফের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বাহিনীতে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সৈন্য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১,০০০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। ৬২৪ </a:t>
            </a:r>
            <a:r>
              <a:rPr lang="en-US" sz="2400" dirty="0" err="1" smtClean="0"/>
              <a:t>খ্রিষ্টাব্দের</a:t>
            </a:r>
            <a:r>
              <a:rPr lang="en-US" sz="2400" dirty="0" smtClean="0"/>
              <a:t> ১৩ই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হিজরির</a:t>
            </a:r>
            <a:r>
              <a:rPr lang="en-US" sz="2400" dirty="0" smtClean="0"/>
              <a:t> ১৭ই </a:t>
            </a:r>
            <a:r>
              <a:rPr lang="en-US" sz="2400" dirty="0" err="1" smtClean="0"/>
              <a:t>রমজান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কাফের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বাহিনী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পলায়ন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জেহেলসহ</a:t>
            </a:r>
            <a:r>
              <a:rPr lang="en-US" sz="2400" dirty="0" smtClean="0"/>
              <a:t> ৭০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নিহত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৭০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পক্ষে</a:t>
            </a:r>
            <a:r>
              <a:rPr lang="en-US" sz="2400" dirty="0" smtClean="0"/>
              <a:t> ১৪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শাহাদাত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বন্দিদের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শর্তে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যুদ্ধের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ফলাফলঃ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১)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প্রতিষ্ঠা।২)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আত্মবিশ্বাস</a:t>
            </a:r>
            <a:r>
              <a:rPr lang="en-US" sz="2400" dirty="0" smtClean="0"/>
              <a:t> বৃদ্ধি।৩)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সামরিক</a:t>
            </a:r>
            <a:r>
              <a:rPr lang="en-US" sz="2400" dirty="0" smtClean="0"/>
              <a:t> বিজয়।৪)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প্রসার</a:t>
            </a:r>
            <a:r>
              <a:rPr lang="en-US" sz="2400" dirty="0" smtClean="0"/>
              <a:t>। ৫)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নেতৃত্বে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রদবদল</a:t>
            </a:r>
            <a:r>
              <a:rPr lang="en-US" sz="2400" dirty="0" smtClean="0"/>
              <a:t>। ৬)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মর্যাদা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ওহুদের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কারন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ঘটনা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A200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ফলাফল</a:t>
            </a:r>
            <a:endParaRPr lang="bn-BD" sz="16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7030A0"/>
                </a:solidFill>
              </a:rPr>
              <a:t>ওহুদ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যুদ্ধের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কারনঃ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/>
              <a:t>বদরের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যুদ্ধে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কুরাইশদের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পরাজয়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মর্মে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আঘাত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হেনেছিল।এই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পরাজয়ের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গ্লানি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উপযুক্ত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প্রতিশোধ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উঠে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উপরোন্ত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মদিনার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ইহুদিদের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উস্কানি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কাফেরদের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প্রতিহিংসার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ইন্ধন</a:t>
            </a:r>
            <a:r>
              <a:rPr lang="en-US" sz="2000" dirty="0" smtClean="0"/>
              <a:t> </a:t>
            </a:r>
            <a:r>
              <a:rPr lang="en-US" sz="2000" dirty="0" err="1" smtClean="0"/>
              <a:t>যোগায়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কবি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আশরাফ</a:t>
            </a:r>
            <a:r>
              <a:rPr lang="en-US" sz="2000" dirty="0" smtClean="0"/>
              <a:t> </a:t>
            </a:r>
            <a:r>
              <a:rPr lang="en-US" sz="2000" dirty="0" err="1" smtClean="0"/>
              <a:t>উস্কানি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কবিতা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রচনা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উত্তেজিত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তোলে।যার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ফলে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কুরাইশরা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যুদ্ধের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প্রস্তুতি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যুদ্ধের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ঘটনাঃ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৬২৫ </a:t>
            </a:r>
            <a:r>
              <a:rPr lang="en-US" sz="2400" dirty="0" err="1" smtClean="0"/>
              <a:t>খ্রিষ্টাব্দের</a:t>
            </a:r>
            <a:r>
              <a:rPr lang="en-US" sz="2400" dirty="0" smtClean="0"/>
              <a:t> ২৩শে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তৃতীয়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হিজরির</a:t>
            </a:r>
            <a:r>
              <a:rPr lang="en-US" sz="2400" dirty="0" smtClean="0"/>
              <a:t> ৫ </a:t>
            </a:r>
            <a:r>
              <a:rPr lang="en-US" sz="2400" dirty="0" err="1" smtClean="0"/>
              <a:t>সাওয়াল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নেতা</a:t>
            </a:r>
            <a:r>
              <a:rPr lang="en-US" sz="2400" dirty="0" smtClean="0"/>
              <a:t> 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সুফিয়ানের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নেতৃত্বে</a:t>
            </a:r>
            <a:r>
              <a:rPr lang="en-US" sz="2400" dirty="0" smtClean="0"/>
              <a:t> ৩,০০০ </a:t>
            </a:r>
            <a:r>
              <a:rPr lang="en-US" sz="2400" dirty="0" err="1" smtClean="0">
                <a:solidFill>
                  <a:srgbClr val="FF0000"/>
                </a:solidFill>
              </a:rPr>
              <a:t>সৈন্য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যাত্রা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(স) ১,০০০ </a:t>
            </a:r>
            <a:r>
              <a:rPr lang="en-US" sz="2400" dirty="0" err="1" smtClean="0"/>
              <a:t>সৈন্য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৪/৫ </a:t>
            </a:r>
            <a:r>
              <a:rPr lang="en-US" sz="2400" dirty="0" err="1" smtClean="0"/>
              <a:t>মাইল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উহুদের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যাত্রা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মুনাফেক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উবাই</a:t>
            </a:r>
            <a:r>
              <a:rPr lang="en-US" sz="2400" dirty="0" smtClean="0"/>
              <a:t> ৩০০ </a:t>
            </a:r>
            <a:r>
              <a:rPr lang="en-US" sz="2400" dirty="0" err="1" smtClean="0"/>
              <a:t>সৈন্য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আসে।মুহাম্মদ</a:t>
            </a:r>
            <a:r>
              <a:rPr lang="en-US" sz="2400" dirty="0" smtClean="0"/>
              <a:t> (স) ৭০০ </a:t>
            </a:r>
            <a:r>
              <a:rPr lang="en-US" sz="2400" dirty="0" err="1" smtClean="0"/>
              <a:t>মুজাহিদ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উহুদ</a:t>
            </a:r>
            <a:r>
              <a:rPr lang="en-US" sz="2400" dirty="0" smtClean="0"/>
              <a:t> </a:t>
            </a:r>
            <a:r>
              <a:rPr lang="en-US" sz="2400" dirty="0" err="1" smtClean="0"/>
              <a:t>ময়দানে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উপনিত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হলেন।যুদ্ধের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 (স) ৫০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তীরন্দাজকে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জুবায়েরের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নেতৃত্বে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উহুদ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আইনাইন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পাহাড়ের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গিরিপথে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মোতায়েন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করেন।যুদ্ধ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এবংমুসলমান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সৈন্যরা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ধন-সম্পদ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পড়লে</a:t>
            </a:r>
            <a:r>
              <a:rPr lang="en-US" sz="2400" dirty="0" smtClean="0"/>
              <a:t> ৫০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তীরন্দাজ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দেয়।এই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রণকৌশলী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ওয়ালিদ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অরক্ষিত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গিরিপথ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ছত্রভংগ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দেয়।এই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বীরকিশরী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হামজা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মুসয়াব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সহ</a:t>
            </a:r>
            <a:r>
              <a:rPr lang="en-US" sz="2400" dirty="0" smtClean="0"/>
              <a:t> ৭০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মুজাহিদ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শাহাদাত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করেন।এছাড়া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ইবনে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কামিয়ার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পাথর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নিক্ষেপে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(স)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দান্দান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মোবারক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শহীদ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00000"/>
                </a:solidFill>
              </a:rPr>
              <a:t>ফলাফলঃ</a:t>
            </a:r>
            <a:r>
              <a:rPr lang="en-US" sz="2400" dirty="0" smtClean="0"/>
              <a:t> ১)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বিপর্যয়</a:t>
            </a:r>
            <a:r>
              <a:rPr lang="en-US" sz="2400" dirty="0" smtClean="0"/>
              <a:t>। ২)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পক্ষেরই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চুড়ান্ত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হয়নি</a:t>
            </a:r>
            <a:r>
              <a:rPr lang="en-US" sz="2400" dirty="0" smtClean="0"/>
              <a:t>, ৩)</a:t>
            </a:r>
            <a:r>
              <a:rPr lang="en-US" sz="2400" dirty="0" err="1" smtClean="0"/>
              <a:t>চরম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শিক্ষালাভ</a:t>
            </a:r>
            <a:r>
              <a:rPr lang="en-US" sz="2400" dirty="0" smtClean="0"/>
              <a:t>। ৪)</a:t>
            </a:r>
            <a:r>
              <a:rPr lang="en-US" sz="2400" dirty="0" err="1" smtClean="0"/>
              <a:t>কাফেরদের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পরাজয়েরই</a:t>
            </a:r>
            <a:r>
              <a:rPr lang="en-US" sz="2400" dirty="0" smtClean="0"/>
              <a:t> নামান্তর।৫)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ইহুদী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কাইনুকা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নাযিরকে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বহিষ্কার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খন্দকের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যুদ্ধের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কারন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ঘটনা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ফলাফল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C00000"/>
                </a:solidFill>
              </a:rPr>
              <a:t>খন্দকের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নামকরনঃ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ফার্সি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কান্দ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খন্দক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পরিখা</a:t>
            </a:r>
            <a:r>
              <a:rPr lang="en-US" sz="2400" dirty="0" smtClean="0"/>
              <a:t>। এ </a:t>
            </a:r>
            <a:r>
              <a:rPr lang="en-US" sz="2400" dirty="0" err="1" smtClean="0"/>
              <a:t>যুদ্ধে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খন্দক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FFC000"/>
                </a:solidFill>
              </a:rPr>
              <a:t>যুদ্ধের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কারনঃ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১)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। ২)</a:t>
            </a:r>
            <a:r>
              <a:rPr lang="en-US" sz="2400" dirty="0" err="1" smtClean="0"/>
              <a:t>বেদুঈন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সমুহের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বিরোধিতা</a:t>
            </a:r>
            <a:r>
              <a:rPr lang="en-US" sz="2400" dirty="0" smtClean="0"/>
              <a:t>। ৩)</a:t>
            </a:r>
            <a:r>
              <a:rPr lang="en-US" sz="2400" dirty="0" err="1" smtClean="0"/>
              <a:t>ইহুদীদের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ষড়যন্ত্র</a:t>
            </a:r>
            <a:r>
              <a:rPr lang="en-US" sz="2400" dirty="0" smtClean="0"/>
              <a:t>। ৪)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প্রস্তুতি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0070C0"/>
                </a:solidFill>
              </a:rPr>
              <a:t>যুদ্ধের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ঘটনাঃ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৬২৭ </a:t>
            </a:r>
            <a:r>
              <a:rPr lang="en-US" sz="2400" dirty="0" err="1" smtClean="0"/>
              <a:t>খ্রিষ্টাব্দের</a:t>
            </a:r>
            <a:r>
              <a:rPr lang="en-US" sz="2400" dirty="0" smtClean="0"/>
              <a:t> ৩১শে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মুশরিক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</a:t>
            </a:r>
            <a:r>
              <a:rPr lang="en-US" sz="2400" dirty="0" smtClean="0"/>
              <a:t>, </a:t>
            </a:r>
            <a:r>
              <a:rPr lang="en-US" sz="2400" dirty="0" err="1" smtClean="0"/>
              <a:t>ইহুদী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বেদুইনদের</a:t>
            </a:r>
            <a:r>
              <a:rPr lang="en-US" sz="2400" dirty="0" smtClean="0"/>
              <a:t> ১০,০০০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সম্মিলিত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বাহিনী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সুফিয়ানের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নেতৃত্বে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হযরত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ফারসির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পরামর্শে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সম্মুখ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অবতীর্ন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চারিদিকে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প্রতিহত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সিদ্ধান্ত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সপ্তাহ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মহানবী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নিজে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৩,০০০ </a:t>
            </a:r>
            <a:r>
              <a:rPr lang="en-US" sz="2400" dirty="0" err="1" smtClean="0"/>
              <a:t>মুজাহিদকে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প্রহরায়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অভিনব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কৌশল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বিস্মিত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হলো।খোদাদ্রোহিরা</a:t>
            </a:r>
            <a:r>
              <a:rPr lang="en-US" sz="2400" dirty="0" smtClean="0"/>
              <a:t> ২৭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অবরোধের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খাদ্যাভাব</a:t>
            </a:r>
            <a:r>
              <a:rPr lang="en-US" sz="2400" dirty="0" smtClean="0"/>
              <a:t>, </a:t>
            </a:r>
            <a:r>
              <a:rPr lang="en-US" sz="2400" dirty="0" err="1" smtClean="0"/>
              <a:t>প্রবল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ঝড়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হিমেল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হাওয়ায়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তাবুগুলো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উড়ে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অবশেষে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খোদাদ্রোহিরা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ব্যর্থ</a:t>
            </a:r>
            <a:r>
              <a:rPr lang="en-US" sz="2400" dirty="0" smtClean="0"/>
              <a:t> ও </a:t>
            </a:r>
            <a:r>
              <a:rPr lang="en-US" sz="2400" dirty="0" err="1" smtClean="0"/>
              <a:t>হতাশ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প্রত্যাগমন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7030A0"/>
                </a:solidFill>
              </a:rPr>
              <a:t>ফলাফলঃ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১)</a:t>
            </a:r>
            <a:r>
              <a:rPr lang="en-US" sz="2400" dirty="0" err="1" smtClean="0"/>
              <a:t>খোদাদ্রোহিদের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দাম্ভিকতা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চুর্ণ</a:t>
            </a:r>
            <a:r>
              <a:rPr lang="en-US" sz="2400" dirty="0" smtClean="0"/>
              <a:t>। ২)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মহাবিজয়</a:t>
            </a:r>
            <a:r>
              <a:rPr lang="en-US" sz="2400" dirty="0" smtClean="0"/>
              <a:t>। ৩)</a:t>
            </a:r>
            <a:r>
              <a:rPr lang="en-US" sz="2400" dirty="0" err="1" smtClean="0"/>
              <a:t>শৃংখলা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বিশ্বাসের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</a:t>
            </a:r>
            <a:r>
              <a:rPr lang="en-US" sz="2400" dirty="0" smtClean="0"/>
              <a:t>। ৪)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ভিত্তিমূল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সুদৃঢ়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৫)</a:t>
            </a:r>
            <a:r>
              <a:rPr lang="en-US" sz="2400" dirty="0" err="1" smtClean="0"/>
              <a:t>মদিনা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গোত্রকে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বিতাড়ন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0"/>
            <a:ext cx="87618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হুদায়বিয়া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সন্ধির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ঘটনা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শর্ত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ও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গুরুত্ব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ভূমিকাঃ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/>
              <a:t>ইসলামী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আন্দোলনের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হুদায়বিয়ার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শুভ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সন্ধিকে</a:t>
            </a:r>
            <a:r>
              <a:rPr lang="en-US" sz="2400" dirty="0" smtClean="0"/>
              <a:t> “</a:t>
            </a:r>
            <a:r>
              <a:rPr lang="en-US" sz="2400" dirty="0" err="1" smtClean="0"/>
              <a:t>ফাতহুম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মুবিন</a:t>
            </a:r>
            <a:r>
              <a:rPr lang="en-US" sz="2400" dirty="0" smtClean="0"/>
              <a:t>”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সুস্পষ্ট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উল্ল্যেখ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7030A0"/>
                </a:solidFill>
              </a:rPr>
              <a:t>সন্ধির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ঘটনাঃ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/>
              <a:t>হিজরতের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৬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মাতৃভূমি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দর্শনের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উঠলেন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(স) ৬২৮ </a:t>
            </a:r>
            <a:r>
              <a:rPr lang="en-US" sz="2400" dirty="0" err="1" smtClean="0"/>
              <a:t>খ্রিষ্টাব্দে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মাতৃভূমি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দর্শন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ওমরা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১,৪০০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রওয়ানা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পথিমধ্যে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বুদাইল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ওয়ারাকা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মারফত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,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আগমনে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প্রস্তুতি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নিচ্ছে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বুদাইলকে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শুধু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মাতৃভূমি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দর্শন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ওমরা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</a:t>
            </a:r>
            <a:r>
              <a:rPr lang="en-US" sz="2400" dirty="0" smtClean="0"/>
              <a:t>,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উরওয়া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মাসুদকে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পাঠালো</a:t>
            </a:r>
            <a:r>
              <a:rPr lang="en-US" sz="2400" dirty="0" smtClean="0"/>
              <a:t>। </a:t>
            </a:r>
            <a:r>
              <a:rPr lang="en-US" sz="2400" dirty="0" err="1" smtClean="0"/>
              <a:t>উরওয়া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সদিচ্ছার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কটুক্তি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বাতিল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হয়।মুহাম্মদ</a:t>
            </a:r>
            <a:r>
              <a:rPr lang="en-US" sz="2400" dirty="0" smtClean="0"/>
              <a:t> (স)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খোরাশ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উমাইয়া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ওসমান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পাঠান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জনরব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, </a:t>
            </a:r>
            <a:r>
              <a:rPr lang="en-US" sz="2400" dirty="0" err="1" smtClean="0"/>
              <a:t>কুরাইশরা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ওসমানকে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মুসলমানরা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, </a:t>
            </a:r>
            <a:r>
              <a:rPr lang="en-US" sz="2400" dirty="0" err="1" smtClean="0"/>
              <a:t>ওসমান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প্রতিশোধ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এখান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শপথকে</a:t>
            </a:r>
            <a:r>
              <a:rPr lang="en-US" sz="2400" dirty="0" smtClean="0"/>
              <a:t> “</a:t>
            </a:r>
            <a:r>
              <a:rPr lang="en-US" sz="2400" dirty="0" err="1" smtClean="0"/>
              <a:t>বাইয়াত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রিজওয়ান</a:t>
            </a:r>
            <a:r>
              <a:rPr lang="en-US" sz="2400" dirty="0" smtClean="0"/>
              <a:t>”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শপথ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“</a:t>
            </a:r>
            <a:r>
              <a:rPr lang="en-US" sz="2400" dirty="0" err="1" smtClean="0"/>
              <a:t>বাইয়াত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আস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সাজারা</a:t>
            </a:r>
            <a:r>
              <a:rPr lang="en-US" sz="2400" dirty="0" smtClean="0"/>
              <a:t>” ও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অবশেষে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ওসমান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</a:t>
            </a:r>
            <a:r>
              <a:rPr lang="en-US" sz="2400" dirty="0" smtClean="0"/>
              <a:t>)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সুহাইল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পাঠায়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দীর্ঘ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বাদানুবাদের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সাক্ষরিত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এটিই</a:t>
            </a:r>
            <a:r>
              <a:rPr lang="en-US" sz="2400" dirty="0" smtClean="0"/>
              <a:t> </a:t>
            </a:r>
            <a:r>
              <a:rPr lang="en-US" sz="2400" dirty="0" err="1" smtClean="0"/>
              <a:t>ঐতিহাসিক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হুদায়বিয়ার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খ্যাত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902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হুদায়বিয়ার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সন্ধির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শর্তাবলীঃ</a:t>
            </a:r>
            <a:endParaRPr lang="bn-BD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dirty="0" err="1" smtClean="0"/>
              <a:t>মুসলমান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স্বাক্ষরিত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শর্তাবলী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নিম্নরূপঃ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১) </a:t>
            </a:r>
            <a:r>
              <a:rPr lang="en-US" sz="2400" dirty="0" err="1" smtClean="0"/>
              <a:t>মুসলমানগন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হজ্জ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যাবে</a:t>
            </a:r>
            <a:r>
              <a:rPr lang="en-US" sz="2400" dirty="0" smtClean="0"/>
              <a:t>। </a:t>
            </a:r>
          </a:p>
          <a:p>
            <a:pPr marL="342900" indent="-342900"/>
            <a:r>
              <a:rPr lang="en-US" sz="2400" dirty="0" smtClean="0"/>
              <a:t>২) </a:t>
            </a:r>
            <a:r>
              <a:rPr lang="en-US" sz="2400" dirty="0" err="1" smtClean="0"/>
              <a:t>মুসলমানগন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ইচ্ছা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৩দিনের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ওমরার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</a:p>
          <a:p>
            <a:pPr marL="342900" indent="-342900"/>
            <a:r>
              <a:rPr lang="en-US" sz="2400" dirty="0" smtClean="0"/>
              <a:t>৩) </a:t>
            </a:r>
            <a:r>
              <a:rPr lang="en-US" sz="2400" dirty="0" err="1" smtClean="0"/>
              <a:t>মক্কার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আশ্রয়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</a:t>
            </a:r>
          </a:p>
          <a:p>
            <a:pPr marL="342900" indent="-342900"/>
            <a:r>
              <a:rPr lang="en-US" sz="2400" dirty="0" smtClean="0"/>
              <a:t>৪) </a:t>
            </a:r>
            <a:r>
              <a:rPr lang="en-US" sz="2400" dirty="0" err="1" smtClean="0"/>
              <a:t>মদিনার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মক্কাবাসিগন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</a:t>
            </a:r>
          </a:p>
          <a:p>
            <a:pPr marL="342900" indent="-342900"/>
            <a:r>
              <a:rPr lang="en-US" sz="2400" dirty="0" smtClean="0"/>
              <a:t>৫) </a:t>
            </a:r>
            <a:r>
              <a:rPr lang="en-US" sz="2400" dirty="0" err="1" smtClean="0"/>
              <a:t>মক্কার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নাবালক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অভিভাবকের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অনুমতি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মদিনায়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</a:p>
          <a:p>
            <a:pPr marL="342900" indent="-342900"/>
            <a:r>
              <a:rPr lang="en-US" sz="2400" dirty="0" smtClean="0"/>
              <a:t>৬) </a:t>
            </a:r>
            <a:r>
              <a:rPr lang="en-US" sz="2400" dirty="0" err="1" smtClean="0"/>
              <a:t>আরবের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অন্যান্য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গোত্রগুলো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মুসলমান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মৈত্রী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</a:p>
          <a:p>
            <a:pPr marL="342900" indent="-342900"/>
            <a:r>
              <a:rPr lang="en-US" sz="2400" dirty="0" smtClean="0"/>
              <a:t>৭) </a:t>
            </a:r>
            <a:r>
              <a:rPr lang="en-US" sz="2400" dirty="0" err="1" smtClean="0"/>
              <a:t>ওমরা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কুরাইশগন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ঘর-বাড়ি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মক্কার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বাইরে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। </a:t>
            </a:r>
          </a:p>
          <a:p>
            <a:pPr marL="342900" indent="-342900"/>
            <a:r>
              <a:rPr lang="en-US" sz="2400" dirty="0" smtClean="0"/>
              <a:t>৮) </a:t>
            </a:r>
            <a:r>
              <a:rPr lang="en-US" sz="2400" dirty="0" err="1" smtClean="0"/>
              <a:t>মুসলমান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কুরাইশদের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সম্পাদিত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সন্ধিচুক্তি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</a:p>
          <a:p>
            <a:pPr marL="342900" indent="-342900"/>
            <a:r>
              <a:rPr lang="en-US" sz="2400" dirty="0" smtClean="0"/>
              <a:t>৯) </a:t>
            </a:r>
            <a:r>
              <a:rPr lang="en-US" sz="2400" dirty="0" err="1" smtClean="0"/>
              <a:t>চুক্তির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মেয়াদকালে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ততপরতায়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786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</a:rPr>
              <a:t>সন্ধির</a:t>
            </a:r>
            <a:r>
              <a:rPr lang="en-US" sz="13800" dirty="0">
                <a:solidFill>
                  <a:srgbClr val="FF0000"/>
                </a:solidFill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</a:rPr>
              <a:t>গুরুত্ব</a:t>
            </a:r>
            <a:endParaRPr lang="bn-BD" sz="138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/>
              <a:t>১। </a:t>
            </a:r>
            <a:r>
              <a:rPr lang="en-US" sz="4400" dirty="0" err="1" smtClean="0"/>
              <a:t>সুস্পষ্ট</a:t>
            </a:r>
            <a:r>
              <a:rPr lang="en-US" sz="4400" dirty="0" smtClean="0"/>
              <a:t> </a:t>
            </a:r>
            <a:r>
              <a:rPr lang="en-US" sz="4400" dirty="0" err="1"/>
              <a:t>বিজয়</a:t>
            </a:r>
            <a:r>
              <a:rPr lang="en-US" sz="4400" dirty="0"/>
              <a:t>। </a:t>
            </a:r>
            <a:r>
              <a:rPr lang="bn-BD" sz="4400" dirty="0" smtClean="0"/>
              <a:t>২। </a:t>
            </a:r>
            <a:r>
              <a:rPr lang="en-US" sz="4400" dirty="0" err="1" smtClean="0"/>
              <a:t>মুসলিম</a:t>
            </a:r>
            <a:r>
              <a:rPr lang="en-US" sz="4400" dirty="0" smtClean="0"/>
              <a:t> </a:t>
            </a:r>
            <a:r>
              <a:rPr lang="en-US" sz="4400" dirty="0" err="1"/>
              <a:t>শক্তি</a:t>
            </a:r>
            <a:r>
              <a:rPr lang="en-US" sz="4400" dirty="0"/>
              <a:t> </a:t>
            </a:r>
            <a:r>
              <a:rPr lang="en-US" sz="4400" dirty="0" err="1"/>
              <a:t>স্বীকৃতি</a:t>
            </a:r>
            <a:r>
              <a:rPr lang="en-US" sz="4400" dirty="0"/>
              <a:t> </a:t>
            </a:r>
            <a:r>
              <a:rPr lang="en-US" sz="4400" dirty="0" err="1"/>
              <a:t>পায়</a:t>
            </a:r>
            <a:r>
              <a:rPr lang="en-US" sz="4400" dirty="0"/>
              <a:t>। </a:t>
            </a:r>
            <a:r>
              <a:rPr lang="bn-BD" sz="4400" dirty="0" smtClean="0"/>
              <a:t>৩। </a:t>
            </a:r>
            <a:r>
              <a:rPr lang="en-US" sz="4400" dirty="0" err="1" smtClean="0"/>
              <a:t>যুদ্ধাবস্থার</a:t>
            </a:r>
            <a:r>
              <a:rPr lang="en-US" sz="4400" dirty="0" smtClean="0"/>
              <a:t> </a:t>
            </a:r>
            <a:r>
              <a:rPr lang="en-US" sz="4400" dirty="0" err="1"/>
              <a:t>অবসান</a:t>
            </a:r>
            <a:r>
              <a:rPr lang="en-US" sz="4400" dirty="0"/>
              <a:t>। </a:t>
            </a:r>
            <a:r>
              <a:rPr lang="bn-BD" sz="4400" dirty="0" smtClean="0"/>
              <a:t>৪। </a:t>
            </a:r>
            <a:r>
              <a:rPr lang="en-US" sz="4400" dirty="0" err="1" smtClean="0"/>
              <a:t>ইসলামের</a:t>
            </a:r>
            <a:r>
              <a:rPr lang="en-US" sz="4400" dirty="0" smtClean="0"/>
              <a:t> </a:t>
            </a:r>
            <a:r>
              <a:rPr lang="en-US" sz="4400" dirty="0" err="1"/>
              <a:t>বিস্তৃতি</a:t>
            </a:r>
            <a:r>
              <a:rPr lang="en-US" sz="4400" dirty="0"/>
              <a:t> ও </a:t>
            </a:r>
            <a:r>
              <a:rPr lang="en-US" sz="4400" dirty="0" err="1"/>
              <a:t>প্রসারতা</a:t>
            </a:r>
            <a:r>
              <a:rPr lang="en-US" sz="4400" dirty="0"/>
              <a:t>। </a:t>
            </a:r>
            <a:r>
              <a:rPr lang="bn-BD" sz="4400" dirty="0" smtClean="0"/>
              <a:t>৫। </a:t>
            </a:r>
            <a:r>
              <a:rPr lang="en-US" sz="4400" dirty="0" err="1" smtClean="0"/>
              <a:t>বিভিন্ন</a:t>
            </a:r>
            <a:r>
              <a:rPr lang="en-US" sz="4400" dirty="0" smtClean="0"/>
              <a:t> </a:t>
            </a:r>
            <a:r>
              <a:rPr lang="en-US" sz="4400" dirty="0" err="1"/>
              <a:t>দেশে</a:t>
            </a:r>
            <a:r>
              <a:rPr lang="en-US" sz="4400" dirty="0"/>
              <a:t> </a:t>
            </a:r>
            <a:r>
              <a:rPr lang="en-US" sz="4400" dirty="0" err="1"/>
              <a:t>পত্রসহ</a:t>
            </a:r>
            <a:r>
              <a:rPr lang="en-US" sz="4400" dirty="0"/>
              <a:t> </a:t>
            </a:r>
            <a:r>
              <a:rPr lang="en-US" sz="4400" dirty="0" err="1"/>
              <a:t>দূত</a:t>
            </a:r>
            <a:r>
              <a:rPr lang="en-US" sz="4400" dirty="0"/>
              <a:t> </a:t>
            </a:r>
            <a:r>
              <a:rPr lang="en-US" sz="4400" dirty="0" err="1"/>
              <a:t>প্রেরণ</a:t>
            </a:r>
            <a:r>
              <a:rPr lang="en-US" sz="4400" dirty="0"/>
              <a:t>। </a:t>
            </a:r>
            <a:r>
              <a:rPr lang="bn-BD" sz="4400" dirty="0" smtClean="0"/>
              <a:t>৬। </a:t>
            </a:r>
            <a:r>
              <a:rPr lang="en-US" sz="4400" dirty="0" err="1" smtClean="0"/>
              <a:t>মদিনা</a:t>
            </a:r>
            <a:r>
              <a:rPr lang="en-US" sz="4400" dirty="0" smtClean="0"/>
              <a:t> </a:t>
            </a:r>
            <a:r>
              <a:rPr lang="en-US" sz="4400" dirty="0" err="1"/>
              <a:t>রাষ্ট্রে</a:t>
            </a:r>
            <a:r>
              <a:rPr lang="en-US" sz="4400" dirty="0"/>
              <a:t> </a:t>
            </a:r>
            <a:r>
              <a:rPr lang="en-US" sz="4400" dirty="0" err="1"/>
              <a:t>শান্তি</a:t>
            </a:r>
            <a:r>
              <a:rPr lang="en-US" sz="4400" dirty="0"/>
              <a:t> ও </a:t>
            </a:r>
            <a:r>
              <a:rPr lang="en-US" sz="4400" dirty="0" err="1"/>
              <a:t>স্বস্তির</a:t>
            </a:r>
            <a:r>
              <a:rPr lang="en-US" sz="4400" dirty="0"/>
              <a:t> </a:t>
            </a:r>
            <a:r>
              <a:rPr lang="en-US" sz="4400" dirty="0" err="1"/>
              <a:t>ভাব</a:t>
            </a:r>
            <a:r>
              <a:rPr lang="en-US" sz="4400" dirty="0"/>
              <a:t>। </a:t>
            </a:r>
            <a:r>
              <a:rPr lang="bn-BD" sz="4400" dirty="0" smtClean="0"/>
              <a:t>৭।</a:t>
            </a:r>
            <a:r>
              <a:rPr lang="en-US" sz="4400" dirty="0" smtClean="0"/>
              <a:t> </a:t>
            </a:r>
            <a:r>
              <a:rPr lang="en-US" sz="4400" dirty="0" err="1"/>
              <a:t>অর্থনৈতিক</a:t>
            </a:r>
            <a:r>
              <a:rPr lang="en-US" sz="4400" dirty="0"/>
              <a:t> </a:t>
            </a:r>
            <a:r>
              <a:rPr lang="en-US" sz="4400" dirty="0" err="1"/>
              <a:t>প্রসারতা</a:t>
            </a:r>
            <a:r>
              <a:rPr lang="en-US" sz="4400" dirty="0"/>
              <a:t>। </a:t>
            </a:r>
            <a:r>
              <a:rPr lang="bn-BD" sz="4400" dirty="0" smtClean="0"/>
              <a:t>৮।</a:t>
            </a:r>
            <a:r>
              <a:rPr lang="en-US" sz="4400" dirty="0" err="1" smtClean="0"/>
              <a:t>মক্কা</a:t>
            </a:r>
            <a:r>
              <a:rPr lang="en-US" sz="4400" dirty="0" smtClean="0"/>
              <a:t> </a:t>
            </a:r>
            <a:r>
              <a:rPr lang="en-US" sz="4400" dirty="0" err="1"/>
              <a:t>বিজয়ের</a:t>
            </a:r>
            <a:r>
              <a:rPr lang="en-US" sz="4400" dirty="0"/>
              <a:t> </a:t>
            </a:r>
            <a:r>
              <a:rPr lang="en-US" sz="4400" dirty="0" err="1"/>
              <a:t>সূচনা</a:t>
            </a:r>
            <a:r>
              <a:rPr lang="en-US" sz="4400" dirty="0"/>
              <a:t>।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4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5534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বিদেশে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দূত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প্রেরণ</a:t>
            </a:r>
            <a:endParaRPr lang="en-US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dirty="0" err="1" smtClean="0"/>
              <a:t>হুদায়বিয়া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প্রত্যাবর্তনের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রাজা-বাদশাহদের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আহবান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প্রেরণ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আবিসিনিয়ান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খ্রিষ্টান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রাজা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</a:rPr>
              <a:t>নাজ্জাসি</a:t>
            </a:r>
            <a:r>
              <a:rPr lang="en-US" sz="2800" dirty="0" smtClean="0">
                <a:solidFill>
                  <a:srgbClr val="C00000"/>
                </a:solidFill>
              </a:rPr>
              <a:t>”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সাদরে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/>
              <a:t>রোঅন্যান্য</a:t>
            </a:r>
            <a:r>
              <a:rPr lang="en-US" sz="2800" dirty="0"/>
              <a:t> </a:t>
            </a:r>
            <a:r>
              <a:rPr lang="en-US" sz="2800" dirty="0" err="1"/>
              <a:t>রাজা</a:t>
            </a:r>
            <a:r>
              <a:rPr lang="en-US" sz="2800" dirty="0"/>
              <a:t> – </a:t>
            </a:r>
            <a:r>
              <a:rPr lang="en-US" sz="2800" dirty="0" err="1"/>
              <a:t>বাদশারা</a:t>
            </a:r>
            <a:r>
              <a:rPr lang="en-US" sz="2800" dirty="0"/>
              <a:t> </a:t>
            </a:r>
            <a:r>
              <a:rPr lang="en-US" sz="2800" dirty="0" err="1"/>
              <a:t>মুসলিম</a:t>
            </a:r>
            <a:r>
              <a:rPr lang="en-US" sz="2800" dirty="0"/>
              <a:t> </a:t>
            </a:r>
            <a:r>
              <a:rPr lang="en-US" sz="2800" dirty="0" err="1"/>
              <a:t>দূতকে</a:t>
            </a:r>
            <a:r>
              <a:rPr lang="en-US" sz="2800" dirty="0"/>
              <a:t> </a:t>
            </a:r>
            <a:r>
              <a:rPr lang="en-US" sz="2800" dirty="0" err="1"/>
              <a:t>সন্মান</a:t>
            </a:r>
            <a:r>
              <a:rPr lang="en-US" sz="2800" dirty="0"/>
              <a:t> </a:t>
            </a:r>
            <a:r>
              <a:rPr lang="en-US" sz="2800" dirty="0" err="1"/>
              <a:t>করেছিলেন</a:t>
            </a:r>
            <a:r>
              <a:rPr lang="en-US" sz="2800" dirty="0"/>
              <a:t> </a:t>
            </a:r>
            <a:r>
              <a:rPr lang="en-US" sz="2800" dirty="0" err="1"/>
              <a:t>কিন্তু</a:t>
            </a:r>
            <a:r>
              <a:rPr lang="en-US" sz="2800" dirty="0"/>
              <a:t> </a:t>
            </a:r>
            <a:r>
              <a:rPr lang="en-US" sz="2800" dirty="0" err="1"/>
              <a:t>ইসলাম</a:t>
            </a:r>
            <a:r>
              <a:rPr lang="en-US" sz="2800" dirty="0"/>
              <a:t> </a:t>
            </a:r>
            <a:r>
              <a:rPr lang="en-US" sz="2800" dirty="0" err="1"/>
              <a:t>ধর্ম</a:t>
            </a:r>
            <a:r>
              <a:rPr lang="en-US" sz="2800" dirty="0"/>
              <a:t> </a:t>
            </a:r>
            <a:r>
              <a:rPr lang="en-US" sz="2800" dirty="0" err="1"/>
              <a:t>গ্রহন</a:t>
            </a:r>
            <a:r>
              <a:rPr lang="en-US" sz="2800" dirty="0"/>
              <a:t> </a:t>
            </a:r>
            <a:r>
              <a:rPr lang="en-US" sz="2800" dirty="0" err="1"/>
              <a:t>করেননি</a:t>
            </a:r>
            <a:r>
              <a:rPr lang="en-US" sz="2800" dirty="0"/>
              <a:t>। </a:t>
            </a:r>
            <a:r>
              <a:rPr lang="en-US" sz="2800" dirty="0" err="1"/>
              <a:t>মান</a:t>
            </a:r>
            <a:r>
              <a:rPr lang="en-US" sz="2800" dirty="0"/>
              <a:t> </a:t>
            </a:r>
            <a:r>
              <a:rPr lang="en-US" sz="2800" dirty="0" err="1" smtClean="0"/>
              <a:t>সম্রাট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“</a:t>
            </a:r>
            <a:r>
              <a:rPr lang="en-US" sz="2800" dirty="0" err="1" smtClean="0">
                <a:solidFill>
                  <a:srgbClr val="7030A0"/>
                </a:solidFill>
              </a:rPr>
              <a:t>হেরাক্লিয়াস</a:t>
            </a:r>
            <a:r>
              <a:rPr lang="en-US" sz="2800" dirty="0" smtClean="0">
                <a:solidFill>
                  <a:srgbClr val="7030A0"/>
                </a:solidFill>
              </a:rPr>
              <a:t>” </a:t>
            </a:r>
            <a:r>
              <a:rPr lang="en-US" sz="2800" dirty="0" err="1" smtClean="0"/>
              <a:t>মুসলিম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সন্মানের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তবে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পারশ্যের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সম্রাট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“</a:t>
            </a:r>
            <a:r>
              <a:rPr lang="en-US" sz="2800" dirty="0" err="1" smtClean="0">
                <a:solidFill>
                  <a:srgbClr val="00B0F0"/>
                </a:solidFill>
              </a:rPr>
              <a:t>খসরু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পারভেজ</a:t>
            </a:r>
            <a:r>
              <a:rPr lang="en-US" sz="2800" dirty="0" smtClean="0">
                <a:solidFill>
                  <a:srgbClr val="00B0F0"/>
                </a:solidFill>
              </a:rPr>
              <a:t>”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মারফত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চিঠি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অগ্নিশর্মা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চিঠিকে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ছিন্ন-ভিন্ন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বলেছিল</a:t>
            </a:r>
            <a:r>
              <a:rPr lang="en-US" sz="2800" dirty="0" smtClean="0"/>
              <a:t>,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স্পর্ধা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কিভাবে</a:t>
            </a:r>
            <a:r>
              <a:rPr lang="en-US" sz="2800" dirty="0" smtClean="0"/>
              <a:t>?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চিঠিকে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ছিন্ন-ভিন্ন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ছিন্ন-ভিন্ন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সিরিয়ার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রাজা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“</a:t>
            </a:r>
            <a:r>
              <a:rPr lang="en-US" sz="2800" dirty="0" err="1" smtClean="0">
                <a:solidFill>
                  <a:srgbClr val="7030A0"/>
                </a:solidFill>
              </a:rPr>
              <a:t>সুহরাবিল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আমর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ঘাসসানির</a:t>
            </a:r>
            <a:r>
              <a:rPr lang="en-US" sz="2800" dirty="0" smtClean="0">
                <a:solidFill>
                  <a:srgbClr val="7030A0"/>
                </a:solidFill>
              </a:rPr>
              <a:t>” </a:t>
            </a:r>
            <a:r>
              <a:rPr lang="en-US" sz="2800" dirty="0" err="1" smtClean="0"/>
              <a:t>নিকট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হারিস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উমাইয়া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চিঠি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7342" y="939186"/>
            <a:ext cx="47275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6" y="1911394"/>
            <a:ext cx="8771708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4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5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405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2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27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27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27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৮৬</a:t>
            </a:r>
            <a:r>
              <a:rPr lang="bn-IN" sz="2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1" y="2112917"/>
            <a:ext cx="131445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মূল্যায়ন</a:t>
            </a:r>
            <a:endParaRPr lang="en-US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dirty="0" err="1" smtClean="0"/>
              <a:t>মুহাম্মদ</a:t>
            </a:r>
            <a:r>
              <a:rPr lang="en-US" sz="3600" dirty="0" smtClean="0"/>
              <a:t> (স)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মদিনার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অধ্যায়ের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সূচনা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মক্কায়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শত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নির্যাতনের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হয়েছিলেন</a:t>
            </a:r>
            <a:r>
              <a:rPr lang="en-US" sz="3600" dirty="0" smtClean="0"/>
              <a:t> , </a:t>
            </a:r>
            <a:r>
              <a:rPr lang="en-US" sz="3600" dirty="0" err="1" smtClean="0"/>
              <a:t>সেখানে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মদিনায়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এসে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ধর্মীয়</a:t>
            </a:r>
            <a:r>
              <a:rPr lang="en-US" sz="3600" dirty="0" smtClean="0"/>
              <a:t> ও </a:t>
            </a:r>
            <a:r>
              <a:rPr lang="en-US" sz="3600" dirty="0" err="1" smtClean="0"/>
              <a:t>রাজনৈতিক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সন্মানিত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হয়েছিলেন</a:t>
            </a:r>
            <a:r>
              <a:rPr lang="en-US" sz="3600" dirty="0" smtClean="0"/>
              <a:t>। </a:t>
            </a:r>
            <a:r>
              <a:rPr lang="en-US" sz="3600" dirty="0" err="1" smtClean="0"/>
              <a:t>হুদায়বিয়ার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পেয়েছিল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পূর্বে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পায়নি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পথ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মুসলমানরা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মক্কা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দখল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 </a:t>
            </a:r>
            <a:r>
              <a:rPr lang="en-US" sz="3600" dirty="0" err="1" smtClean="0"/>
              <a:t>সেখানে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হুকুমাত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সক্ষম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হয়েছিলেন</a:t>
            </a:r>
            <a:r>
              <a:rPr lang="en-US" sz="3600" dirty="0" smtClean="0"/>
              <a:t>। </a:t>
            </a:r>
            <a:r>
              <a:rPr lang="en-US" sz="3600" dirty="0" err="1" smtClean="0"/>
              <a:t>মুহাম্মদ</a:t>
            </a:r>
            <a:r>
              <a:rPr lang="en-US" sz="3600" dirty="0" smtClean="0"/>
              <a:t> (স) </a:t>
            </a:r>
            <a:r>
              <a:rPr lang="en-US" sz="3600" dirty="0" err="1" smtClean="0"/>
              <a:t>আরব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অনাচার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শান্তি</a:t>
            </a:r>
            <a:r>
              <a:rPr lang="en-US" sz="3600" dirty="0" smtClean="0"/>
              <a:t> –</a:t>
            </a:r>
            <a:r>
              <a:rPr lang="en-US" sz="3600" dirty="0" err="1" smtClean="0"/>
              <a:t>শৃংখলা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করেছিলেন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কারনে</a:t>
            </a:r>
            <a:r>
              <a:rPr lang="en-US" sz="3600" dirty="0" smtClean="0"/>
              <a:t>  </a:t>
            </a:r>
            <a:r>
              <a:rPr lang="en-US" sz="3600" dirty="0" err="1" smtClean="0"/>
              <a:t>আজও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পৃথিবীর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শ্রেষ্ঠ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হিসেবে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বিবেচিত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64346"/>
            <a:ext cx="87630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</a:rPr>
              <a:t>একক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solidFill>
                  <a:srgbClr val="FF0000"/>
                </a:solidFill>
              </a:rPr>
              <a:t>কাজ</a:t>
            </a:r>
            <a:endParaRPr lang="en-US" sz="11500" b="1" dirty="0">
              <a:solidFill>
                <a:srgbClr val="FF0000"/>
              </a:solidFill>
            </a:endParaRPr>
          </a:p>
          <a:p>
            <a:pPr algn="ctr"/>
            <a:r>
              <a:rPr lang="en-US" sz="6000" dirty="0" err="1">
                <a:solidFill>
                  <a:srgbClr val="7030A0"/>
                </a:solidFill>
              </a:rPr>
              <a:t>বদর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যুদ্ধের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কারন</a:t>
            </a:r>
            <a:r>
              <a:rPr lang="en-US" sz="6000" dirty="0">
                <a:solidFill>
                  <a:srgbClr val="7030A0"/>
                </a:solidFill>
              </a:rPr>
              <a:t> ও </a:t>
            </a:r>
            <a:r>
              <a:rPr lang="en-US" sz="6000" dirty="0" err="1">
                <a:solidFill>
                  <a:srgbClr val="7030A0"/>
                </a:solidFill>
              </a:rPr>
              <a:t>ঘটনাবলী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endParaRPr lang="bn-BD" sz="6000" dirty="0" smtClean="0">
              <a:solidFill>
                <a:srgbClr val="7030A0"/>
              </a:solidFill>
            </a:endParaRP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আলোচনা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</a:rPr>
              <a:t>।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16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হুদায়বিয়ার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সন্ধির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শর্ত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গুলো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বিশ্লেষন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3975" y="228600"/>
            <a:ext cx="791755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বাড়ির</a:t>
            </a:r>
            <a:r>
              <a:rPr lang="en-US" sz="1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16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endParaRPr lang="en-US" sz="16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244334"/>
            <a:ext cx="6431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হুদায়বিয়ার সন্ধির শর্তগুলো লিখে আনবে? </a:t>
            </a:r>
            <a:endParaRPr lang="en-US" sz="6000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3" y="-13648"/>
            <a:ext cx="933279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57553"/>
            <a:ext cx="8329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chemeClr val="bg1"/>
                </a:solidFill>
              </a:rPr>
              <a:t>সবাইকে ধন্যবাদ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698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</a:rPr>
              <a:t>পাঠ পরিচিতি</a:t>
            </a: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806" y="2029264"/>
            <a:ext cx="6568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ইসলামের ইতিহাস</a:t>
            </a:r>
          </a:p>
          <a:p>
            <a:r>
              <a:rPr lang="bn-BD" sz="6000" dirty="0" smtClean="0">
                <a:solidFill>
                  <a:srgbClr val="7030A0"/>
                </a:solidFill>
              </a:rPr>
              <a:t>দাখিল নবম শ্রেণি</a:t>
            </a:r>
          </a:p>
          <a:p>
            <a:r>
              <a:rPr lang="bn-BD" sz="6000" dirty="0" smtClean="0">
                <a:solidFill>
                  <a:srgbClr val="7030A0"/>
                </a:solidFill>
              </a:rPr>
              <a:t>মদিনা জীবন 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le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2" y="2579427"/>
            <a:ext cx="3950146" cy="3309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18-Camels-276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133600"/>
            <a:ext cx="4867628" cy="3869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7576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এসোকিছুছবি </a:t>
            </a:r>
            <a:r>
              <a:rPr lang="bn-BD" sz="7200" b="1" dirty="0">
                <a:solidFill>
                  <a:srgbClr val="FF0000"/>
                </a:solidFill>
              </a:rPr>
              <a:t>দেখি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le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1" y="68238"/>
            <a:ext cx="7037109" cy="281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6172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page0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04799"/>
            <a:ext cx="8382001" cy="30525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32907632160_6140cc3f2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46" y="3352800"/>
            <a:ext cx="4597866" cy="3498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33265130466_1bbe8f21ed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229" y="3581400"/>
            <a:ext cx="4212771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76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71800"/>
            <a:ext cx="7683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হযরত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মুহাম্মদ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(স)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এর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মদিনার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জীবন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020" y="990600"/>
            <a:ext cx="812754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</a:rPr>
              <a:t>পাঠ</a:t>
            </a:r>
            <a:r>
              <a:rPr lang="en-US" sz="13800" b="1" dirty="0">
                <a:solidFill>
                  <a:srgbClr val="FF0000"/>
                </a:solidFill>
              </a:rPr>
              <a:t> </a:t>
            </a:r>
            <a:r>
              <a:rPr lang="en-US" sz="13800" b="1" dirty="0" err="1">
                <a:solidFill>
                  <a:srgbClr val="FF0000"/>
                </a:solidFill>
              </a:rPr>
              <a:t>শিরোনাম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শিখন-ফল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পাঠে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যা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শিখবে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তা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নিম্নরূপঃ</a:t>
            </a: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হিজরতের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প্রাক্কালে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মদিনার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বিভিন্ন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অবস্থা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লিখতে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পারবে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মদিনায়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রাসুল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(স)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এর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প্রাথমিক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কার্যাবলী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ও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নতুন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সমাজ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ব্যাবস্থা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বর্ণনা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করতে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পারবে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রাসুল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(স)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এর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মদিনার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সনদ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ও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এর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গুরুত্ব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বলতে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পারবে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মদিনায়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ধর্মীয়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আচার-অনুষ্ঠানের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প্রবর্তন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–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বিশ্লেষন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করতে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</a:rPr>
              <a:t>পারবে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95068"/>
            <a:ext cx="853791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হিজরতের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প্রাক্কালে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মদিনার</a:t>
            </a:r>
            <a:r>
              <a:rPr lang="bn-BD" sz="4800" b="1" dirty="0" smtClean="0">
                <a:solidFill>
                  <a:srgbClr val="0070C0"/>
                </a:solidFill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</a:rPr>
              <a:t>অবস্থা </a:t>
            </a:r>
            <a:endParaRPr lang="en-US" sz="4800" b="1" dirty="0" smtClean="0">
              <a:ln w="1905"/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C00000"/>
                </a:solidFill>
              </a:rPr>
              <a:t>হিজরতের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প্রাক্কালে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মদিনার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সামাজিক</a:t>
            </a:r>
            <a:r>
              <a:rPr lang="en-US" sz="2400" dirty="0" smtClean="0">
                <a:solidFill>
                  <a:srgbClr val="C00000"/>
                </a:solidFill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</a:rPr>
              <a:t>রাজনৈতিক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অবস্থা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খুবই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শৌচনীয়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ছিল</a:t>
            </a:r>
            <a:r>
              <a:rPr lang="en-US" sz="2400" dirty="0" smtClean="0">
                <a:solidFill>
                  <a:srgbClr val="C00000"/>
                </a:solidFill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</a:rPr>
              <a:t>যা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নিম্নে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আলোচিত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হলো</a:t>
            </a:r>
            <a:r>
              <a:rPr lang="en-US" sz="2400" dirty="0" smtClean="0">
                <a:solidFill>
                  <a:srgbClr val="C00000"/>
                </a:solidFill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7030A0"/>
                </a:solidFill>
              </a:rPr>
              <a:t>আউস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গোত্রের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বিবাদঃ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মহানবী</a:t>
            </a:r>
            <a:r>
              <a:rPr lang="en-US" sz="2400" dirty="0"/>
              <a:t> (স)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হিজরতের</a:t>
            </a:r>
            <a:r>
              <a:rPr lang="en-US" sz="2400" dirty="0"/>
              <a:t> </a:t>
            </a:r>
            <a:r>
              <a:rPr lang="en-US" sz="2400" dirty="0" err="1"/>
              <a:t>প্রাক্কালে</a:t>
            </a:r>
            <a:r>
              <a:rPr lang="en-US" sz="2400" dirty="0"/>
              <a:t> </a:t>
            </a:r>
            <a:r>
              <a:rPr lang="en-US" sz="2400" dirty="0" err="1"/>
              <a:t>মদিনায়</a:t>
            </a:r>
            <a:r>
              <a:rPr lang="en-US" sz="2400" dirty="0"/>
              <a:t> </a:t>
            </a:r>
            <a:r>
              <a:rPr lang="en-US" sz="2400" dirty="0" err="1"/>
              <a:t>আউস</a:t>
            </a:r>
            <a:r>
              <a:rPr lang="en-US" sz="2400" dirty="0"/>
              <a:t> ও </a:t>
            </a:r>
            <a:r>
              <a:rPr lang="en-US" sz="2400" dirty="0" err="1"/>
              <a:t>খাজরায</a:t>
            </a:r>
            <a:r>
              <a:rPr lang="en-US" sz="2400" dirty="0"/>
              <a:t> </a:t>
            </a:r>
            <a:r>
              <a:rPr lang="en-US" sz="2400" dirty="0" err="1"/>
              <a:t>নামে</a:t>
            </a:r>
            <a:r>
              <a:rPr lang="en-US" sz="2400" dirty="0"/>
              <a:t> </a:t>
            </a:r>
            <a:r>
              <a:rPr lang="en-US" sz="2400" dirty="0" err="1"/>
              <a:t>দুটি</a:t>
            </a:r>
            <a:r>
              <a:rPr lang="en-US" sz="2400" dirty="0"/>
              <a:t> </a:t>
            </a:r>
            <a:r>
              <a:rPr lang="en-US" sz="2400" dirty="0" err="1"/>
              <a:t>গোত্র</a:t>
            </a:r>
            <a:r>
              <a:rPr lang="en-US" sz="2400" dirty="0"/>
              <a:t> </a:t>
            </a:r>
            <a:r>
              <a:rPr lang="en-US" sz="2400" dirty="0" err="1"/>
              <a:t>পরস্পর</a:t>
            </a:r>
            <a:r>
              <a:rPr lang="en-US" sz="2400" dirty="0"/>
              <a:t> </a:t>
            </a:r>
            <a:r>
              <a:rPr lang="en-US" sz="2400" dirty="0" err="1"/>
              <a:t>হিংসাত্বক</a:t>
            </a:r>
            <a:r>
              <a:rPr lang="en-US" sz="2400" dirty="0"/>
              <a:t> </a:t>
            </a:r>
            <a:r>
              <a:rPr lang="en-US" sz="2400" dirty="0" err="1"/>
              <a:t>কলহ-বিবাদে</a:t>
            </a:r>
            <a:r>
              <a:rPr lang="en-US" sz="2400" dirty="0"/>
              <a:t> </a:t>
            </a:r>
            <a:r>
              <a:rPr lang="en-US" sz="2400" dirty="0" err="1"/>
              <a:t>লিপ্ত</a:t>
            </a:r>
            <a:r>
              <a:rPr lang="en-US" sz="2400" dirty="0"/>
              <a:t> </a:t>
            </a:r>
            <a:r>
              <a:rPr lang="en-US" sz="2400" dirty="0" err="1"/>
              <a:t>ছিল</a:t>
            </a:r>
            <a:r>
              <a:rPr lang="en-US" sz="2400" dirty="0"/>
              <a:t>। এ </a:t>
            </a:r>
            <a:r>
              <a:rPr lang="en-US" sz="2400" dirty="0" err="1"/>
              <a:t>সময়</a:t>
            </a:r>
            <a:r>
              <a:rPr lang="en-US" sz="2400" dirty="0"/>
              <a:t> </a:t>
            </a:r>
            <a:r>
              <a:rPr lang="en-US" sz="2400" dirty="0" err="1"/>
              <a:t>মদিনার</a:t>
            </a:r>
            <a:r>
              <a:rPr lang="en-US" sz="2400" dirty="0"/>
              <a:t> </a:t>
            </a:r>
            <a:r>
              <a:rPr lang="en-US" sz="2400" dirty="0" err="1"/>
              <a:t>স্বার্থান্বেষী</a:t>
            </a:r>
            <a:r>
              <a:rPr lang="en-US" sz="2400" dirty="0"/>
              <a:t> </a:t>
            </a:r>
            <a:r>
              <a:rPr lang="en-US" sz="2400" dirty="0" err="1"/>
              <a:t>ইহুদিগনের</a:t>
            </a:r>
            <a:r>
              <a:rPr lang="en-US" sz="2400" dirty="0"/>
              <a:t> </a:t>
            </a:r>
            <a:r>
              <a:rPr lang="en-US" sz="2400" dirty="0" err="1"/>
              <a:t>চক্রান্তে</a:t>
            </a:r>
            <a:r>
              <a:rPr lang="en-US" sz="2400" dirty="0"/>
              <a:t> </a:t>
            </a:r>
            <a:r>
              <a:rPr lang="en-US" sz="2400" dirty="0" err="1"/>
              <a:t>তাদের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বুয়াসের</a:t>
            </a:r>
            <a:r>
              <a:rPr lang="en-US" sz="2400" dirty="0"/>
              <a:t> </a:t>
            </a:r>
            <a:r>
              <a:rPr lang="en-US" sz="2400" dirty="0" err="1"/>
              <a:t>যুদ্ধ</a:t>
            </a:r>
            <a:r>
              <a:rPr lang="en-US" sz="2400" dirty="0"/>
              <a:t> </a:t>
            </a:r>
            <a:r>
              <a:rPr lang="en-US" sz="2400" dirty="0" err="1"/>
              <a:t>সংঘটিত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solidFill>
                  <a:srgbClr val="C00000"/>
                </a:solidFill>
              </a:rPr>
              <a:t>অরাজকতা</a:t>
            </a:r>
            <a:r>
              <a:rPr lang="en-US" sz="2400" dirty="0">
                <a:solidFill>
                  <a:srgbClr val="C00000"/>
                </a:solidFill>
              </a:rPr>
              <a:t> ও </a:t>
            </a:r>
            <a:r>
              <a:rPr lang="en-US" sz="2400" dirty="0" err="1">
                <a:solidFill>
                  <a:srgbClr val="C00000"/>
                </a:solidFill>
              </a:rPr>
              <a:t>বিশৃংখলাঃ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মহানবী</a:t>
            </a:r>
            <a:r>
              <a:rPr lang="en-US" sz="2400" dirty="0"/>
              <a:t> (স)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হিজরতের</a:t>
            </a:r>
            <a:r>
              <a:rPr lang="en-US" sz="2400" dirty="0"/>
              <a:t> </a:t>
            </a:r>
            <a:r>
              <a:rPr lang="en-US" sz="2400" dirty="0" err="1"/>
              <a:t>প্রাক্কালে</a:t>
            </a:r>
            <a:r>
              <a:rPr lang="en-US" sz="2400" dirty="0"/>
              <a:t> </a:t>
            </a:r>
            <a:r>
              <a:rPr lang="en-US" sz="2400" dirty="0" err="1"/>
              <a:t>মদিনায়</a:t>
            </a:r>
            <a:r>
              <a:rPr lang="en-US" sz="2400" dirty="0"/>
              <a:t> </a:t>
            </a:r>
            <a:r>
              <a:rPr lang="en-US" sz="2400" dirty="0" err="1"/>
              <a:t>শান্তি-শৃঙ্খলা</a:t>
            </a:r>
            <a:r>
              <a:rPr lang="en-US" sz="2400" dirty="0"/>
              <a:t> </a:t>
            </a:r>
            <a:r>
              <a:rPr lang="en-US" sz="2400" dirty="0" err="1"/>
              <a:t>বজায়</a:t>
            </a:r>
            <a:r>
              <a:rPr lang="en-US" sz="2400" dirty="0"/>
              <a:t> </a:t>
            </a:r>
            <a:r>
              <a:rPr lang="en-US" sz="2400" dirty="0" err="1"/>
              <a:t>রাখার</a:t>
            </a:r>
            <a:r>
              <a:rPr lang="en-US" sz="2400" dirty="0"/>
              <a:t> </a:t>
            </a:r>
            <a:r>
              <a:rPr lang="en-US" sz="2400" dirty="0" err="1"/>
              <a:t>মতো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কেন্দ্রীয়</a:t>
            </a:r>
            <a:r>
              <a:rPr lang="en-US" sz="2400" dirty="0"/>
              <a:t> </a:t>
            </a:r>
            <a:r>
              <a:rPr lang="en-US" sz="2400" dirty="0" err="1"/>
              <a:t>সরকার</a:t>
            </a:r>
            <a:r>
              <a:rPr lang="en-US" sz="2400" dirty="0"/>
              <a:t> </a:t>
            </a:r>
            <a:r>
              <a:rPr lang="en-US" sz="2400" dirty="0" err="1"/>
              <a:t>ছিল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দলে</a:t>
            </a:r>
            <a:r>
              <a:rPr lang="en-US" sz="2400" dirty="0"/>
              <a:t> </a:t>
            </a:r>
            <a:r>
              <a:rPr lang="en-US" sz="2400" dirty="0" err="1"/>
              <a:t>বিভক্ত</a:t>
            </a:r>
            <a:r>
              <a:rPr lang="en-US" sz="2400" dirty="0"/>
              <a:t> </a:t>
            </a:r>
            <a:r>
              <a:rPr lang="en-US" sz="2400" dirty="0" err="1"/>
              <a:t>থাকায়</a:t>
            </a:r>
            <a:r>
              <a:rPr lang="en-US" sz="2400" dirty="0"/>
              <a:t> </a:t>
            </a:r>
            <a:r>
              <a:rPr lang="en-US" sz="2400" dirty="0" err="1"/>
              <a:t>কলহ</a:t>
            </a:r>
            <a:r>
              <a:rPr lang="en-US" sz="2400" dirty="0"/>
              <a:t>, </a:t>
            </a:r>
            <a:r>
              <a:rPr lang="en-US" sz="2400" dirty="0" err="1"/>
              <a:t>অরাজকতা</a:t>
            </a:r>
            <a:r>
              <a:rPr lang="en-US" sz="2400" dirty="0"/>
              <a:t> ও </a:t>
            </a:r>
            <a:r>
              <a:rPr lang="en-US" sz="2400" dirty="0" err="1"/>
              <a:t>বিশৃঙ্খলা</a:t>
            </a:r>
            <a:r>
              <a:rPr lang="en-US" sz="2400" dirty="0"/>
              <a:t> </a:t>
            </a:r>
            <a:r>
              <a:rPr lang="en-US" sz="2400" dirty="0" err="1"/>
              <a:t>পূর্নমাত্রায়</a:t>
            </a:r>
            <a:r>
              <a:rPr lang="en-US" sz="2400" dirty="0"/>
              <a:t> </a:t>
            </a:r>
            <a:r>
              <a:rPr lang="en-US" sz="2400" dirty="0" err="1"/>
              <a:t>বিরাজ</a:t>
            </a:r>
            <a:r>
              <a:rPr lang="en-US" sz="2400" dirty="0"/>
              <a:t> </a:t>
            </a:r>
            <a:r>
              <a:rPr lang="en-US" sz="2400" dirty="0" err="1"/>
              <a:t>করছিল</a:t>
            </a:r>
            <a:r>
              <a:rPr lang="en-US" sz="2400" dirty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স্বার্থান্বেষী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ইহুদীগোষ্ঠীঃ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মদিনায়</a:t>
            </a:r>
            <a:r>
              <a:rPr lang="en-US" sz="2400" dirty="0"/>
              <a:t> </a:t>
            </a:r>
            <a:r>
              <a:rPr lang="en-US" sz="2400" dirty="0" err="1"/>
              <a:t>বসবাসকারি</a:t>
            </a:r>
            <a:r>
              <a:rPr lang="en-US" sz="2400" dirty="0"/>
              <a:t> </a:t>
            </a:r>
            <a:r>
              <a:rPr lang="en-US" sz="2400" dirty="0" err="1"/>
              <a:t>উল্ল্যেখযোগ্য</a:t>
            </a:r>
            <a:r>
              <a:rPr lang="en-US" sz="2400" dirty="0"/>
              <a:t> </a:t>
            </a:r>
            <a:r>
              <a:rPr lang="en-US" sz="2400" dirty="0" err="1"/>
              <a:t>গোষ্ঠী</a:t>
            </a:r>
            <a:r>
              <a:rPr lang="en-US" sz="2400" dirty="0"/>
              <a:t> </a:t>
            </a:r>
            <a:r>
              <a:rPr lang="en-US" sz="2400" dirty="0" err="1"/>
              <a:t>ছিল</a:t>
            </a:r>
            <a:r>
              <a:rPr lang="en-US" sz="2400" dirty="0"/>
              <a:t> </a:t>
            </a:r>
            <a:r>
              <a:rPr lang="en-US" sz="2400" dirty="0" err="1"/>
              <a:t>ইহুদীগোষ্ঠী</a:t>
            </a:r>
            <a:r>
              <a:rPr lang="en-US" sz="2400" dirty="0"/>
              <a:t>।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ধন-সম্পদ</a:t>
            </a:r>
            <a:r>
              <a:rPr lang="en-US" sz="2400" dirty="0"/>
              <a:t> </a:t>
            </a:r>
            <a:r>
              <a:rPr lang="en-US" sz="2400" dirty="0" err="1"/>
              <a:t>উপার্জনের</a:t>
            </a:r>
            <a:r>
              <a:rPr lang="en-US" sz="2400" dirty="0"/>
              <a:t> </a:t>
            </a:r>
            <a:r>
              <a:rPr lang="en-US" sz="2400" dirty="0" err="1"/>
              <a:t>ব্যাপারে</a:t>
            </a:r>
            <a:r>
              <a:rPr lang="en-US" sz="2400" dirty="0"/>
              <a:t> </a:t>
            </a:r>
            <a:r>
              <a:rPr lang="en-US" sz="2400" dirty="0" err="1"/>
              <a:t>ছিল</a:t>
            </a:r>
            <a:r>
              <a:rPr lang="en-US" sz="2400" dirty="0"/>
              <a:t> </a:t>
            </a:r>
            <a:r>
              <a:rPr lang="en-US" sz="2400" dirty="0" err="1"/>
              <a:t>দক্ষ</a:t>
            </a:r>
            <a:r>
              <a:rPr lang="en-US" sz="2400" dirty="0"/>
              <a:t>।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খাদ্যসামগ্রী</a:t>
            </a:r>
            <a:r>
              <a:rPr lang="en-US" sz="2400" dirty="0"/>
              <a:t>, </a:t>
            </a:r>
            <a:r>
              <a:rPr lang="en-US" sz="2400" dirty="0" err="1"/>
              <a:t>খেজুর</a:t>
            </a:r>
            <a:r>
              <a:rPr lang="en-US" sz="2400" dirty="0"/>
              <a:t>, </a:t>
            </a:r>
            <a:r>
              <a:rPr lang="en-US" sz="2400" dirty="0" err="1"/>
              <a:t>মদ</a:t>
            </a:r>
            <a:r>
              <a:rPr lang="en-US" sz="2400" dirty="0"/>
              <a:t> ও </a:t>
            </a:r>
            <a:r>
              <a:rPr lang="en-US" sz="2400" dirty="0" err="1"/>
              <a:t>পোশাকের</a:t>
            </a:r>
            <a:r>
              <a:rPr lang="en-US" sz="2400" dirty="0"/>
              <a:t> </a:t>
            </a:r>
            <a:r>
              <a:rPr lang="en-US" sz="2400" dirty="0" err="1"/>
              <a:t>ব্যবসা</a:t>
            </a:r>
            <a:r>
              <a:rPr lang="en-US" sz="2400" dirty="0"/>
              <a:t> </a:t>
            </a:r>
            <a:r>
              <a:rPr lang="en-US" sz="2400" dirty="0" err="1"/>
              <a:t>করত।ব্যবসায়ে</a:t>
            </a:r>
            <a:r>
              <a:rPr lang="en-US" sz="2400" dirty="0"/>
              <a:t>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দ্বিগুন</a:t>
            </a:r>
            <a:r>
              <a:rPr lang="en-US" sz="2400" dirty="0"/>
              <a:t> </a:t>
            </a:r>
            <a:r>
              <a:rPr lang="en-US" sz="2400" dirty="0" err="1"/>
              <a:t>তিনগুন</a:t>
            </a:r>
            <a:r>
              <a:rPr lang="en-US" sz="2400" dirty="0"/>
              <a:t> </a:t>
            </a:r>
            <a:r>
              <a:rPr lang="en-US" sz="2400" dirty="0" err="1"/>
              <a:t>মুনাফা</a:t>
            </a:r>
            <a:r>
              <a:rPr lang="en-US" sz="2400" dirty="0"/>
              <a:t> </a:t>
            </a:r>
            <a:r>
              <a:rPr lang="en-US" sz="2400" dirty="0" err="1"/>
              <a:t>অর্জন</a:t>
            </a:r>
            <a:r>
              <a:rPr lang="en-US" sz="2400" dirty="0"/>
              <a:t> </a:t>
            </a:r>
            <a:r>
              <a:rPr lang="en-US" sz="2400" dirty="0" err="1"/>
              <a:t>করত</a:t>
            </a:r>
            <a:r>
              <a:rPr lang="en-US" sz="2400" dirty="0"/>
              <a:t>। </a:t>
            </a:r>
            <a:r>
              <a:rPr lang="en-US" sz="2400" dirty="0" err="1"/>
              <a:t>এছাড়া</a:t>
            </a:r>
            <a:r>
              <a:rPr lang="en-US" sz="2400" dirty="0"/>
              <a:t>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সূদের</a:t>
            </a:r>
            <a:r>
              <a:rPr lang="en-US" sz="2400" dirty="0"/>
              <a:t> </a:t>
            </a:r>
            <a:r>
              <a:rPr lang="en-US" sz="2400" dirty="0" err="1"/>
              <a:t>ব্যবসা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মোটা</a:t>
            </a:r>
            <a:r>
              <a:rPr lang="en-US" sz="2400" dirty="0"/>
              <a:t> </a:t>
            </a:r>
            <a:r>
              <a:rPr lang="en-US" sz="2400" dirty="0" err="1"/>
              <a:t>সূদে</a:t>
            </a:r>
            <a:r>
              <a:rPr lang="en-US" sz="2400" dirty="0"/>
              <a:t> </a:t>
            </a:r>
            <a:r>
              <a:rPr lang="en-US" sz="2400" dirty="0" err="1"/>
              <a:t>অর্থ</a:t>
            </a:r>
            <a:r>
              <a:rPr lang="en-US" sz="2400" dirty="0"/>
              <a:t> </a:t>
            </a:r>
            <a:r>
              <a:rPr lang="en-US" sz="2400" dirty="0" err="1"/>
              <a:t>ধার</a:t>
            </a:r>
            <a:r>
              <a:rPr lang="en-US" sz="2400" dirty="0"/>
              <a:t> </a:t>
            </a:r>
            <a:r>
              <a:rPr lang="en-US" sz="2400" dirty="0" err="1"/>
              <a:t>দিত</a:t>
            </a:r>
            <a:r>
              <a:rPr lang="en-US" sz="2400" dirty="0"/>
              <a:t>। </a:t>
            </a:r>
            <a:r>
              <a:rPr lang="en-US" sz="2400" dirty="0" err="1"/>
              <a:t>ঋন</a:t>
            </a:r>
            <a:r>
              <a:rPr lang="en-US" sz="2400" dirty="0"/>
              <a:t> </a:t>
            </a:r>
            <a:r>
              <a:rPr lang="en-US" sz="2400" dirty="0" err="1"/>
              <a:t>গ্রহিতা</a:t>
            </a:r>
            <a:r>
              <a:rPr lang="en-US" sz="2400" dirty="0"/>
              <a:t> </a:t>
            </a:r>
            <a:r>
              <a:rPr lang="en-US" sz="2400" dirty="0" err="1"/>
              <a:t>ঋন</a:t>
            </a:r>
            <a:r>
              <a:rPr lang="en-US" sz="2400" dirty="0"/>
              <a:t> </a:t>
            </a:r>
            <a:r>
              <a:rPr lang="en-US" sz="2400" dirty="0" err="1"/>
              <a:t>পরিশোধে</a:t>
            </a:r>
            <a:r>
              <a:rPr lang="en-US" sz="2400" dirty="0"/>
              <a:t> </a:t>
            </a:r>
            <a:r>
              <a:rPr lang="en-US" sz="2400" dirty="0" err="1"/>
              <a:t>ব্যর্থ</a:t>
            </a:r>
            <a:r>
              <a:rPr lang="en-US" sz="2400" dirty="0"/>
              <a:t> </a:t>
            </a:r>
            <a:r>
              <a:rPr lang="en-US" sz="2400" dirty="0" err="1"/>
              <a:t>হলে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স্ত্রী</a:t>
            </a:r>
            <a:r>
              <a:rPr lang="en-US" sz="2400" dirty="0"/>
              <a:t>, </a:t>
            </a:r>
            <a:r>
              <a:rPr lang="en-US" sz="2400" dirty="0" err="1"/>
              <a:t>পুত্র</a:t>
            </a:r>
            <a:r>
              <a:rPr lang="en-US" sz="2400" dirty="0"/>
              <a:t>, </a:t>
            </a:r>
            <a:r>
              <a:rPr lang="en-US" sz="2400" dirty="0" err="1"/>
              <a:t>কন্যাকে</a:t>
            </a:r>
            <a:r>
              <a:rPr lang="en-US" sz="2400" dirty="0"/>
              <a:t> </a:t>
            </a:r>
            <a:r>
              <a:rPr lang="en-US" sz="2400" dirty="0" err="1"/>
              <a:t>দাস</a:t>
            </a:r>
            <a:r>
              <a:rPr lang="en-US" sz="2400" dirty="0"/>
              <a:t>- </a:t>
            </a:r>
            <a:r>
              <a:rPr lang="en-US" sz="2400" dirty="0" err="1"/>
              <a:t>দাসী</a:t>
            </a:r>
            <a:r>
              <a:rPr lang="en-US" sz="2400" dirty="0"/>
              <a:t> </a:t>
            </a:r>
            <a:r>
              <a:rPr lang="en-US" sz="2400" dirty="0" err="1"/>
              <a:t>হিসেবে</a:t>
            </a:r>
            <a:r>
              <a:rPr lang="en-US" sz="2400" dirty="0"/>
              <a:t> </a:t>
            </a:r>
            <a:r>
              <a:rPr lang="en-US" sz="2400" dirty="0" err="1"/>
              <a:t>নিত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বাজারে</a:t>
            </a:r>
            <a:r>
              <a:rPr lang="en-US" sz="2400" dirty="0"/>
              <a:t> </a:t>
            </a:r>
            <a:r>
              <a:rPr lang="en-US" sz="2400" dirty="0" err="1"/>
              <a:t>বিক্রি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টাকা</a:t>
            </a:r>
            <a:r>
              <a:rPr lang="en-US" sz="2400" dirty="0"/>
              <a:t> </a:t>
            </a:r>
            <a:r>
              <a:rPr lang="en-US" sz="2400" dirty="0" err="1"/>
              <a:t>শোধ</a:t>
            </a:r>
            <a:r>
              <a:rPr lang="en-US" sz="2400" dirty="0"/>
              <a:t> </a:t>
            </a:r>
            <a:r>
              <a:rPr lang="en-US" sz="2400" dirty="0" err="1"/>
              <a:t>নিত</a:t>
            </a:r>
            <a:r>
              <a:rPr lang="en-US" sz="2400" dirty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solidFill>
                  <a:srgbClr val="0070C0"/>
                </a:solidFill>
              </a:rPr>
              <a:t>ইহুদীদের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তিনটি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গোত্র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ছিলঃযথা</a:t>
            </a:r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dirty="0"/>
              <a:t>(ক) </a:t>
            </a:r>
            <a:r>
              <a:rPr lang="en-US" sz="2400" dirty="0" err="1"/>
              <a:t>বানু</a:t>
            </a:r>
            <a:r>
              <a:rPr lang="en-US" sz="2400" dirty="0"/>
              <a:t> </a:t>
            </a:r>
            <a:r>
              <a:rPr lang="en-US" sz="2400" dirty="0" err="1"/>
              <a:t>কাইনুকা</a:t>
            </a:r>
            <a:r>
              <a:rPr lang="en-US" sz="2400" dirty="0"/>
              <a:t> (খ) </a:t>
            </a:r>
            <a:r>
              <a:rPr lang="en-US" sz="2400" dirty="0" err="1"/>
              <a:t>বানু</a:t>
            </a:r>
            <a:r>
              <a:rPr lang="en-US" sz="2400" dirty="0"/>
              <a:t> </a:t>
            </a:r>
            <a:r>
              <a:rPr lang="en-US" sz="2400" dirty="0" err="1"/>
              <a:t>নাজির</a:t>
            </a:r>
            <a:r>
              <a:rPr lang="en-US" sz="2400" dirty="0"/>
              <a:t> (গ) </a:t>
            </a:r>
            <a:r>
              <a:rPr lang="en-US" sz="2400" dirty="0" err="1"/>
              <a:t>বানু</a:t>
            </a:r>
            <a:r>
              <a:rPr lang="en-US" sz="2400" dirty="0"/>
              <a:t> </a:t>
            </a:r>
            <a:r>
              <a:rPr lang="en-US" sz="2400" dirty="0" err="1"/>
              <a:t>কুরাইযা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</a:rPr>
              <a:t>ও </a:t>
            </a:r>
            <a:r>
              <a:rPr lang="en-US" sz="2400" dirty="0" err="1" smtClean="0">
                <a:solidFill>
                  <a:srgbClr val="7030A0"/>
                </a:solidFill>
              </a:rPr>
              <a:t>খাজরায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2156</Words>
  <Application>Microsoft Office PowerPoint</Application>
  <PresentationFormat>On-screen Show (4:3)</PresentationFormat>
  <Paragraphs>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Courier New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Galaxy Computer</dc:creator>
  <cp:lastModifiedBy>D H Liton</cp:lastModifiedBy>
  <cp:revision>286</cp:revision>
  <dcterms:created xsi:type="dcterms:W3CDTF">2006-08-16T00:00:00Z</dcterms:created>
  <dcterms:modified xsi:type="dcterms:W3CDTF">2020-03-31T06:01:50Z</dcterms:modified>
</cp:coreProperties>
</file>