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7" r:id="rId3"/>
    <p:sldId id="258" r:id="rId4"/>
    <p:sldId id="259" r:id="rId5"/>
    <p:sldId id="260" r:id="rId6"/>
    <p:sldId id="266" r:id="rId7"/>
    <p:sldId id="265" r:id="rId8"/>
    <p:sldId id="267" r:id="rId9"/>
    <p:sldId id="273" r:id="rId10"/>
    <p:sldId id="261" r:id="rId11"/>
    <p:sldId id="277" r:id="rId12"/>
    <p:sldId id="276" r:id="rId13"/>
    <p:sldId id="270" r:id="rId14"/>
    <p:sldId id="274" r:id="rId15"/>
    <p:sldId id="272" r:id="rId16"/>
    <p:sldId id="275" r:id="rId17"/>
    <p:sldId id="262" r:id="rId18"/>
    <p:sldId id="279" r:id="rId19"/>
    <p:sldId id="269" r:id="rId20"/>
    <p:sldId id="280" r:id="rId21"/>
    <p:sldId id="263" r:id="rId22"/>
    <p:sldId id="268" r:id="rId23"/>
    <p:sldId id="278"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45379-6A75-4255-AFD9-5C1AF90E6995}" type="datetimeFigureOut">
              <a:rPr lang="en-US" smtClean="0"/>
              <a:pPr/>
              <a:t>27-Mar-2020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5D384-3994-4F53-8789-72168C7B8542}" type="slidenum">
              <a:rPr lang="en-SG" smtClean="0"/>
              <a:pPr/>
              <a:t>‹#›</a:t>
            </a:fld>
            <a:endParaRPr lang="en-SG"/>
          </a:p>
        </p:txBody>
      </p:sp>
    </p:spTree>
    <p:extLst>
      <p:ext uri="{BB962C8B-B14F-4D97-AF65-F5344CB8AC3E}">
        <p14:creationId xmlns:p14="http://schemas.microsoft.com/office/powerpoint/2010/main" val="70077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dirty="0"/>
          </a:p>
        </p:txBody>
      </p:sp>
      <p:sp>
        <p:nvSpPr>
          <p:cNvPr id="4" name="Slide Number Placeholder 3"/>
          <p:cNvSpPr>
            <a:spLocks noGrp="1"/>
          </p:cNvSpPr>
          <p:nvPr>
            <p:ph type="sldNum" sz="quarter" idx="10"/>
          </p:nvPr>
        </p:nvSpPr>
        <p:spPr/>
        <p:txBody>
          <a:bodyPr/>
          <a:lstStyle/>
          <a:p>
            <a:fld id="{5335D384-3994-4F53-8789-72168C7B8542}" type="slidenum">
              <a:rPr lang="en-SG" smtClean="0"/>
              <a:pPr/>
              <a:t>15</a:t>
            </a:fld>
            <a:endParaRPr lang="en-SG"/>
          </a:p>
        </p:txBody>
      </p:sp>
    </p:spTree>
    <p:extLst>
      <p:ext uri="{BB962C8B-B14F-4D97-AF65-F5344CB8AC3E}">
        <p14:creationId xmlns:p14="http://schemas.microsoft.com/office/powerpoint/2010/main" val="332077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335D384-3994-4F53-8789-72168C7B8542}" type="slidenum">
              <a:rPr lang="en-SG" smtClean="0"/>
              <a:pPr/>
              <a:t>20</a:t>
            </a:fld>
            <a:endParaRPr lang="en-SG"/>
          </a:p>
        </p:txBody>
      </p:sp>
    </p:spTree>
    <p:extLst>
      <p:ext uri="{BB962C8B-B14F-4D97-AF65-F5344CB8AC3E}">
        <p14:creationId xmlns:p14="http://schemas.microsoft.com/office/powerpoint/2010/main" val="255811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79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27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57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191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050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48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69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02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00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3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79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27-Mar-2020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28026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2439;-&#2478;&#2503;&#2439;&#2482;&#2435;-aomfaruk11177@gmail.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276" y="-47767"/>
            <a:ext cx="8915400" cy="6858000"/>
            <a:chOff x="45883" y="804668"/>
            <a:chExt cx="4654718" cy="6146238"/>
          </a:xfrm>
        </p:grpSpPr>
        <p:pic>
          <p:nvPicPr>
            <p:cNvPr id="7" name="Picture 6" descr="Screenshot_177.jpg"/>
            <p:cNvPicPr>
              <a:picLocks noChangeAspect="1"/>
            </p:cNvPicPr>
            <p:nvPr/>
          </p:nvPicPr>
          <p:blipFill>
            <a:blip r:embed="rId2"/>
            <a:stretch>
              <a:fillRect/>
            </a:stretch>
          </p:blipFill>
          <p:spPr>
            <a:xfrm>
              <a:off x="45883" y="804668"/>
              <a:ext cx="4654718" cy="6146238"/>
            </a:xfrm>
            <a:prstGeom prst="rect">
              <a:avLst/>
            </a:prstGeom>
          </p:spPr>
        </p:pic>
        <p:sp>
          <p:nvSpPr>
            <p:cNvPr id="8" name="Rectangle 7"/>
            <p:cNvSpPr/>
            <p:nvPr/>
          </p:nvSpPr>
          <p:spPr>
            <a:xfrm>
              <a:off x="486947" y="6105926"/>
              <a:ext cx="3810000" cy="61124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3200" b="1" cap="all" spc="0" dirty="0" smtClean="0">
                  <a:ln w="0"/>
                  <a:solidFill>
                    <a:srgbClr val="FF0000"/>
                  </a:solidFill>
                  <a:effectLst>
                    <a:reflection blurRad="12700" stA="50000" endPos="50000" dist="5000" dir="5400000" sy="-100000" rotWithShape="0"/>
                  </a:effectLst>
                  <a:latin typeface="NikoshBAN" pitchFamily="2" charset="0"/>
                  <a:cs typeface="NikoshBAN" pitchFamily="2" charset="0"/>
                </a:rPr>
                <a:t>জাতীয় সংসদ ভবন </a:t>
              </a:r>
              <a:endParaRPr lang="en-SG" sz="3200" b="1" cap="all" spc="0" dirty="0">
                <a:ln w="0"/>
                <a:solidFill>
                  <a:srgbClr val="FF0000"/>
                </a:solidFill>
                <a:effectLst>
                  <a:reflection blurRad="12700" stA="50000" endPos="50000" dist="5000" dir="5400000" sy="-100000" rotWithShape="0"/>
                </a:effectLst>
              </a:endParaRPr>
            </a:p>
          </p:txBody>
        </p:sp>
      </p:grpSp>
      <p:sp>
        <p:nvSpPr>
          <p:cNvPr id="9" name="TextBox 8"/>
          <p:cNvSpPr txBox="1"/>
          <p:nvPr/>
        </p:nvSpPr>
        <p:spPr>
          <a:xfrm>
            <a:off x="685800" y="914400"/>
            <a:ext cx="7620000" cy="6217087"/>
          </a:xfrm>
          <a:prstGeom prst="rect">
            <a:avLst/>
          </a:prstGeom>
          <a:noFill/>
        </p:spPr>
        <p:txBody>
          <a:bodyPr wrap="square" rtlCol="0">
            <a:spAutoFit/>
          </a:bodyPr>
          <a:lstStyle/>
          <a:p>
            <a:r>
              <a:rPr lang="en-US" sz="19900" b="1" dirty="0" err="1" smtClean="0">
                <a:solidFill>
                  <a:srgbClr val="C00000"/>
                </a:solidFill>
              </a:rPr>
              <a:t>সবাইকে</a:t>
            </a:r>
            <a:r>
              <a:rPr lang="en-US" sz="19900" b="1" dirty="0" smtClean="0">
                <a:solidFill>
                  <a:srgbClr val="C00000"/>
                </a:solidFill>
              </a:rPr>
              <a:t> </a:t>
            </a:r>
            <a:r>
              <a:rPr lang="en-US" sz="19900" b="1" dirty="0" err="1" smtClean="0">
                <a:solidFill>
                  <a:srgbClr val="C00000"/>
                </a:solidFill>
              </a:rPr>
              <a:t>স্বাগতম</a:t>
            </a:r>
            <a:r>
              <a:rPr lang="en-US" sz="19900" b="1" dirty="0" smtClean="0">
                <a:solidFill>
                  <a:srgbClr val="C00000"/>
                </a:solidFill>
              </a:rPr>
              <a:t> </a:t>
            </a:r>
            <a:endParaRPr lang="en-US" sz="19900" b="1" dirty="0">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5021"/>
            <a:ext cx="5562600" cy="2215991"/>
          </a:xfrm>
          <a:prstGeom prst="rect">
            <a:avLst/>
          </a:prstGeom>
          <a:noFill/>
        </p:spPr>
        <p:txBody>
          <a:bodyPr wrap="square" rtlCol="0">
            <a:spAutoFit/>
          </a:bodyPr>
          <a:lstStyle/>
          <a:p>
            <a:pPr algn="ctr"/>
            <a:r>
              <a:rPr lang="bn-IN" sz="13800" b="1" dirty="0" smtClean="0">
                <a:solidFill>
                  <a:srgbClr val="C00000"/>
                </a:solidFill>
                <a:latin typeface="NikoshBAN" pitchFamily="2" charset="0"/>
                <a:cs typeface="NikoshBAN" pitchFamily="2" charset="0"/>
              </a:rPr>
              <a:t>শিখন ফল </a:t>
            </a:r>
            <a:endParaRPr lang="en-SG" sz="13800" b="1" dirty="0">
              <a:solidFill>
                <a:srgbClr val="C00000"/>
              </a:solidFill>
              <a:latin typeface="NikoshBAN" pitchFamily="2" charset="0"/>
              <a:cs typeface="NikoshBAN" pitchFamily="2" charset="0"/>
            </a:endParaRPr>
          </a:p>
        </p:txBody>
      </p:sp>
      <p:sp>
        <p:nvSpPr>
          <p:cNvPr id="7" name="TextBox 6"/>
          <p:cNvSpPr txBox="1"/>
          <p:nvPr/>
        </p:nvSpPr>
        <p:spPr>
          <a:xfrm>
            <a:off x="914400" y="1524000"/>
            <a:ext cx="6096000" cy="830997"/>
          </a:xfrm>
          <a:prstGeom prst="rect">
            <a:avLst/>
          </a:prstGeom>
          <a:noFill/>
        </p:spPr>
        <p:txBody>
          <a:bodyPr wrap="square" rtlCol="0">
            <a:spAutoFit/>
          </a:bodyPr>
          <a:lstStyle/>
          <a:p>
            <a:r>
              <a:rPr lang="bn-IN" sz="4800" dirty="0" smtClean="0">
                <a:solidFill>
                  <a:srgbClr val="FFC000"/>
                </a:solidFill>
                <a:latin typeface="NikoshBAN" pitchFamily="2" charset="0"/>
                <a:cs typeface="NikoshBAN" pitchFamily="2" charset="0"/>
              </a:rPr>
              <a:t>এই পাঠ শেষে শিক্ষার্থীরা- </a:t>
            </a:r>
            <a:endParaRPr lang="en-SG" sz="4800" dirty="0">
              <a:solidFill>
                <a:srgbClr val="FFC000"/>
              </a:solidFill>
              <a:latin typeface="NikoshBAN" pitchFamily="2" charset="0"/>
              <a:cs typeface="NikoshBAN" pitchFamily="2" charset="0"/>
            </a:endParaRPr>
          </a:p>
        </p:txBody>
      </p:sp>
      <p:sp>
        <p:nvSpPr>
          <p:cNvPr id="12" name="TextBox 11"/>
          <p:cNvSpPr txBox="1"/>
          <p:nvPr/>
        </p:nvSpPr>
        <p:spPr>
          <a:xfrm>
            <a:off x="533400" y="2456795"/>
            <a:ext cx="7924800" cy="4401205"/>
          </a:xfrm>
          <a:prstGeom prst="rect">
            <a:avLst/>
          </a:prstGeom>
          <a:noFill/>
        </p:spPr>
        <p:txBody>
          <a:bodyPr wrap="square" rtlCol="0">
            <a:spAutoFit/>
          </a:bodyPr>
          <a:lstStyle/>
          <a:p>
            <a:r>
              <a:rPr lang="bn-IN" sz="3200" dirty="0" smtClean="0">
                <a:solidFill>
                  <a:srgbClr val="00B050"/>
                </a:solidFill>
                <a:latin typeface="NikoshBAN" pitchFamily="2" charset="0"/>
                <a:cs typeface="NikoshBAN" pitchFamily="2" charset="0"/>
              </a:rPr>
              <a:t># </a:t>
            </a:r>
            <a:r>
              <a:rPr lang="bn-IN" sz="4400" dirty="0" smtClean="0">
                <a:solidFill>
                  <a:srgbClr val="00B050"/>
                </a:solidFill>
                <a:latin typeface="NikoshBAN" pitchFamily="2" charset="0"/>
                <a:cs typeface="NikoshBAN" pitchFamily="2" charset="0"/>
              </a:rPr>
              <a:t>হযরত ওমর (রাঃ)- এর জন্ম ও প্রাথমীক জীবন সম্পর্কে বলতে </a:t>
            </a:r>
            <a:r>
              <a:rPr lang="bn-IN" sz="4400" dirty="0" smtClean="0">
                <a:solidFill>
                  <a:srgbClr val="00B050"/>
                </a:solidFill>
                <a:latin typeface="NikoshBAN" pitchFamily="2" charset="0"/>
                <a:cs typeface="NikoshBAN" pitchFamily="2" charset="0"/>
              </a:rPr>
              <a:t>পারবে</a:t>
            </a:r>
            <a:r>
              <a:rPr lang="bn-BD" sz="4400" dirty="0" smtClean="0">
                <a:solidFill>
                  <a:srgbClr val="00B050"/>
                </a:solidFill>
                <a:latin typeface="NikoshBAN" pitchFamily="2" charset="0"/>
                <a:cs typeface="NikoshBAN" pitchFamily="2" charset="0"/>
              </a:rPr>
              <a:t>।</a:t>
            </a:r>
          </a:p>
          <a:p>
            <a:r>
              <a:rPr lang="bn-IN" sz="2400" dirty="0" smtClean="0">
                <a:solidFill>
                  <a:srgbClr val="C00000"/>
                </a:solidFill>
                <a:latin typeface="NikoshBAN" pitchFamily="2" charset="0"/>
                <a:cs typeface="NikoshBAN" pitchFamily="2" charset="0"/>
              </a:rPr>
              <a:t># </a:t>
            </a:r>
            <a:r>
              <a:rPr lang="bn-IN" sz="4000" dirty="0">
                <a:solidFill>
                  <a:srgbClr val="C00000"/>
                </a:solidFill>
                <a:latin typeface="NikoshBAN" pitchFamily="2" charset="0"/>
                <a:cs typeface="NikoshBAN" pitchFamily="2" charset="0"/>
              </a:rPr>
              <a:t>হযরত ওমর (রাঃ)- এর রাজ্য বিস্তার বর্ণনা </a:t>
            </a:r>
            <a:r>
              <a:rPr lang="bn-IN" sz="4000" dirty="0" smtClean="0">
                <a:solidFill>
                  <a:srgbClr val="C00000"/>
                </a:solidFill>
                <a:latin typeface="NikoshBAN" pitchFamily="2" charset="0"/>
                <a:cs typeface="NikoshBAN" pitchFamily="2" charset="0"/>
              </a:rPr>
              <a:t>করতে</a:t>
            </a:r>
            <a:r>
              <a:rPr lang="bn-BD" sz="4000" dirty="0">
                <a:solidFill>
                  <a:srgbClr val="C00000"/>
                </a:solidFill>
                <a:latin typeface="NikoshBAN" pitchFamily="2" charset="0"/>
                <a:cs typeface="NikoshBAN" pitchFamily="2" charset="0"/>
              </a:rPr>
              <a:t> </a:t>
            </a:r>
            <a:r>
              <a:rPr lang="bn-IN" sz="4000" dirty="0" smtClean="0">
                <a:solidFill>
                  <a:srgbClr val="C00000"/>
                </a:solidFill>
                <a:latin typeface="NikoshBAN" pitchFamily="2" charset="0"/>
                <a:cs typeface="NikoshBAN" pitchFamily="2" charset="0"/>
              </a:rPr>
              <a:t>পারবে</a:t>
            </a:r>
            <a:r>
              <a:rPr lang="bn-IN" sz="4000" dirty="0">
                <a:solidFill>
                  <a:srgbClr val="C00000"/>
                </a:solidFill>
                <a:latin typeface="NikoshBAN" pitchFamily="2" charset="0"/>
                <a:cs typeface="NikoshBAN" pitchFamily="2" charset="0"/>
              </a:rPr>
              <a:t>। </a:t>
            </a:r>
            <a:endParaRPr lang="bn-BD" sz="4000" dirty="0" smtClean="0">
              <a:solidFill>
                <a:srgbClr val="C00000"/>
              </a:solidFill>
              <a:latin typeface="NikoshBAN" pitchFamily="2" charset="0"/>
              <a:cs typeface="NikoshBAN" pitchFamily="2" charset="0"/>
            </a:endParaRPr>
          </a:p>
          <a:p>
            <a:r>
              <a:rPr lang="bn-IN" sz="4000" dirty="0" smtClean="0">
                <a:solidFill>
                  <a:srgbClr val="0000FF"/>
                </a:solidFill>
                <a:latin typeface="NikoshBAN" pitchFamily="2" charset="0"/>
                <a:cs typeface="NikoshBAN" pitchFamily="2" charset="0"/>
              </a:rPr>
              <a:t># </a:t>
            </a:r>
            <a:r>
              <a:rPr lang="bn-IN" sz="4000" dirty="0">
                <a:solidFill>
                  <a:srgbClr val="0000FF"/>
                </a:solidFill>
                <a:latin typeface="NikoshBAN" pitchFamily="2" charset="0"/>
                <a:cs typeface="NikoshBAN" pitchFamily="2" charset="0"/>
              </a:rPr>
              <a:t>হযরত ওমর (রাঃ)- এর শাসন ব্যবস্তা নিয়ে আলোচনা করতে পারবে। </a:t>
            </a:r>
            <a:endParaRPr lang="en-SG" sz="4000" dirty="0">
              <a:solidFill>
                <a:srgbClr val="0000FF"/>
              </a:solidFill>
              <a:latin typeface="NikoshBAN" pitchFamily="2" charset="0"/>
              <a:cs typeface="NikoshBAN" pitchFamily="2" charset="0"/>
            </a:endParaRPr>
          </a:p>
          <a:p>
            <a:endParaRPr lang="en-SG" sz="3200" dirty="0">
              <a:solidFill>
                <a:srgbClr val="00B050"/>
              </a:solidFill>
              <a:latin typeface="NikoshBAN" pitchFamily="2" charset="0"/>
              <a:cs typeface="NikoshBAN"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p:cTn id="16" dur="10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18" dur="10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p:cTn id="25" dur="10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27" dur="10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192.jpg"/>
          <p:cNvPicPr>
            <a:picLocks noChangeAspect="1"/>
          </p:cNvPicPr>
          <p:nvPr/>
        </p:nvPicPr>
        <p:blipFill>
          <a:blip r:embed="rId2"/>
          <a:stretch>
            <a:fillRect/>
          </a:stretch>
        </p:blipFill>
        <p:spPr>
          <a:xfrm>
            <a:off x="228600" y="1219200"/>
            <a:ext cx="4149632" cy="2847788"/>
          </a:xfrm>
          <a:prstGeom prst="rect">
            <a:avLst/>
          </a:prstGeom>
        </p:spPr>
      </p:pic>
      <p:sp>
        <p:nvSpPr>
          <p:cNvPr id="5" name="TextBox 4"/>
          <p:cNvSpPr txBox="1"/>
          <p:nvPr/>
        </p:nvSpPr>
        <p:spPr>
          <a:xfrm>
            <a:off x="26158" y="-22746"/>
            <a:ext cx="8915400" cy="830997"/>
          </a:xfrm>
          <a:prstGeom prst="rect">
            <a:avLst/>
          </a:prstGeom>
          <a:blipFill>
            <a:blip r:embed="rId3"/>
            <a:tile tx="0" ty="0" sx="100000" sy="100000" flip="none" algn="tl"/>
          </a:blipFill>
        </p:spPr>
        <p:txBody>
          <a:bodyPr wrap="square" rtlCol="0">
            <a:spAutoFit/>
          </a:bodyPr>
          <a:lstStyle/>
          <a:p>
            <a:pPr algn="ctr"/>
            <a:r>
              <a:rPr lang="en-US" sz="4800" b="1" dirty="0" err="1" smtClean="0">
                <a:solidFill>
                  <a:srgbClr val="C00000"/>
                </a:solidFill>
                <a:latin typeface="NikoshBAN" pitchFamily="2" charset="0"/>
                <a:cs typeface="NikoshBAN" pitchFamily="2" charset="0"/>
              </a:rPr>
              <a:t>হযরত</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ওমর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রাঃ</a:t>
            </a:r>
            <a:r>
              <a:rPr lang="en-US" sz="4800" b="1" dirty="0" smtClean="0">
                <a:solidFill>
                  <a:srgbClr val="C00000"/>
                </a:solidFill>
                <a:latin typeface="NikoshBAN" pitchFamily="2" charset="0"/>
                <a:cs typeface="NikoshBAN" pitchFamily="2" charset="0"/>
              </a:rPr>
              <a:t>)-</a:t>
            </a:r>
            <a:r>
              <a:rPr lang="en-US" sz="4800" b="1" dirty="0" err="1" smtClean="0">
                <a:solidFill>
                  <a:srgbClr val="C00000"/>
                </a:solidFill>
                <a:latin typeface="NikoshBAN" pitchFamily="2" charset="0"/>
                <a:cs typeface="NikoshBAN" pitchFamily="2" charset="0"/>
              </a:rPr>
              <a:t>এর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আদমশুমারী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প্রবর্তন</a:t>
            </a:r>
            <a:r>
              <a:rPr lang="en-US" sz="4800" b="1" dirty="0" smtClean="0">
                <a:solidFill>
                  <a:srgbClr val="C00000"/>
                </a:solidFill>
                <a:latin typeface="NikoshBAN" pitchFamily="2" charset="0"/>
                <a:cs typeface="NikoshBAN" pitchFamily="2" charset="0"/>
              </a:rPr>
              <a:t> </a:t>
            </a:r>
            <a:endParaRPr lang="en-SG" sz="4800" b="1" dirty="0">
              <a:solidFill>
                <a:srgbClr val="C00000"/>
              </a:solidFill>
              <a:latin typeface="NikoshBAN" pitchFamily="2" charset="0"/>
              <a:cs typeface="NikoshBAN" pitchFamily="2" charset="0"/>
            </a:endParaRPr>
          </a:p>
        </p:txBody>
      </p:sp>
      <p:pic>
        <p:nvPicPr>
          <p:cNvPr id="6" name="Picture 5" descr="Screenshot_157.jpg"/>
          <p:cNvPicPr>
            <a:picLocks noChangeAspect="1"/>
          </p:cNvPicPr>
          <p:nvPr/>
        </p:nvPicPr>
        <p:blipFill>
          <a:blip r:embed="rId4"/>
          <a:stretch>
            <a:fillRect/>
          </a:stretch>
        </p:blipFill>
        <p:spPr>
          <a:xfrm>
            <a:off x="228601" y="4191000"/>
            <a:ext cx="4190999" cy="2438400"/>
          </a:xfrm>
          <a:prstGeom prst="rect">
            <a:avLst/>
          </a:prstGeom>
        </p:spPr>
      </p:pic>
      <p:pic>
        <p:nvPicPr>
          <p:cNvPr id="7" name="Picture 6" descr="Screenshot_186.jpg"/>
          <p:cNvPicPr>
            <a:picLocks noChangeAspect="1"/>
          </p:cNvPicPr>
          <p:nvPr/>
        </p:nvPicPr>
        <p:blipFill>
          <a:blip r:embed="rId5"/>
          <a:stretch>
            <a:fillRect/>
          </a:stretch>
        </p:blipFill>
        <p:spPr>
          <a:xfrm>
            <a:off x="4495800" y="1219200"/>
            <a:ext cx="4213412" cy="2819400"/>
          </a:xfrm>
          <a:prstGeom prst="rect">
            <a:avLst/>
          </a:prstGeom>
        </p:spPr>
      </p:pic>
      <p:pic>
        <p:nvPicPr>
          <p:cNvPr id="8" name="Picture 7" descr="Screenshot_171.jpg"/>
          <p:cNvPicPr>
            <a:picLocks noChangeAspect="1"/>
          </p:cNvPicPr>
          <p:nvPr/>
        </p:nvPicPr>
        <p:blipFill>
          <a:blip r:embed="rId6"/>
          <a:stretch>
            <a:fillRect/>
          </a:stretch>
        </p:blipFill>
        <p:spPr>
          <a:xfrm>
            <a:off x="4538004" y="4182019"/>
            <a:ext cx="4038599" cy="2447381"/>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152400"/>
            <a:ext cx="8915400" cy="3962400"/>
            <a:chOff x="-9414667" y="-9846690"/>
            <a:chExt cx="12628352" cy="25442500"/>
          </a:xfrm>
        </p:grpSpPr>
        <p:pic>
          <p:nvPicPr>
            <p:cNvPr id="4" name="Picture 3" descr="Screenshot_143.jpg"/>
            <p:cNvPicPr>
              <a:picLocks noChangeAspect="1"/>
            </p:cNvPicPr>
            <p:nvPr/>
          </p:nvPicPr>
          <p:blipFill>
            <a:blip r:embed="rId2"/>
            <a:stretch>
              <a:fillRect/>
            </a:stretch>
          </p:blipFill>
          <p:spPr>
            <a:xfrm>
              <a:off x="-3161654" y="-1039671"/>
              <a:ext cx="5943600" cy="16635481"/>
            </a:xfrm>
            <a:prstGeom prst="rect">
              <a:avLst/>
            </a:prstGeom>
          </p:spPr>
        </p:pic>
        <p:sp>
          <p:nvSpPr>
            <p:cNvPr id="5" name="TextBox 4"/>
            <p:cNvSpPr txBox="1"/>
            <p:nvPr/>
          </p:nvSpPr>
          <p:spPr>
            <a:xfrm>
              <a:off x="-9414667" y="-9846690"/>
              <a:ext cx="12628352" cy="7707291"/>
            </a:xfrm>
            <a:prstGeom prst="rect">
              <a:avLst/>
            </a:prstGeom>
            <a:noFill/>
          </p:spPr>
          <p:txBody>
            <a:bodyPr wrap="square" rtlCol="0">
              <a:spAutoFit/>
            </a:bodyPr>
            <a:lstStyle/>
            <a:p>
              <a:r>
                <a:rPr lang="bn-IN" sz="7200" b="1" dirty="0" smtClean="0">
                  <a:solidFill>
                    <a:srgbClr val="C00000"/>
                  </a:solidFill>
                  <a:latin typeface="NikoshBAN" pitchFamily="2" charset="0"/>
                  <a:cs typeface="NikoshBAN" pitchFamily="2" charset="0"/>
                </a:rPr>
                <a:t>ওমর (</a:t>
              </a:r>
              <a:r>
                <a:rPr lang="bn-IN" sz="7200" b="1" dirty="0" smtClean="0">
                  <a:solidFill>
                    <a:srgbClr val="C00000"/>
                  </a:solidFill>
                  <a:latin typeface="NikoshBAN" pitchFamily="2" charset="0"/>
                  <a:cs typeface="NikoshBAN" pitchFamily="2" charset="0"/>
                </a:rPr>
                <a:t>রাঃ</a:t>
              </a:r>
              <a:r>
                <a:rPr lang="bn-BD" sz="7200" b="1" dirty="0" smtClean="0">
                  <a:solidFill>
                    <a:srgbClr val="C00000"/>
                  </a:solidFill>
                  <a:latin typeface="NikoshBAN" pitchFamily="2" charset="0"/>
                  <a:cs typeface="NikoshBAN" pitchFamily="2" charset="0"/>
                </a:rPr>
                <a:t>)</a:t>
              </a:r>
              <a:r>
                <a:rPr lang="bn-IN" sz="7200" b="1" dirty="0" smtClean="0">
                  <a:solidFill>
                    <a:srgbClr val="C00000"/>
                  </a:solidFill>
                  <a:latin typeface="NikoshBAN" pitchFamily="2" charset="0"/>
                  <a:cs typeface="NikoshBAN" pitchFamily="2" charset="0"/>
                </a:rPr>
                <a:t>এর </a:t>
              </a:r>
              <a:r>
                <a:rPr lang="bn-IN" sz="7200" b="1" dirty="0" smtClean="0">
                  <a:solidFill>
                    <a:srgbClr val="C00000"/>
                  </a:solidFill>
                  <a:latin typeface="NikoshBAN" pitchFamily="2" charset="0"/>
                  <a:cs typeface="NikoshBAN" pitchFamily="2" charset="0"/>
                </a:rPr>
                <a:t>সামরিক ব্যবস্থা </a:t>
              </a:r>
              <a:endParaRPr lang="en-SG" sz="7200" b="1" dirty="0">
                <a:solidFill>
                  <a:srgbClr val="C00000"/>
                </a:solidFill>
                <a:latin typeface="NikoshBAN" pitchFamily="2" charset="0"/>
                <a:cs typeface="NikoshBAN" pitchFamily="2" charset="0"/>
              </a:endParaRPr>
            </a:p>
          </p:txBody>
        </p:sp>
      </p:grpSp>
      <p:pic>
        <p:nvPicPr>
          <p:cNvPr id="7" name="Picture 6" descr="Screenshot_158.jpg"/>
          <p:cNvPicPr>
            <a:picLocks noChangeAspect="1"/>
          </p:cNvPicPr>
          <p:nvPr/>
        </p:nvPicPr>
        <p:blipFill>
          <a:blip r:embed="rId3"/>
          <a:stretch>
            <a:fillRect/>
          </a:stretch>
        </p:blipFill>
        <p:spPr>
          <a:xfrm>
            <a:off x="228600" y="1447800"/>
            <a:ext cx="4267200" cy="2810265"/>
          </a:xfrm>
          <a:prstGeom prst="rect">
            <a:avLst/>
          </a:prstGeom>
        </p:spPr>
      </p:pic>
      <p:pic>
        <p:nvPicPr>
          <p:cNvPr id="8" name="Picture 7" descr="Screenshot_161.jpg"/>
          <p:cNvPicPr>
            <a:picLocks noChangeAspect="1"/>
          </p:cNvPicPr>
          <p:nvPr/>
        </p:nvPicPr>
        <p:blipFill>
          <a:blip r:embed="rId4"/>
          <a:stretch>
            <a:fillRect/>
          </a:stretch>
        </p:blipFill>
        <p:spPr>
          <a:xfrm>
            <a:off x="4648200" y="4267200"/>
            <a:ext cx="4343400" cy="2438400"/>
          </a:xfrm>
          <a:prstGeom prst="rect">
            <a:avLst/>
          </a:prstGeom>
        </p:spPr>
      </p:pic>
      <p:pic>
        <p:nvPicPr>
          <p:cNvPr id="9" name="Picture 8" descr="Screenshot_159.jpg"/>
          <p:cNvPicPr>
            <a:picLocks noChangeAspect="1"/>
          </p:cNvPicPr>
          <p:nvPr/>
        </p:nvPicPr>
        <p:blipFill>
          <a:blip r:embed="rId5"/>
          <a:stretch>
            <a:fillRect/>
          </a:stretch>
        </p:blipFill>
        <p:spPr>
          <a:xfrm>
            <a:off x="228600" y="4343400"/>
            <a:ext cx="4267200" cy="2454239"/>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ppt_x</p:attrName>
                                        </p:attrNameLst>
                                      </p:cBhvr>
                                      <p:tavLst>
                                        <p:tav tm="0">
                                          <p:val>
                                            <p:strVal val="#ppt_x-.2"/>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9448800" cy="830997"/>
          </a:xfrm>
          <a:prstGeom prst="rect">
            <a:avLst/>
          </a:prstGeom>
          <a:noFill/>
        </p:spPr>
        <p:txBody>
          <a:bodyPr wrap="square" rtlCol="0">
            <a:spAutoFit/>
          </a:bodyPr>
          <a:lstStyle/>
          <a:p>
            <a:pPr algn="ctr"/>
            <a:r>
              <a:rPr lang="en-US" sz="4800" b="1" dirty="0" err="1" smtClean="0">
                <a:solidFill>
                  <a:srgbClr val="C00000"/>
                </a:solidFill>
                <a:latin typeface="NikoshBAN" pitchFamily="2" charset="0"/>
                <a:cs typeface="NikoshBAN" pitchFamily="2" charset="0"/>
              </a:rPr>
              <a:t>নিচের</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চিত্র</a:t>
            </a:r>
            <a:r>
              <a:rPr lang="bn-IN" sz="4800" b="1" dirty="0" smtClean="0">
                <a:solidFill>
                  <a:srgbClr val="C00000"/>
                </a:solidFill>
                <a:latin typeface="NikoshBAN" pitchFamily="2" charset="0"/>
                <a:cs typeface="NikoshBAN" pitchFamily="2" charset="0"/>
              </a:rPr>
              <a:t>গুলো</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লক্ষ</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কর</a:t>
            </a:r>
            <a:r>
              <a:rPr lang="en-US" sz="4800" b="1" dirty="0" smtClean="0">
                <a:solidFill>
                  <a:srgbClr val="C00000"/>
                </a:solidFill>
                <a:latin typeface="NikoshBAN" pitchFamily="2" charset="0"/>
                <a:cs typeface="NikoshBAN" pitchFamily="2" charset="0"/>
              </a:rPr>
              <a:t>  ও </a:t>
            </a:r>
            <a:r>
              <a:rPr lang="en-US" sz="4800" b="1" dirty="0" err="1" smtClean="0">
                <a:solidFill>
                  <a:srgbClr val="C00000"/>
                </a:solidFill>
                <a:latin typeface="NikoshBAN" pitchFamily="2" charset="0"/>
                <a:cs typeface="NikoshBAN" pitchFamily="2" charset="0"/>
              </a:rPr>
              <a:t>দলগতভাবে</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চিন্তা</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কর</a:t>
            </a:r>
            <a:r>
              <a:rPr lang="en-US" sz="4800" b="1" dirty="0" smtClean="0">
                <a:solidFill>
                  <a:srgbClr val="C00000"/>
                </a:solidFill>
                <a:latin typeface="NikoshBAN" pitchFamily="2" charset="0"/>
                <a:cs typeface="NikoshBAN" pitchFamily="2" charset="0"/>
              </a:rPr>
              <a:t> </a:t>
            </a:r>
            <a:endParaRPr lang="en-SG" sz="4800" b="1" dirty="0">
              <a:solidFill>
                <a:srgbClr val="C00000"/>
              </a:solidFill>
              <a:latin typeface="NikoshBAN" pitchFamily="2" charset="0"/>
              <a:cs typeface="NikoshBAN" pitchFamily="2" charset="0"/>
            </a:endParaRPr>
          </a:p>
        </p:txBody>
      </p:sp>
      <p:pic>
        <p:nvPicPr>
          <p:cNvPr id="6" name="Picture 5" descr="Screenshot_151.jpg"/>
          <p:cNvPicPr>
            <a:picLocks noChangeAspect="1"/>
          </p:cNvPicPr>
          <p:nvPr/>
        </p:nvPicPr>
        <p:blipFill>
          <a:blip r:embed="rId2"/>
          <a:stretch>
            <a:fillRect/>
          </a:stretch>
        </p:blipFill>
        <p:spPr>
          <a:xfrm>
            <a:off x="2532771" y="1295400"/>
            <a:ext cx="4078457" cy="2893932"/>
          </a:xfrm>
          <a:prstGeom prst="rect">
            <a:avLst/>
          </a:prstGeom>
        </p:spPr>
      </p:pic>
      <p:sp>
        <p:nvSpPr>
          <p:cNvPr id="13" name="TextBox 12"/>
          <p:cNvSpPr txBox="1"/>
          <p:nvPr/>
        </p:nvSpPr>
        <p:spPr>
          <a:xfrm>
            <a:off x="518160" y="4413914"/>
            <a:ext cx="8107680" cy="2308324"/>
          </a:xfrm>
          <a:prstGeom prst="rect">
            <a:avLst/>
          </a:prstGeom>
          <a:solidFill>
            <a:srgbClr val="002060"/>
          </a:solidFill>
        </p:spPr>
        <p:txBody>
          <a:bodyPr wrap="square" rtlCol="0">
            <a:spAutoFit/>
          </a:bodyPr>
          <a:lstStyle/>
          <a:p>
            <a:r>
              <a:rPr lang="bn-IN" sz="3600" dirty="0" smtClean="0">
                <a:solidFill>
                  <a:schemeClr val="bg1"/>
                </a:solidFill>
                <a:latin typeface="NikoshBAN" pitchFamily="2" charset="0"/>
                <a:cs typeface="NikoshBAN" pitchFamily="2" charset="0"/>
              </a:rPr>
              <a:t>মাওলানা মুহাম্মদ আলীর মতে, “ওমর (রাঃ) এর খিলাফতে গণতন্ত্রের আদর্শ যতদূর পালন করা হয়েছিল, সেই আদর্শ অর্জন করতে বিশ্বের আরও অধিক সময় লাগবে” </a:t>
            </a:r>
            <a:endParaRPr lang="en-SG" sz="3600" dirty="0">
              <a:solidFill>
                <a:schemeClr val="bg1"/>
              </a:solidFill>
              <a:latin typeface="NikoshBAN" pitchFamily="2" charset="0"/>
              <a:cs typeface="NikoshBAN"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1.jpg"/>
          <p:cNvPicPr>
            <a:picLocks noChangeAspect="1"/>
          </p:cNvPicPr>
          <p:nvPr/>
        </p:nvPicPr>
        <p:blipFill>
          <a:blip r:embed="rId2"/>
          <a:stretch>
            <a:fillRect/>
          </a:stretch>
        </p:blipFill>
        <p:spPr>
          <a:xfrm>
            <a:off x="228600" y="152400"/>
            <a:ext cx="968086" cy="990600"/>
          </a:xfrm>
          <a:prstGeom prst="rect">
            <a:avLst/>
          </a:prstGeom>
        </p:spPr>
      </p:pic>
      <p:sp>
        <p:nvSpPr>
          <p:cNvPr id="5" name="TextBox 4"/>
          <p:cNvSpPr txBox="1"/>
          <p:nvPr/>
        </p:nvSpPr>
        <p:spPr>
          <a:xfrm>
            <a:off x="2133600" y="228600"/>
            <a:ext cx="5334000" cy="584775"/>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itchFamily="2" charset="0"/>
                <a:cs typeface="NikoshBAN" pitchFamily="2" charset="0"/>
              </a:rPr>
              <a:t>হযরত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এর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ব্যাবস্থা</a:t>
            </a:r>
            <a:r>
              <a:rPr lang="en-US" sz="3200" dirty="0" smtClean="0">
                <a:latin typeface="NikoshBAN" pitchFamily="2" charset="0"/>
                <a:cs typeface="NikoshBAN" pitchFamily="2" charset="0"/>
              </a:rPr>
              <a:t> </a:t>
            </a:r>
            <a:endParaRPr lang="en-SG" sz="3200" dirty="0">
              <a:latin typeface="NikoshBAN" pitchFamily="2" charset="0"/>
              <a:cs typeface="NikoshBAN" pitchFamily="2" charset="0"/>
            </a:endParaRPr>
          </a:p>
        </p:txBody>
      </p:sp>
      <p:sp>
        <p:nvSpPr>
          <p:cNvPr id="7" name="TextBox 6"/>
          <p:cNvSpPr txBox="1"/>
          <p:nvPr/>
        </p:nvSpPr>
        <p:spPr>
          <a:xfrm>
            <a:off x="304800" y="1219200"/>
            <a:ext cx="37338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bn-IN" sz="3600" dirty="0" smtClean="0">
                <a:latin typeface="NikoshBAN" pitchFamily="2" charset="0"/>
                <a:cs typeface="NikoshBAN" pitchFamily="2" charset="0"/>
              </a:rPr>
              <a:t>স্বাধীন বিচার ব্যবস্থা </a:t>
            </a:r>
            <a:endParaRPr lang="en-SG" sz="3600" dirty="0">
              <a:latin typeface="NikoshBAN" pitchFamily="2" charset="0"/>
              <a:cs typeface="NikoshBAN" pitchFamily="2" charset="0"/>
            </a:endParaRPr>
          </a:p>
        </p:txBody>
      </p:sp>
      <p:grpSp>
        <p:nvGrpSpPr>
          <p:cNvPr id="9" name="Group 8"/>
          <p:cNvGrpSpPr/>
          <p:nvPr/>
        </p:nvGrpSpPr>
        <p:grpSpPr>
          <a:xfrm>
            <a:off x="4042112" y="1447800"/>
            <a:ext cx="4696622" cy="2559152"/>
            <a:chOff x="4042112" y="1143000"/>
            <a:chExt cx="4696622" cy="2863952"/>
          </a:xfrm>
        </p:grpSpPr>
        <p:pic>
          <p:nvPicPr>
            <p:cNvPr id="3" name="Picture 2" descr="Screenshot_169.jpg"/>
            <p:cNvPicPr>
              <a:picLocks noChangeAspect="1"/>
            </p:cNvPicPr>
            <p:nvPr/>
          </p:nvPicPr>
          <p:blipFill>
            <a:blip r:embed="rId4"/>
            <a:stretch>
              <a:fillRect/>
            </a:stretch>
          </p:blipFill>
          <p:spPr>
            <a:xfrm>
              <a:off x="4042112" y="1905000"/>
              <a:ext cx="4696622" cy="2101952"/>
            </a:xfrm>
            <a:prstGeom prst="rect">
              <a:avLst/>
            </a:prstGeom>
          </p:spPr>
        </p:pic>
        <p:sp>
          <p:nvSpPr>
            <p:cNvPr id="8" name="TextBox 7"/>
            <p:cNvSpPr txBox="1"/>
            <p:nvPr/>
          </p:nvSpPr>
          <p:spPr>
            <a:xfrm>
              <a:off x="5181600" y="1143000"/>
              <a:ext cx="2438400" cy="646331"/>
            </a:xfrm>
            <a:prstGeom prst="rect">
              <a:avLst/>
            </a:prstGeom>
            <a:noFill/>
          </p:spPr>
          <p:txBody>
            <a:bodyPr wrap="square" rtlCol="0">
              <a:spAutoFit/>
            </a:bodyPr>
            <a:lstStyle/>
            <a:p>
              <a:r>
                <a:rPr lang="bn-IN" sz="3600" dirty="0" smtClean="0">
                  <a:solidFill>
                    <a:srgbClr val="FF0000"/>
                  </a:solidFill>
                  <a:latin typeface="NikoshBAN" pitchFamily="2" charset="0"/>
                  <a:cs typeface="NikoshBAN" pitchFamily="2" charset="0"/>
                </a:rPr>
                <a:t>সুপ্রিম কোর্ট </a:t>
              </a:r>
              <a:endParaRPr lang="en-SG" sz="3600" dirty="0">
                <a:solidFill>
                  <a:srgbClr val="FF0000"/>
                </a:solidFill>
                <a:latin typeface="NikoshBAN" pitchFamily="2" charset="0"/>
                <a:cs typeface="NikoshBAN" pitchFamily="2" charset="0"/>
              </a:endParaRPr>
            </a:p>
          </p:txBody>
        </p:sp>
      </p:grpSp>
      <p:grpSp>
        <p:nvGrpSpPr>
          <p:cNvPr id="11" name="Group 10"/>
          <p:cNvGrpSpPr/>
          <p:nvPr/>
        </p:nvGrpSpPr>
        <p:grpSpPr>
          <a:xfrm>
            <a:off x="0" y="2209800"/>
            <a:ext cx="3894408" cy="4329062"/>
            <a:chOff x="0" y="3314154"/>
            <a:chExt cx="3894408" cy="3262263"/>
          </a:xfrm>
        </p:grpSpPr>
        <p:pic>
          <p:nvPicPr>
            <p:cNvPr id="2" name="Picture 1" descr="Screenshot_121.jpg"/>
            <p:cNvPicPr>
              <a:picLocks noChangeAspect="1"/>
            </p:cNvPicPr>
            <p:nvPr/>
          </p:nvPicPr>
          <p:blipFill>
            <a:blip r:embed="rId5"/>
            <a:stretch>
              <a:fillRect/>
            </a:stretch>
          </p:blipFill>
          <p:spPr>
            <a:xfrm>
              <a:off x="0" y="3314154"/>
              <a:ext cx="3810000" cy="3262263"/>
            </a:xfrm>
            <a:prstGeom prst="rect">
              <a:avLst/>
            </a:prstGeom>
          </p:spPr>
        </p:pic>
        <p:sp>
          <p:nvSpPr>
            <p:cNvPr id="10" name="TextBox 9"/>
            <p:cNvSpPr txBox="1"/>
            <p:nvPr/>
          </p:nvSpPr>
          <p:spPr>
            <a:xfrm>
              <a:off x="1760808" y="3553264"/>
              <a:ext cx="2133600" cy="646331"/>
            </a:xfrm>
            <a:prstGeom prst="rect">
              <a:avLst/>
            </a:prstGeom>
            <a:noFill/>
          </p:spPr>
          <p:txBody>
            <a:bodyPr wrap="square" rtlCol="0">
              <a:spAutoFit/>
            </a:bodyPr>
            <a:lstStyle/>
            <a:p>
              <a:r>
                <a:rPr lang="bn-IN" sz="3600" dirty="0" smtClean="0">
                  <a:solidFill>
                    <a:schemeClr val="bg1"/>
                  </a:solidFill>
                  <a:latin typeface="NikoshBAN" pitchFamily="2" charset="0"/>
                  <a:cs typeface="NikoshBAN" pitchFamily="2" charset="0"/>
                </a:rPr>
                <a:t>বিচারের রায় </a:t>
              </a:r>
              <a:endParaRPr lang="en-SG" sz="3600" dirty="0">
                <a:solidFill>
                  <a:schemeClr val="bg1"/>
                </a:solidFill>
                <a:latin typeface="NikoshBAN" pitchFamily="2" charset="0"/>
                <a:cs typeface="NikoshBAN" pitchFamily="2" charset="0"/>
              </a:endParaRPr>
            </a:p>
          </p:txBody>
        </p:sp>
      </p:grpSp>
      <p:grpSp>
        <p:nvGrpSpPr>
          <p:cNvPr id="13" name="Group 12"/>
          <p:cNvGrpSpPr/>
          <p:nvPr/>
        </p:nvGrpSpPr>
        <p:grpSpPr>
          <a:xfrm>
            <a:off x="4267200" y="3886200"/>
            <a:ext cx="4711495" cy="2743200"/>
            <a:chOff x="3868599" y="4008072"/>
            <a:chExt cx="4711495" cy="2743200"/>
          </a:xfrm>
        </p:grpSpPr>
        <p:pic>
          <p:nvPicPr>
            <p:cNvPr id="6" name="Picture 5" descr="Screenshot_143.jpg"/>
            <p:cNvPicPr>
              <a:picLocks noChangeAspect="1"/>
            </p:cNvPicPr>
            <p:nvPr/>
          </p:nvPicPr>
          <p:blipFill>
            <a:blip r:embed="rId6"/>
            <a:stretch>
              <a:fillRect/>
            </a:stretch>
          </p:blipFill>
          <p:spPr>
            <a:xfrm>
              <a:off x="3868599" y="4617672"/>
              <a:ext cx="4711495" cy="2133600"/>
            </a:xfrm>
            <a:prstGeom prst="rect">
              <a:avLst/>
            </a:prstGeom>
          </p:spPr>
        </p:pic>
        <p:sp>
          <p:nvSpPr>
            <p:cNvPr id="12" name="TextBox 11"/>
            <p:cNvSpPr txBox="1"/>
            <p:nvPr/>
          </p:nvSpPr>
          <p:spPr>
            <a:xfrm>
              <a:off x="5240199" y="4008072"/>
              <a:ext cx="1219200" cy="769441"/>
            </a:xfrm>
            <a:prstGeom prst="rect">
              <a:avLst/>
            </a:prstGeom>
            <a:noFill/>
          </p:spPr>
          <p:txBody>
            <a:bodyPr wrap="square" rtlCol="0">
              <a:spAutoFit/>
            </a:bodyPr>
            <a:lstStyle/>
            <a:p>
              <a:r>
                <a:rPr lang="bn-IN" sz="3200" dirty="0" smtClean="0">
                  <a:solidFill>
                    <a:schemeClr val="bg1"/>
                  </a:solidFill>
                  <a:latin typeface="NikoshBAN" pitchFamily="2" charset="0"/>
                  <a:cs typeface="NikoshBAN" pitchFamily="2" charset="0"/>
                </a:rPr>
                <a:t>শাস্তি</a:t>
              </a:r>
              <a:r>
                <a:rPr lang="bn-IN" sz="4400" dirty="0" smtClean="0">
                  <a:solidFill>
                    <a:schemeClr val="bg1"/>
                  </a:solidFill>
                  <a:latin typeface="NikoshBAN" pitchFamily="2" charset="0"/>
                  <a:cs typeface="NikoshBAN" pitchFamily="2" charset="0"/>
                </a:rPr>
                <a:t> </a:t>
              </a:r>
              <a:endParaRPr lang="en-SG" sz="4400" dirty="0">
                <a:solidFill>
                  <a:schemeClr val="bg1"/>
                </a:solidFill>
                <a:latin typeface="NikoshBAN" pitchFamily="2" charset="0"/>
                <a:cs typeface="NikoshBAN" pitchFamily="2"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800" decel="100000"/>
                                        <p:tgtEl>
                                          <p:spTgt spid="11"/>
                                        </p:tgtEl>
                                      </p:cBhvr>
                                    </p:animEffect>
                                    <p:anim calcmode="lin" valueType="num">
                                      <p:cBhvr>
                                        <p:cTn id="29" dur="800" decel="100000" fill="hold"/>
                                        <p:tgtEl>
                                          <p:spTgt spid="11"/>
                                        </p:tgtEl>
                                        <p:attrNameLst>
                                          <p:attrName>style.rotation</p:attrName>
                                        </p:attrNameLst>
                                      </p:cBhvr>
                                      <p:tavLst>
                                        <p:tav tm="0">
                                          <p:val>
                                            <p:fltVal val="-90"/>
                                          </p:val>
                                        </p:tav>
                                        <p:tav tm="100000">
                                          <p:val>
                                            <p:fltVal val="0"/>
                                          </p:val>
                                        </p:tav>
                                      </p:tavLst>
                                    </p:anim>
                                    <p:anim calcmode="lin" valueType="num">
                                      <p:cBhvr>
                                        <p:cTn id="30" dur="800" decel="100000" fill="hold"/>
                                        <p:tgtEl>
                                          <p:spTgt spid="11"/>
                                        </p:tgtEl>
                                        <p:attrNameLst>
                                          <p:attrName>ppt_x</p:attrName>
                                        </p:attrNameLst>
                                      </p:cBhvr>
                                      <p:tavLst>
                                        <p:tav tm="0">
                                          <p:val>
                                            <p:strVal val="#ppt_x+0.4"/>
                                          </p:val>
                                        </p:tav>
                                        <p:tav tm="100000">
                                          <p:val>
                                            <p:strVal val="#ppt_x-0.05"/>
                                          </p:val>
                                        </p:tav>
                                      </p:tavLst>
                                    </p:anim>
                                    <p:anim calcmode="lin" valueType="num">
                                      <p:cBhvr>
                                        <p:cTn id="31" dur="800" decel="100000" fill="hold"/>
                                        <p:tgtEl>
                                          <p:spTgt spid="1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900" decel="100000" fill="hold"/>
                                        <p:tgtEl>
                                          <p:spTgt spid="1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05000" y="53924"/>
            <a:ext cx="1712744" cy="1524000"/>
            <a:chOff x="1447800" y="609600"/>
            <a:chExt cx="1712744" cy="1524000"/>
          </a:xfrm>
        </p:grpSpPr>
        <p:sp>
          <p:nvSpPr>
            <p:cNvPr id="4" name="Oval 3"/>
            <p:cNvSpPr/>
            <p:nvPr/>
          </p:nvSpPr>
          <p:spPr>
            <a:xfrm>
              <a:off x="1447800" y="609600"/>
              <a:ext cx="1676400" cy="15240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p:cNvSpPr txBox="1"/>
            <p:nvPr/>
          </p:nvSpPr>
          <p:spPr>
            <a:xfrm>
              <a:off x="1636544" y="786624"/>
              <a:ext cx="1524000" cy="954107"/>
            </a:xfrm>
            <a:prstGeom prst="rect">
              <a:avLst/>
            </a:prstGeom>
            <a:noFill/>
          </p:spPr>
          <p:txBody>
            <a:bodyPr wrap="square" rtlCol="0">
              <a:spAutoFit/>
            </a:bodyPr>
            <a:lstStyle/>
            <a:p>
              <a:r>
                <a:rPr lang="bn-IN" sz="2800" b="1" dirty="0" smtClean="0">
                  <a:solidFill>
                    <a:srgbClr val="002060"/>
                  </a:solidFill>
                  <a:latin typeface="NikoshBAN" pitchFamily="2" charset="0"/>
                  <a:cs typeface="NikoshBAN" pitchFamily="2" charset="0"/>
                </a:rPr>
                <a:t>মজলিশ আল-আম </a:t>
              </a:r>
              <a:endParaRPr lang="en-SG" sz="2800" b="1" dirty="0">
                <a:solidFill>
                  <a:srgbClr val="002060"/>
                </a:solidFill>
                <a:latin typeface="NikoshBAN" pitchFamily="2" charset="0"/>
                <a:cs typeface="NikoshBAN" pitchFamily="2" charset="0"/>
              </a:endParaRPr>
            </a:p>
          </p:txBody>
        </p:sp>
      </p:grpSp>
      <p:sp>
        <p:nvSpPr>
          <p:cNvPr id="8" name="Plus 7"/>
          <p:cNvSpPr/>
          <p:nvPr/>
        </p:nvSpPr>
        <p:spPr>
          <a:xfrm>
            <a:off x="4038600" y="-98476"/>
            <a:ext cx="1905000" cy="1752600"/>
          </a:xfrm>
          <a:prstGeom prst="mathPl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11" name="Group 10"/>
          <p:cNvGrpSpPr/>
          <p:nvPr/>
        </p:nvGrpSpPr>
        <p:grpSpPr>
          <a:xfrm>
            <a:off x="6477000" y="130124"/>
            <a:ext cx="1828800" cy="1241476"/>
            <a:chOff x="5105400" y="248528"/>
            <a:chExt cx="1981200" cy="1295400"/>
          </a:xfrm>
        </p:grpSpPr>
        <p:sp>
          <p:nvSpPr>
            <p:cNvPr id="9" name="Rounded Rectangle 8"/>
            <p:cNvSpPr/>
            <p:nvPr/>
          </p:nvSpPr>
          <p:spPr>
            <a:xfrm>
              <a:off x="5105400" y="248528"/>
              <a:ext cx="1981200" cy="1295400"/>
            </a:xfrm>
            <a:prstGeom prst="round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5181599" y="477128"/>
              <a:ext cx="1905000" cy="995549"/>
            </a:xfrm>
            <a:prstGeom prst="rect">
              <a:avLst/>
            </a:prstGeom>
            <a:noFill/>
          </p:spPr>
          <p:txBody>
            <a:bodyPr wrap="square" rtlCol="0">
              <a:spAutoFit/>
            </a:bodyPr>
            <a:lstStyle/>
            <a:p>
              <a:r>
                <a:rPr lang="bn-IN" sz="2800" b="1" dirty="0" smtClean="0">
                  <a:solidFill>
                    <a:srgbClr val="FF0000"/>
                  </a:solidFill>
                  <a:latin typeface="NikoshBAN" pitchFamily="2" charset="0"/>
                  <a:cs typeface="NikoshBAN" pitchFamily="2" charset="0"/>
                </a:rPr>
                <a:t>মজলিশ </a:t>
              </a:r>
            </a:p>
            <a:p>
              <a:r>
                <a:rPr lang="bn-IN" sz="2800" b="1" dirty="0" smtClean="0">
                  <a:solidFill>
                    <a:srgbClr val="FF0000"/>
                  </a:solidFill>
                  <a:latin typeface="NikoshBAN" pitchFamily="2" charset="0"/>
                  <a:cs typeface="NikoshBAN" pitchFamily="2" charset="0"/>
                </a:rPr>
                <a:t>আল-খাস </a:t>
              </a:r>
              <a:endParaRPr lang="en-SG" sz="2800" b="1" dirty="0">
                <a:solidFill>
                  <a:srgbClr val="FF0000"/>
                </a:solidFill>
                <a:latin typeface="NikoshBAN" pitchFamily="2" charset="0"/>
                <a:cs typeface="NikoshBAN" pitchFamily="2" charset="0"/>
              </a:endParaRPr>
            </a:p>
          </p:txBody>
        </p:sp>
      </p:grpSp>
      <p:pic>
        <p:nvPicPr>
          <p:cNvPr id="18" name="Picture 17" descr="Screenshot_174.jpg"/>
          <p:cNvPicPr>
            <a:picLocks noChangeAspect="1"/>
          </p:cNvPicPr>
          <p:nvPr/>
        </p:nvPicPr>
        <p:blipFill>
          <a:blip r:embed="rId4"/>
          <a:stretch>
            <a:fillRect/>
          </a:stretch>
        </p:blipFill>
        <p:spPr>
          <a:xfrm>
            <a:off x="4572000" y="2971800"/>
            <a:ext cx="4566313" cy="3657600"/>
          </a:xfrm>
          <a:prstGeom prst="rect">
            <a:avLst/>
          </a:prstGeom>
        </p:spPr>
      </p:pic>
      <p:sp>
        <p:nvSpPr>
          <p:cNvPr id="20" name="TextBox 19"/>
          <p:cNvSpPr txBox="1"/>
          <p:nvPr/>
        </p:nvSpPr>
        <p:spPr>
          <a:xfrm>
            <a:off x="-533400" y="3352800"/>
            <a:ext cx="3276600" cy="707886"/>
          </a:xfrm>
          <a:prstGeom prst="rect">
            <a:avLst/>
          </a:prstGeom>
          <a:noFill/>
        </p:spPr>
        <p:txBody>
          <a:bodyPr wrap="square" rtlCol="0">
            <a:spAutoFit/>
          </a:bodyPr>
          <a:lstStyle/>
          <a:p>
            <a:r>
              <a:rPr lang="bn-IN" sz="4000" dirty="0" smtClean="0">
                <a:latin typeface="NikoshBAN" pitchFamily="2" charset="0"/>
                <a:cs typeface="NikoshBAN" pitchFamily="2" charset="0"/>
              </a:rPr>
              <a:t> </a:t>
            </a:r>
            <a:endParaRPr lang="en-SG" sz="4000" dirty="0">
              <a:latin typeface="NikoshBAN" pitchFamily="2" charset="0"/>
              <a:cs typeface="NikoshBAN" pitchFamily="2" charset="0"/>
            </a:endParaRPr>
          </a:p>
        </p:txBody>
      </p:sp>
      <p:grpSp>
        <p:nvGrpSpPr>
          <p:cNvPr id="22" name="Group 21"/>
          <p:cNvGrpSpPr/>
          <p:nvPr/>
        </p:nvGrpSpPr>
        <p:grpSpPr>
          <a:xfrm>
            <a:off x="51179" y="2362201"/>
            <a:ext cx="4520821" cy="4251278"/>
            <a:chOff x="-53157" y="1344726"/>
            <a:chExt cx="4654718" cy="5060231"/>
          </a:xfrm>
        </p:grpSpPr>
        <p:pic>
          <p:nvPicPr>
            <p:cNvPr id="19" name="Picture 18" descr="Screenshot_177.jpg"/>
            <p:cNvPicPr>
              <a:picLocks noChangeAspect="1"/>
            </p:cNvPicPr>
            <p:nvPr/>
          </p:nvPicPr>
          <p:blipFill>
            <a:blip r:embed="rId5"/>
            <a:stretch>
              <a:fillRect/>
            </a:stretch>
          </p:blipFill>
          <p:spPr>
            <a:xfrm>
              <a:off x="-53157" y="1869972"/>
              <a:ext cx="4654718" cy="4534985"/>
            </a:xfrm>
            <a:prstGeom prst="rect">
              <a:avLst/>
            </a:prstGeom>
          </p:spPr>
        </p:pic>
        <p:sp>
          <p:nvSpPr>
            <p:cNvPr id="21" name="Rectangle 20"/>
            <p:cNvSpPr/>
            <p:nvPr/>
          </p:nvSpPr>
          <p:spPr>
            <a:xfrm>
              <a:off x="207976" y="1344726"/>
              <a:ext cx="3810000" cy="91585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4400" b="1" cap="all" spc="0" dirty="0" smtClean="0">
                  <a:ln w="0"/>
                  <a:solidFill>
                    <a:srgbClr val="FF0000"/>
                  </a:solidFill>
                  <a:effectLst>
                    <a:reflection blurRad="12700" stA="50000" endPos="50000" dist="5000" dir="5400000" sy="-100000" rotWithShape="0"/>
                  </a:effectLst>
                  <a:latin typeface="NikoshBAN" pitchFamily="2" charset="0"/>
                  <a:cs typeface="NikoshBAN" pitchFamily="2" charset="0"/>
                </a:rPr>
                <a:t>জাতীয় সংসদ ভবন </a:t>
              </a:r>
              <a:endParaRPr lang="en-SG" sz="4400" b="1" cap="all" spc="0" dirty="0">
                <a:ln w="0"/>
                <a:solidFill>
                  <a:srgbClr val="FF0000"/>
                </a:solidFill>
                <a:effectLst>
                  <a:reflection blurRad="12700" stA="50000" endPos="50000" dist="5000" dir="5400000" sy="-100000" rotWithShape="0"/>
                </a:effectLst>
              </a:endParaRPr>
            </a:p>
          </p:txBody>
        </p:sp>
      </p:grpSp>
      <p:sp>
        <p:nvSpPr>
          <p:cNvPr id="2" name="TextBox 1"/>
          <p:cNvSpPr txBox="1"/>
          <p:nvPr/>
        </p:nvSpPr>
        <p:spPr>
          <a:xfrm>
            <a:off x="5257800" y="2362200"/>
            <a:ext cx="3114955" cy="769441"/>
          </a:xfrm>
          <a:prstGeom prst="rect">
            <a:avLst/>
          </a:prstGeom>
          <a:noFill/>
        </p:spPr>
        <p:txBody>
          <a:bodyPr wrap="none" rtlCol="0">
            <a:spAutoFit/>
          </a:bodyPr>
          <a:lstStyle/>
          <a:p>
            <a:r>
              <a:rPr lang="bn-BD" sz="4400" b="1" dirty="0" smtClean="0">
                <a:solidFill>
                  <a:srgbClr val="C00000"/>
                </a:solidFill>
              </a:rPr>
              <a:t>মন্ত্রী পরিষদ </a:t>
            </a:r>
            <a:endParaRPr lang="en-US" sz="4400" b="1" dirty="0">
              <a:solidFill>
                <a:srgbClr val="C0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plus(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382000" cy="1200329"/>
          </a:xfrm>
          <a:prstGeom prst="rect">
            <a:avLst/>
          </a:prstGeom>
          <a:blipFill>
            <a:blip r:embed="rId2"/>
            <a:tile tx="0" ty="0" sx="100000" sy="100000" flip="none" algn="tl"/>
          </a:blipFill>
        </p:spPr>
        <p:txBody>
          <a:bodyPr wrap="square" rtlCol="0">
            <a:spAutoFit/>
          </a:bodyPr>
          <a:lstStyle/>
          <a:p>
            <a:pPr algn="ctr"/>
            <a:r>
              <a:rPr lang="bn-IN" sz="7200" b="1" dirty="0" smtClean="0">
                <a:solidFill>
                  <a:srgbClr val="C00000"/>
                </a:solidFill>
                <a:latin typeface="NikoshBAN" pitchFamily="2" charset="0"/>
                <a:cs typeface="NikoshBAN" pitchFamily="2" charset="0"/>
              </a:rPr>
              <a:t>ওমর</a:t>
            </a:r>
            <a:r>
              <a:rPr lang="en-US" sz="7200" b="1" dirty="0" smtClean="0">
                <a:solidFill>
                  <a:srgbClr val="C00000"/>
                </a:solidFill>
                <a:latin typeface="NikoshBAN" pitchFamily="2" charset="0"/>
                <a:cs typeface="NikoshBAN" pitchFamily="2" charset="0"/>
              </a:rPr>
              <a:t> (</a:t>
            </a:r>
            <a:r>
              <a:rPr lang="en-US" sz="7200" b="1" dirty="0" err="1" smtClean="0">
                <a:solidFill>
                  <a:srgbClr val="C00000"/>
                </a:solidFill>
                <a:latin typeface="NikoshBAN" pitchFamily="2" charset="0"/>
                <a:cs typeface="NikoshBAN" pitchFamily="2" charset="0"/>
              </a:rPr>
              <a:t>রাঃ</a:t>
            </a:r>
            <a:r>
              <a:rPr lang="en-US" sz="7200" b="1" dirty="0" smtClean="0">
                <a:solidFill>
                  <a:srgbClr val="C00000"/>
                </a:solidFill>
                <a:latin typeface="NikoshBAN" pitchFamily="2" charset="0"/>
                <a:cs typeface="NikoshBAN" pitchFamily="2" charset="0"/>
              </a:rPr>
              <a:t>)-</a:t>
            </a:r>
            <a:r>
              <a:rPr lang="en-US" sz="7200" b="1" dirty="0" err="1" smtClean="0">
                <a:solidFill>
                  <a:srgbClr val="C00000"/>
                </a:solidFill>
                <a:latin typeface="NikoshBAN" pitchFamily="2" charset="0"/>
                <a:cs typeface="NikoshBAN" pitchFamily="2" charset="0"/>
              </a:rPr>
              <a:t>এর</a:t>
            </a:r>
            <a:r>
              <a:rPr lang="en-US" sz="7200" b="1" dirty="0" smtClean="0">
                <a:solidFill>
                  <a:srgbClr val="C00000"/>
                </a:solidFill>
                <a:latin typeface="NikoshBAN" pitchFamily="2" charset="0"/>
                <a:cs typeface="NikoshBAN" pitchFamily="2" charset="0"/>
              </a:rPr>
              <a:t> </a:t>
            </a:r>
            <a:r>
              <a:rPr lang="en-SG" sz="7200" b="1" dirty="0" err="1" smtClean="0">
                <a:solidFill>
                  <a:srgbClr val="C00000"/>
                </a:solidFill>
                <a:latin typeface="NikoshBAN" pitchFamily="2" charset="0"/>
                <a:cs typeface="NikoshBAN" pitchFamily="2" charset="0"/>
              </a:rPr>
              <a:t>রাজস্ব</a:t>
            </a:r>
            <a:r>
              <a:rPr lang="en-SG" sz="7200" b="1" dirty="0" smtClean="0">
                <a:solidFill>
                  <a:srgbClr val="C00000"/>
                </a:solidFill>
                <a:latin typeface="NikoshBAN" pitchFamily="2" charset="0"/>
                <a:cs typeface="NikoshBAN" pitchFamily="2" charset="0"/>
              </a:rPr>
              <a:t> </a:t>
            </a:r>
            <a:r>
              <a:rPr lang="en-SG" sz="7200" b="1" dirty="0" err="1" smtClean="0">
                <a:solidFill>
                  <a:srgbClr val="C00000"/>
                </a:solidFill>
                <a:latin typeface="NikoshBAN" pitchFamily="2" charset="0"/>
                <a:cs typeface="NikoshBAN" pitchFamily="2" charset="0"/>
              </a:rPr>
              <a:t>ব্যবস্থা</a:t>
            </a:r>
            <a:r>
              <a:rPr lang="en-SG" sz="7200" b="1" dirty="0" smtClean="0">
                <a:solidFill>
                  <a:srgbClr val="C00000"/>
                </a:solidFill>
                <a:latin typeface="NikoshBAN" pitchFamily="2" charset="0"/>
                <a:cs typeface="NikoshBAN" pitchFamily="2" charset="0"/>
              </a:rPr>
              <a:t> </a:t>
            </a:r>
            <a:r>
              <a:rPr lang="bn-IN" sz="7200" b="1" dirty="0" smtClean="0">
                <a:solidFill>
                  <a:srgbClr val="C00000"/>
                </a:solidFill>
                <a:latin typeface="NikoshBAN" pitchFamily="2" charset="0"/>
                <a:cs typeface="NikoshBAN" pitchFamily="2" charset="0"/>
              </a:rPr>
              <a:t> </a:t>
            </a:r>
            <a:endParaRPr lang="en-SG" sz="7200" b="1" dirty="0">
              <a:solidFill>
                <a:srgbClr val="C00000"/>
              </a:solidFill>
              <a:latin typeface="NikoshBAN" pitchFamily="2" charset="0"/>
              <a:cs typeface="NikoshBAN" pitchFamily="2" charset="0"/>
            </a:endParaRPr>
          </a:p>
        </p:txBody>
      </p:sp>
      <p:pic>
        <p:nvPicPr>
          <p:cNvPr id="5" name="Picture 4" descr="Screenshot_168.jpg"/>
          <p:cNvPicPr>
            <a:picLocks noChangeAspect="1"/>
          </p:cNvPicPr>
          <p:nvPr/>
        </p:nvPicPr>
        <p:blipFill>
          <a:blip r:embed="rId3"/>
          <a:stretch>
            <a:fillRect/>
          </a:stretch>
        </p:blipFill>
        <p:spPr>
          <a:xfrm>
            <a:off x="2285999" y="3657600"/>
            <a:ext cx="4936413" cy="3087855"/>
          </a:xfrm>
          <a:prstGeom prst="rect">
            <a:avLst/>
          </a:prstGeom>
        </p:spPr>
      </p:pic>
      <p:sp>
        <p:nvSpPr>
          <p:cNvPr id="6" name="TextBox 5"/>
          <p:cNvSpPr txBox="1"/>
          <p:nvPr/>
        </p:nvSpPr>
        <p:spPr>
          <a:xfrm rot="18811867">
            <a:off x="-603324" y="2924098"/>
            <a:ext cx="5743851" cy="646331"/>
          </a:xfrm>
          <a:prstGeom prst="rect">
            <a:avLst/>
          </a:prstGeom>
          <a:solidFill>
            <a:srgbClr val="002060"/>
          </a:solidFill>
        </p:spPr>
        <p:txBody>
          <a:bodyPr wrap="square" rtlCol="0">
            <a:spAutoFit/>
          </a:bodyPr>
          <a:lstStyle/>
          <a:p>
            <a:r>
              <a:rPr lang="bn-IN" sz="3600" dirty="0" smtClean="0">
                <a:solidFill>
                  <a:schemeClr val="bg1"/>
                </a:solidFill>
                <a:latin typeface="NikoshBAN" pitchFamily="2" charset="0"/>
                <a:cs typeface="NikoshBAN" pitchFamily="2" charset="0"/>
              </a:rPr>
              <a:t>দেওয়ানুল খারাজ বা ‘ওমরের দেওয়ান’ </a:t>
            </a:r>
            <a:endParaRPr lang="en-SG" sz="3600" dirty="0">
              <a:solidFill>
                <a:schemeClr val="bg1"/>
              </a:solidFill>
              <a:latin typeface="NikoshBAN" pitchFamily="2" charset="0"/>
              <a:cs typeface="NikoshBAN" pitchFamily="2" charset="0"/>
            </a:endParaRPr>
          </a:p>
        </p:txBody>
      </p:sp>
      <p:sp>
        <p:nvSpPr>
          <p:cNvPr id="7" name="TextBox 6"/>
          <p:cNvSpPr txBox="1"/>
          <p:nvPr/>
        </p:nvSpPr>
        <p:spPr>
          <a:xfrm rot="2432218">
            <a:off x="3997548" y="2645250"/>
            <a:ext cx="5582914" cy="646331"/>
          </a:xfrm>
          <a:prstGeom prst="rect">
            <a:avLst/>
          </a:prstGeom>
          <a:solidFill>
            <a:srgbClr val="002060"/>
          </a:solidFill>
        </p:spPr>
        <p:txBody>
          <a:bodyPr wrap="square" rtlCol="0">
            <a:spAutoFit/>
          </a:bodyPr>
          <a:lstStyle/>
          <a:p>
            <a:pPr algn="ctr"/>
            <a:r>
              <a:rPr lang="bn-IN" sz="3600" dirty="0" smtClean="0">
                <a:solidFill>
                  <a:schemeClr val="bg1"/>
                </a:solidFill>
                <a:latin typeface="NikoshBAN" pitchFamily="2" charset="0"/>
                <a:cs typeface="NikoshBAN" pitchFamily="2" charset="0"/>
              </a:rPr>
              <a:t>বায়তুলমাল প্রতিষ্ঠা </a:t>
            </a:r>
            <a:endParaRPr lang="en-SG" sz="3600" dirty="0">
              <a:solidFill>
                <a:schemeClr val="bg1"/>
              </a:solidFill>
              <a:latin typeface="NikoshBAN" pitchFamily="2" charset="0"/>
              <a:cs typeface="NikoshBAN" pitchFamily="2" charset="0"/>
            </a:endParaRPr>
          </a:p>
        </p:txBody>
      </p:sp>
      <p:pic>
        <p:nvPicPr>
          <p:cNvPr id="8" name="Picture 7" descr="Screenshot_187.jpg"/>
          <p:cNvPicPr>
            <a:picLocks noChangeAspect="1"/>
          </p:cNvPicPr>
          <p:nvPr/>
        </p:nvPicPr>
        <p:blipFill>
          <a:blip r:embed="rId4"/>
          <a:stretch>
            <a:fillRect/>
          </a:stretch>
        </p:blipFill>
        <p:spPr>
          <a:xfrm>
            <a:off x="3505200" y="2057400"/>
            <a:ext cx="2133600" cy="1506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7548" y="-291152"/>
            <a:ext cx="7696200" cy="1569660"/>
          </a:xfrm>
          <a:prstGeom prst="rect">
            <a:avLst/>
          </a:prstGeom>
          <a:noFill/>
        </p:spPr>
        <p:txBody>
          <a:bodyPr wrap="square" rtlCol="0">
            <a:spAutoFit/>
          </a:bodyPr>
          <a:lstStyle/>
          <a:p>
            <a:pPr algn="ctr"/>
            <a:r>
              <a:rPr lang="bn-BD" sz="9600" b="1" dirty="0" smtClean="0">
                <a:solidFill>
                  <a:srgbClr val="C00000"/>
                </a:solidFill>
                <a:latin typeface="NikoshBAN" pitchFamily="2" charset="0"/>
                <a:cs typeface="NikoshBAN" pitchFamily="2" charset="0"/>
              </a:rPr>
              <a:t>হযরত ওমর (রাঃ)</a:t>
            </a:r>
            <a:endParaRPr lang="en-SG" sz="9600" b="1" dirty="0">
              <a:solidFill>
                <a:srgbClr val="C00000"/>
              </a:solidFill>
              <a:latin typeface="NikoshBAN" pitchFamily="2" charset="0"/>
              <a:cs typeface="NikoshBAN" pitchFamily="2" charset="0"/>
            </a:endParaRPr>
          </a:p>
        </p:txBody>
      </p:sp>
      <p:sp>
        <p:nvSpPr>
          <p:cNvPr id="21" name="TextBox 20"/>
          <p:cNvSpPr txBox="1"/>
          <p:nvPr/>
        </p:nvSpPr>
        <p:spPr>
          <a:xfrm>
            <a:off x="259307" y="1524000"/>
            <a:ext cx="8579894" cy="5016758"/>
          </a:xfrm>
          <a:prstGeom prst="rect">
            <a:avLst/>
          </a:prstGeom>
          <a:noFill/>
        </p:spPr>
        <p:txBody>
          <a:bodyPr wrap="square" rtlCol="0">
            <a:spAutoFit/>
          </a:bodyPr>
          <a:lstStyle/>
          <a:p>
            <a:r>
              <a:rPr lang="bn-IN" sz="3200" dirty="0" smtClean="0">
                <a:latin typeface="NikoshBAN" pitchFamily="2" charset="0"/>
                <a:cs typeface="NikoshBAN" pitchFamily="2" charset="0"/>
              </a:rPr>
              <a:t>গ্রহনের পর হযরত ওমর (রাঃ) রাসুল (স)- এর জীবনের প্রায় প্রতিটি গুরুত্বপুর্ণ যুদ্ধে অংশগ্রহন করেন। এছারাও তিনি ইসলামের </a:t>
            </a:r>
            <a:r>
              <a:rPr lang="bn-IN" sz="3200" dirty="0" smtClean="0">
                <a:latin typeface="NikoshBAN" pitchFamily="2" charset="0"/>
                <a:cs typeface="NikoshBAN" pitchFamily="2" charset="0"/>
              </a:rPr>
              <a:t>সেইসলাম বায় </a:t>
            </a:r>
            <a:r>
              <a:rPr lang="bn-IN" sz="3200" dirty="0" smtClean="0">
                <a:latin typeface="NikoshBAN" pitchFamily="2" charset="0"/>
                <a:cs typeface="NikoshBAN" pitchFamily="2" charset="0"/>
              </a:rPr>
              <a:t>তার সম্পদ দান করেন। হুদায়বিয়ার সন্ধির সময় উপস্তিত থাকা সহ আরও বহুভাবে তিনি ইসলামের সেবায় আত্ননিয়োগ করেন।</a:t>
            </a:r>
            <a:endParaRPr lang="bn-BD" sz="3200" dirty="0" smtClean="0">
              <a:latin typeface="NikoshBAN" pitchFamily="2" charset="0"/>
              <a:cs typeface="NikoshBAN" pitchFamily="2" charset="0"/>
            </a:endParaRPr>
          </a:p>
          <a:p>
            <a:r>
              <a:rPr lang="bn-IN" sz="3200" dirty="0" smtClean="0">
                <a:solidFill>
                  <a:srgbClr val="0000FF"/>
                </a:solidFill>
                <a:latin typeface="NikoshBAN" pitchFamily="2" charset="0"/>
                <a:cs typeface="NikoshBAN" pitchFamily="2" charset="0"/>
              </a:rPr>
              <a:t>এ</a:t>
            </a:r>
            <a:r>
              <a:rPr lang="bn-IN" sz="3200" dirty="0">
                <a:solidFill>
                  <a:srgbClr val="0000FF"/>
                </a:solidFill>
                <a:latin typeface="NikoshBAN" pitchFamily="2" charset="0"/>
                <a:cs typeface="NikoshBAN" pitchFamily="2" charset="0"/>
              </a:rPr>
              <a:t>হযরতকরেন </a:t>
            </a:r>
            <a:r>
              <a:rPr lang="bn-BD" sz="3200" dirty="0">
                <a:solidFill>
                  <a:srgbClr val="0000FF"/>
                </a:solidFill>
                <a:latin typeface="NikoshBAN" pitchFamily="2" charset="0"/>
                <a:cs typeface="NikoshBAN" pitchFamily="2" charset="0"/>
              </a:rPr>
              <a:t>। </a:t>
            </a:r>
            <a:r>
              <a:rPr lang="bn-IN" sz="3200" dirty="0">
                <a:solidFill>
                  <a:srgbClr val="0000FF"/>
                </a:solidFill>
                <a:latin typeface="NikoshBAN" pitchFamily="2" charset="0"/>
                <a:cs typeface="NikoshBAN" pitchFamily="2" charset="0"/>
              </a:rPr>
              <a:t>ওমর (রাঃ) তার বোনের কন্ঠে কোরানের বাণী শুনে মুগ্ধ হয়ে ইসলাম গ্রহন </a:t>
            </a:r>
            <a:r>
              <a:rPr lang="bn-IN" sz="3200" dirty="0" smtClean="0">
                <a:solidFill>
                  <a:srgbClr val="0000FF"/>
                </a:solidFill>
                <a:latin typeface="NikoshBAN" pitchFamily="2" charset="0"/>
                <a:cs typeface="NikoshBAN" pitchFamily="2" charset="0"/>
              </a:rPr>
              <a:t>বং প্রকাশ্যে ঘো। ষনা করেন। এজন্য মহানবী (স) তাকে ‘ফারুক’ উপাধী প্রদান করেন।</a:t>
            </a:r>
            <a:endParaRPr lang="bn-BD" sz="3200" dirty="0" smtClean="0">
              <a:solidFill>
                <a:srgbClr val="0000FF"/>
              </a:solidFill>
              <a:latin typeface="NikoshBAN" pitchFamily="2" charset="0"/>
              <a:cs typeface="NikoshBAN" pitchFamily="2" charset="0"/>
            </a:endParaRPr>
          </a:p>
          <a:p>
            <a:r>
              <a:rPr lang="bn-IN" sz="3200" dirty="0" smtClean="0">
                <a:solidFill>
                  <a:srgbClr val="00FF00"/>
                </a:solidFill>
                <a:latin typeface="NikoshBAN" pitchFamily="2" charset="0"/>
                <a:cs typeface="NikoshBAN" pitchFamily="2" charset="0"/>
              </a:rPr>
              <a:t>প্রথম খলীফা হযরত আবু বকর (রাঃ) এর জীবদ্দশায় ৬৩৪ খ্রীঃ হযরত ওমর (রাঃ)  নির্বাচক মন্ডলীকর্তৃক ইসলামের দ্বিতীয় খলীফা নির্বাচীত হন</a:t>
            </a:r>
            <a:endParaRPr lang="en-SG" sz="3200" dirty="0">
              <a:solidFill>
                <a:srgbClr val="00FF00"/>
              </a:solidFill>
              <a:latin typeface="NikoshBAN" pitchFamily="2" charset="0"/>
              <a:cs typeface="NikoshBAN" pitchFamily="2" charset="0"/>
            </a:endParaRPr>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31845"/>
            <a:ext cx="8534400" cy="6863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4400" dirty="0">
                <a:latin typeface="NikoshBAN" pitchFamily="2" charset="0"/>
                <a:cs typeface="NikoshBAN" pitchFamily="2" charset="0"/>
              </a:rPr>
              <a:t> </a:t>
            </a:r>
            <a:r>
              <a:rPr lang="bn-BD" sz="4400" dirty="0" smtClean="0">
                <a:latin typeface="NikoshBAN" pitchFamily="2" charset="0"/>
                <a:cs typeface="NikoshBAN" pitchFamily="2" charset="0"/>
              </a:rPr>
              <a:t>   </a:t>
            </a:r>
            <a:r>
              <a:rPr lang="bn-IN" sz="4400" dirty="0" smtClean="0">
                <a:latin typeface="NikoshBAN" pitchFamily="2" charset="0"/>
                <a:cs typeface="NikoshBAN" pitchFamily="2" charset="0"/>
              </a:rPr>
              <a:t>হযরত </a:t>
            </a:r>
            <a:r>
              <a:rPr lang="bn-IN" sz="4400" dirty="0" smtClean="0">
                <a:latin typeface="NikoshBAN" pitchFamily="2" charset="0"/>
                <a:cs typeface="NikoshBAN" pitchFamily="2" charset="0"/>
              </a:rPr>
              <a:t>ওমর (রাঃ)- এর আমলে পারস্য ও রোমান বাইজান্টাইনের মতো দুটি বিশাল সাম্রাজ্য বিজয় হবার ফলে মুসলিম সাম্রাজ্যের সীমানা যেমন বর্ধিত হয়, তেমনি ফসলি ভূমির পরিমানও অধিকভাবে বেরে যায়।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মহামতি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খলিফা</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হযরত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ওমর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রাজস্বের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সুপরিকল্পিত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পদ্ধতি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প্রণয়ন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এবং</a:t>
            </a:r>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বৃহত্তর জনসমষ্টির মঙ্গল সাধনের জন্য “দিওয়ানুল খারাজ” নামে একটি স্বতন্ত্র বিভাগ প্রতিষ্ঠা করেন। এ রাজস্ব বিভাগই “</a:t>
            </a:r>
            <a:r>
              <a:rPr lang="en-US" sz="4400" dirty="0" err="1" smtClean="0">
                <a:latin typeface="NikoshBAN" pitchFamily="2" charset="0"/>
                <a:cs typeface="NikoshBAN" pitchFamily="2" charset="0"/>
              </a:rPr>
              <a:t>ওমরের</a:t>
            </a:r>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দিওয়ান” নামে পরিচিত।     </a:t>
            </a:r>
            <a:endParaRPr lang="en-SG" sz="4400" dirty="0">
              <a:latin typeface="NikoshBAN" pitchFamily="2" charset="0"/>
              <a:cs typeface="NikoshBAN"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6804" y="457200"/>
            <a:ext cx="1600200" cy="769441"/>
          </a:xfrm>
          <a:prstGeom prst="rect">
            <a:avLst/>
          </a:prstGeom>
          <a:noFill/>
        </p:spPr>
        <p:txBody>
          <a:bodyPr wrap="square" rtlCol="0">
            <a:spAutoFit/>
          </a:bodyPr>
          <a:lstStyle/>
          <a:p>
            <a:r>
              <a:rPr lang="bn-IN" sz="4400" dirty="0" smtClean="0">
                <a:latin typeface="NikoshBAN" pitchFamily="2" charset="0"/>
                <a:cs typeface="NikoshBAN" pitchFamily="2" charset="0"/>
              </a:rPr>
              <a:t> </a:t>
            </a:r>
            <a:endParaRPr lang="en-SG" sz="4400" dirty="0">
              <a:latin typeface="NikoshBAN" pitchFamily="2" charset="0"/>
              <a:cs typeface="NikoshBAN" pitchFamily="2" charset="0"/>
            </a:endParaRPr>
          </a:p>
        </p:txBody>
      </p:sp>
      <p:grpSp>
        <p:nvGrpSpPr>
          <p:cNvPr id="10" name="Group 9"/>
          <p:cNvGrpSpPr/>
          <p:nvPr/>
        </p:nvGrpSpPr>
        <p:grpSpPr>
          <a:xfrm>
            <a:off x="126612" y="0"/>
            <a:ext cx="8839200" cy="6705600"/>
            <a:chOff x="0" y="231648"/>
            <a:chExt cx="8915400" cy="6169152"/>
          </a:xfrm>
        </p:grpSpPr>
        <p:sp>
          <p:nvSpPr>
            <p:cNvPr id="8" name="Bevel 7"/>
            <p:cNvSpPr/>
            <p:nvPr/>
          </p:nvSpPr>
          <p:spPr>
            <a:xfrm>
              <a:off x="0" y="231648"/>
              <a:ext cx="8915400" cy="6169152"/>
            </a:xfrm>
            <a:prstGeom prst="beve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445110" y="1143000"/>
              <a:ext cx="8077200" cy="4672048"/>
            </a:xfrm>
            <a:prstGeom prst="rect">
              <a:avLst/>
            </a:prstGeom>
            <a:noFill/>
          </p:spPr>
          <p:txBody>
            <a:bodyPr wrap="square" rtlCol="0">
              <a:spAutoFit/>
            </a:bodyPr>
            <a:lstStyle/>
            <a:p>
              <a:pPr algn="just"/>
              <a:r>
                <a:rPr lang="bn-IN" sz="3600" dirty="0" smtClean="0">
                  <a:solidFill>
                    <a:srgbClr val="00FF00"/>
                  </a:solidFill>
                  <a:latin typeface="NikoshBAN" pitchFamily="2" charset="0"/>
                  <a:cs typeface="NikoshBAN" pitchFamily="2" charset="0"/>
                </a:rPr>
                <a:t> </a:t>
              </a:r>
              <a:r>
                <a:rPr lang="bn-IN" sz="3600" dirty="0" smtClean="0">
                  <a:solidFill>
                    <a:schemeClr val="bg1"/>
                  </a:solidFill>
                  <a:latin typeface="NikoshBAN" pitchFamily="2" charset="0"/>
                  <a:cs typeface="NikoshBAN" pitchFamily="2" charset="0"/>
                </a:rPr>
                <a:t>হযরত ওমর (রাঃ)- এর রাজত্বকালে সমগ্র পারস্য বিজয়কালে সবচাইতে গুরুত্বপুর্ণ যুদ্ধ ছিল ‘কাদেসিয়ার যুদ্ধ’। </a:t>
              </a:r>
              <a:r>
                <a:rPr lang="bn-IN" sz="3600" dirty="0" smtClean="0">
                  <a:solidFill>
                    <a:schemeClr val="bg1"/>
                  </a:solidFill>
                  <a:latin typeface="NikoshBAN" pitchFamily="2" charset="0"/>
                  <a:cs typeface="NikoshBAN" pitchFamily="2" charset="0"/>
                </a:rPr>
                <a:t>কেননা </a:t>
              </a:r>
              <a:r>
                <a:rPr lang="bn-IN" sz="3600" dirty="0" smtClean="0">
                  <a:solidFill>
                    <a:schemeClr val="bg1"/>
                  </a:solidFill>
                  <a:latin typeface="NikoshBAN" pitchFamily="2" charset="0"/>
                  <a:cs typeface="NikoshBAN" pitchFamily="2" charset="0"/>
                </a:rPr>
                <a:t>এই যুদ্ধে পারস্যের বিখ্যাত বীর রুস্তম নিহত হয়, রুস্তমের মৃত্যুতে পারস্যবাহিনী বিশৃঙ্খল হয়ে পরল এবং মুসলিম বাহিনির নিকট আত্নসমর্পণ করতে বাধ্য হয়। তিন দিনব্যাপি চলা এই যুদ্ধে মুসলিম বাহিনীর পরিকল্পিত আক্রমনের সামনে পারস্য বাহিনী লক্ষাধীক সুসজ্জিত সৈন্যবাহিনী নিয়ে বীর বিক্রমে যুদ্ধ করেও সম্পুর্ণরুপে পরাস্ত হয়।  </a:t>
              </a:r>
              <a:endParaRPr lang="en-SG" sz="3600" dirty="0">
                <a:solidFill>
                  <a:schemeClr val="bg1"/>
                </a:solidFill>
                <a:latin typeface="NikoshBAN" pitchFamily="2" charset="0"/>
                <a:cs typeface="NikoshBAN" pitchFamily="2" charset="0"/>
              </a:endParaRPr>
            </a:p>
          </p:txBody>
        </p:sp>
      </p:grpSp>
      <p:sp>
        <p:nvSpPr>
          <p:cNvPr id="11" name="TextBox 10"/>
          <p:cNvSpPr txBox="1"/>
          <p:nvPr/>
        </p:nvSpPr>
        <p:spPr>
          <a:xfrm>
            <a:off x="737548" y="-291152"/>
            <a:ext cx="7696200" cy="1569660"/>
          </a:xfrm>
          <a:prstGeom prst="rect">
            <a:avLst/>
          </a:prstGeom>
          <a:noFill/>
        </p:spPr>
        <p:txBody>
          <a:bodyPr wrap="square" rtlCol="0">
            <a:spAutoFit/>
          </a:bodyPr>
          <a:lstStyle/>
          <a:p>
            <a:pPr algn="ctr"/>
            <a:r>
              <a:rPr lang="bn-BD" sz="9600" b="1" dirty="0" smtClean="0">
                <a:solidFill>
                  <a:srgbClr val="C00000"/>
                </a:solidFill>
                <a:latin typeface="NikoshBAN" pitchFamily="2" charset="0"/>
                <a:cs typeface="NikoshBAN" pitchFamily="2" charset="0"/>
              </a:rPr>
              <a:t>হযরত ওমর (রাঃ)</a:t>
            </a:r>
            <a:endParaRPr lang="en-SG" sz="9600" b="1" dirty="0">
              <a:solidFill>
                <a:srgbClr val="C00000"/>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81000"/>
            <a:ext cx="4572000" cy="830997"/>
          </a:xfrm>
          <a:prstGeom prst="rect">
            <a:avLst/>
          </a:prstGeom>
        </p:spPr>
        <p:style>
          <a:lnRef idx="0">
            <a:scrgbClr r="0" g="0" b="0"/>
          </a:lnRef>
          <a:fillRef idx="1002">
            <a:schemeClr val="dk2"/>
          </a:fillRef>
          <a:effectRef idx="0">
            <a:scrgbClr r="0" g="0" b="0"/>
          </a:effectRef>
          <a:fontRef idx="major"/>
        </p:style>
        <p:txBody>
          <a:bodyPr wrap="square" rtlCol="0">
            <a:spAutoFit/>
          </a:bodyPr>
          <a:lstStyle/>
          <a:p>
            <a:pPr algn="ctr"/>
            <a:r>
              <a:rPr lang="bn-IN" sz="4800" dirty="0" smtClean="0">
                <a:latin typeface="NikoshBAN" pitchFamily="2" charset="0"/>
                <a:cs typeface="NikoshBAN" pitchFamily="2" charset="0"/>
              </a:rPr>
              <a:t>শিক্ষক পরিচিতি </a:t>
            </a:r>
            <a:endParaRPr lang="en-SG" sz="4800" dirty="0">
              <a:latin typeface="NikoshBAN" pitchFamily="2" charset="0"/>
              <a:cs typeface="NikoshBAN" pitchFamily="2" charset="0"/>
            </a:endParaRPr>
          </a:p>
        </p:txBody>
      </p:sp>
      <p:pic>
        <p:nvPicPr>
          <p:cNvPr id="1026" name="Picture 2" descr="E:\ছবি\IMG_20170305_161802.jpg"/>
          <p:cNvPicPr>
            <a:picLocks noChangeAspect="1" noChangeArrowheads="1"/>
          </p:cNvPicPr>
          <p:nvPr/>
        </p:nvPicPr>
        <p:blipFill>
          <a:blip r:embed="rId2" cstate="print"/>
          <a:srcRect/>
          <a:stretch>
            <a:fillRect/>
          </a:stretch>
        </p:blipFill>
        <p:spPr bwMode="auto">
          <a:xfrm>
            <a:off x="2279177" y="1219200"/>
            <a:ext cx="4578824" cy="2209800"/>
          </a:xfrm>
          <a:prstGeom prst="rect">
            <a:avLst/>
          </a:prstGeom>
          <a:noFill/>
        </p:spPr>
      </p:pic>
      <p:sp>
        <p:nvSpPr>
          <p:cNvPr id="7" name="Rectangle 6"/>
          <p:cNvSpPr/>
          <p:nvPr/>
        </p:nvSpPr>
        <p:spPr>
          <a:xfrm>
            <a:off x="266700" y="3417627"/>
            <a:ext cx="8610600" cy="2985433"/>
          </a:xfrm>
          <a:prstGeom prst="rect">
            <a:avLst/>
          </a:prstGeom>
        </p:spPr>
        <p:txBody>
          <a:bodyPr wrap="square">
            <a:spAutoFit/>
          </a:bodyPr>
          <a:lstStyle/>
          <a:p>
            <a:pPr algn="ctr"/>
            <a:r>
              <a:rPr lang="en-US" sz="3200" b="1" dirty="0" err="1" smtClean="0">
                <a:solidFill>
                  <a:srgbClr val="C00000"/>
                </a:solidFill>
              </a:rPr>
              <a:t>আ,ও,ম</a:t>
            </a:r>
            <a:r>
              <a:rPr lang="en-US" sz="3200" b="1" dirty="0" smtClean="0">
                <a:solidFill>
                  <a:srgbClr val="C00000"/>
                </a:solidFill>
              </a:rPr>
              <a:t> </a:t>
            </a:r>
            <a:r>
              <a:rPr lang="en-US" sz="3200" b="1" dirty="0" err="1" smtClean="0">
                <a:solidFill>
                  <a:srgbClr val="C00000"/>
                </a:solidFill>
              </a:rPr>
              <a:t>ফারুক</a:t>
            </a:r>
            <a:r>
              <a:rPr lang="en-US" sz="3200" b="1" dirty="0" smtClean="0">
                <a:solidFill>
                  <a:srgbClr val="C00000"/>
                </a:solidFill>
              </a:rPr>
              <a:t> </a:t>
            </a:r>
            <a:r>
              <a:rPr lang="en-US" sz="3200" b="1" dirty="0" err="1" smtClean="0">
                <a:solidFill>
                  <a:srgbClr val="C00000"/>
                </a:solidFill>
              </a:rPr>
              <a:t>হোসাইন</a:t>
            </a:r>
            <a:r>
              <a:rPr lang="en-US" sz="3200" b="1" dirty="0" smtClean="0">
                <a:solidFill>
                  <a:srgbClr val="C00000"/>
                </a:solidFill>
              </a:rPr>
              <a:t>         </a:t>
            </a:r>
          </a:p>
          <a:p>
            <a:pPr algn="ctr"/>
            <a:r>
              <a:rPr lang="en-US" sz="3200" b="1" dirty="0" smtClean="0">
                <a:solidFill>
                  <a:srgbClr val="C00000"/>
                </a:solidFill>
              </a:rPr>
              <a:t> </a:t>
            </a:r>
            <a:r>
              <a:rPr lang="en-US" sz="3200" b="1" dirty="0" err="1" smtClean="0">
                <a:solidFill>
                  <a:srgbClr val="C00000"/>
                </a:solidFill>
              </a:rPr>
              <a:t>সুপার</a:t>
            </a:r>
            <a:endParaRPr lang="en-US" sz="3200" b="1" dirty="0" smtClean="0">
              <a:solidFill>
                <a:srgbClr val="C00000"/>
              </a:solidFill>
            </a:endParaRPr>
          </a:p>
          <a:p>
            <a:pPr algn="ctr"/>
            <a:r>
              <a:rPr lang="en-US" sz="3200" b="1" dirty="0" err="1" smtClean="0">
                <a:solidFill>
                  <a:srgbClr val="C00000"/>
                </a:solidFill>
              </a:rPr>
              <a:t>বড়ারোগা</a:t>
            </a:r>
            <a:r>
              <a:rPr lang="en-US" sz="3200" b="1" dirty="0" smtClean="0">
                <a:solidFill>
                  <a:srgbClr val="C00000"/>
                </a:solidFill>
              </a:rPr>
              <a:t> </a:t>
            </a:r>
            <a:r>
              <a:rPr lang="en-US" sz="3200" b="1" dirty="0" err="1" smtClean="0">
                <a:solidFill>
                  <a:srgbClr val="C00000"/>
                </a:solidFill>
              </a:rPr>
              <a:t>হাট</a:t>
            </a:r>
            <a:r>
              <a:rPr lang="en-US" sz="3200" b="1" dirty="0" smtClean="0">
                <a:solidFill>
                  <a:srgbClr val="C00000"/>
                </a:solidFill>
              </a:rPr>
              <a:t> </a:t>
            </a:r>
            <a:r>
              <a:rPr lang="en-US" sz="3200" b="1" dirty="0" err="1" smtClean="0">
                <a:solidFill>
                  <a:srgbClr val="C00000"/>
                </a:solidFill>
              </a:rPr>
              <a:t>সি,উ,ই</a:t>
            </a:r>
            <a:r>
              <a:rPr lang="en-US" sz="3200" b="1" dirty="0" smtClean="0">
                <a:solidFill>
                  <a:srgbClr val="C00000"/>
                </a:solidFill>
              </a:rPr>
              <a:t>  </a:t>
            </a:r>
            <a:r>
              <a:rPr lang="en-US" sz="3200" b="1" dirty="0" err="1" smtClean="0">
                <a:solidFill>
                  <a:srgbClr val="C00000"/>
                </a:solidFill>
              </a:rPr>
              <a:t>দাখিল</a:t>
            </a:r>
            <a:r>
              <a:rPr lang="en-US" sz="3200" b="1" dirty="0" smtClean="0">
                <a:solidFill>
                  <a:srgbClr val="C00000"/>
                </a:solidFill>
              </a:rPr>
              <a:t> </a:t>
            </a:r>
            <a:r>
              <a:rPr lang="en-US" sz="3200" b="1" dirty="0" err="1" smtClean="0">
                <a:solidFill>
                  <a:srgbClr val="C00000"/>
                </a:solidFill>
              </a:rPr>
              <a:t>মাদরাসা</a:t>
            </a:r>
            <a:endParaRPr lang="en-US" sz="3200" b="1" dirty="0" smtClean="0">
              <a:solidFill>
                <a:srgbClr val="C00000"/>
              </a:solidFill>
            </a:endParaRPr>
          </a:p>
          <a:p>
            <a:pPr algn="ctr"/>
            <a:r>
              <a:rPr lang="en-US" sz="3200" b="1" dirty="0" err="1" smtClean="0">
                <a:solidFill>
                  <a:srgbClr val="C00000"/>
                </a:solidFill>
              </a:rPr>
              <a:t>সীতাকুন্ড,চট্টগ্রাম</a:t>
            </a:r>
            <a:r>
              <a:rPr lang="en-US" sz="3200" b="1" dirty="0" smtClean="0">
                <a:solidFill>
                  <a:srgbClr val="C00000"/>
                </a:solidFill>
              </a:rPr>
              <a:t> ।</a:t>
            </a:r>
          </a:p>
          <a:p>
            <a:pPr algn="ctr"/>
            <a:r>
              <a:rPr lang="en-US" sz="3200" b="1" dirty="0" smtClean="0">
                <a:solidFill>
                  <a:srgbClr val="C00000"/>
                </a:solidFill>
              </a:rPr>
              <a:t>মোবাইলঃ-০১৮১৮৪৩৩৪৮৬ </a:t>
            </a:r>
          </a:p>
          <a:p>
            <a:pPr algn="ctr"/>
            <a:r>
              <a:rPr lang="en-US" sz="2800" dirty="0" smtClean="0">
                <a:hlinkClick r:id="rId3"/>
              </a:rPr>
              <a:t>ই-মেইলঃ-aomfaruk11177@gmail.com</a:t>
            </a:r>
            <a:r>
              <a:rPr lang="en-US" sz="2800" dirty="0" smtClean="0"/>
              <a:t> </a:t>
            </a:r>
            <a:endParaRPr lang="en-US" sz="28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p:cNvSpPr/>
          <p:nvPr/>
        </p:nvSpPr>
        <p:spPr>
          <a:xfrm>
            <a:off x="1447800" y="228600"/>
            <a:ext cx="6781800" cy="914400"/>
          </a:xfrm>
          <a:prstGeom prst="doubleWave">
            <a:avLst/>
          </a:prstGeom>
          <a:solidFill>
            <a:schemeClr val="accent6"/>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SG"/>
          </a:p>
        </p:txBody>
      </p:sp>
      <p:sp>
        <p:nvSpPr>
          <p:cNvPr id="4" name="TextBox 3"/>
          <p:cNvSpPr txBox="1"/>
          <p:nvPr/>
        </p:nvSpPr>
        <p:spPr>
          <a:xfrm>
            <a:off x="3124200" y="23884"/>
            <a:ext cx="3657600" cy="1323439"/>
          </a:xfrm>
          <a:prstGeom prst="rect">
            <a:avLst/>
          </a:prstGeom>
          <a:noFill/>
        </p:spPr>
        <p:txBody>
          <a:bodyPr wrap="square" rtlCol="0">
            <a:spAutoFit/>
          </a:bodyPr>
          <a:lstStyle/>
          <a:p>
            <a:pPr algn="ctr"/>
            <a:r>
              <a:rPr lang="bn-IN" sz="8000" b="1" dirty="0" smtClean="0">
                <a:solidFill>
                  <a:srgbClr val="C00000"/>
                </a:solidFill>
                <a:latin typeface="NikoshBAN" pitchFamily="2" charset="0"/>
                <a:cs typeface="NikoshBAN" pitchFamily="2" charset="0"/>
              </a:rPr>
              <a:t>মুল্যায়ন </a:t>
            </a:r>
            <a:endParaRPr lang="en-SG" sz="6000" b="1" dirty="0">
              <a:solidFill>
                <a:srgbClr val="C00000"/>
              </a:solidFill>
              <a:latin typeface="NikoshBAN" pitchFamily="2" charset="0"/>
              <a:cs typeface="NikoshBAN" pitchFamily="2" charset="0"/>
            </a:endParaRPr>
          </a:p>
        </p:txBody>
      </p:sp>
      <p:grpSp>
        <p:nvGrpSpPr>
          <p:cNvPr id="12" name="Group 11"/>
          <p:cNvGrpSpPr/>
          <p:nvPr/>
        </p:nvGrpSpPr>
        <p:grpSpPr>
          <a:xfrm>
            <a:off x="304800" y="1335057"/>
            <a:ext cx="8534400" cy="1398079"/>
            <a:chOff x="304800" y="1335057"/>
            <a:chExt cx="8534400" cy="1398079"/>
          </a:xfrm>
        </p:grpSpPr>
        <p:sp>
          <p:nvSpPr>
            <p:cNvPr id="6" name="Rectangle 5"/>
            <p:cNvSpPr/>
            <p:nvPr/>
          </p:nvSpPr>
          <p:spPr>
            <a:xfrm>
              <a:off x="304800" y="1335057"/>
              <a:ext cx="8534400" cy="13954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386080" y="1348141"/>
              <a:ext cx="7995920" cy="1384995"/>
            </a:xfrm>
            <a:prstGeom prst="rect">
              <a:avLst/>
            </a:prstGeom>
            <a:noFill/>
          </p:spPr>
          <p:txBody>
            <a:bodyPr wrap="square" rtlCol="0">
              <a:spAutoFit/>
            </a:bodyPr>
            <a:lstStyle/>
            <a:p>
              <a:r>
                <a:rPr lang="bn-IN" sz="2800" dirty="0" smtClean="0">
                  <a:solidFill>
                    <a:srgbClr val="002060"/>
                  </a:solidFill>
                  <a:latin typeface="NikoshBAN" pitchFamily="2" charset="0"/>
                  <a:cs typeface="NikoshBAN" pitchFamily="2" charset="0"/>
                </a:rPr>
                <a:t>প্রশ্নঃ কুফা নগরী কে প্রতিষ্ঠা করেন ? </a:t>
              </a:r>
            </a:p>
            <a:p>
              <a:r>
                <a:rPr lang="bn-IN" sz="2800" dirty="0" smtClean="0">
                  <a:solidFill>
                    <a:srgbClr val="002060"/>
                  </a:solidFill>
                  <a:latin typeface="NikoshBAN" pitchFamily="2" charset="0"/>
                  <a:cs typeface="NikoshBAN" pitchFamily="2" charset="0"/>
                </a:rPr>
                <a:t>(ক) আমর ইবনে আল-আস 		(খ) খালিদ বিন ওয়ালিদ </a:t>
              </a:r>
            </a:p>
            <a:p>
              <a:r>
                <a:rPr lang="bn-IN" sz="2800" dirty="0" smtClean="0">
                  <a:solidFill>
                    <a:srgbClr val="002060"/>
                  </a:solidFill>
                  <a:latin typeface="NikoshBAN" pitchFamily="2" charset="0"/>
                  <a:cs typeface="NikoshBAN" pitchFamily="2" charset="0"/>
                </a:rPr>
                <a:t>(গ) সা’দ ইবনে আবি-ওয়াক্কাস 		(ঘ) মুসান্না  </a:t>
              </a:r>
              <a:endParaRPr lang="en-SG" sz="2800" dirty="0">
                <a:solidFill>
                  <a:srgbClr val="002060"/>
                </a:solidFill>
                <a:latin typeface="NikoshBAN" pitchFamily="2" charset="0"/>
                <a:cs typeface="NikoshBAN" pitchFamily="2" charset="0"/>
              </a:endParaRPr>
            </a:p>
          </p:txBody>
        </p:sp>
      </p:grpSp>
      <p:grpSp>
        <p:nvGrpSpPr>
          <p:cNvPr id="13" name="Group 12"/>
          <p:cNvGrpSpPr/>
          <p:nvPr/>
        </p:nvGrpSpPr>
        <p:grpSpPr>
          <a:xfrm>
            <a:off x="304800" y="2949524"/>
            <a:ext cx="8534400" cy="1470076"/>
            <a:chOff x="304800" y="2949524"/>
            <a:chExt cx="8534400" cy="1470076"/>
          </a:xfrm>
        </p:grpSpPr>
        <p:sp>
          <p:nvSpPr>
            <p:cNvPr id="9" name="Rectangle 8"/>
            <p:cNvSpPr/>
            <p:nvPr/>
          </p:nvSpPr>
          <p:spPr>
            <a:xfrm>
              <a:off x="304800" y="2949524"/>
              <a:ext cx="8534400" cy="14700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TextBox 7"/>
            <p:cNvSpPr txBox="1"/>
            <p:nvPr/>
          </p:nvSpPr>
          <p:spPr>
            <a:xfrm>
              <a:off x="457200" y="3003448"/>
              <a:ext cx="8077200" cy="1384995"/>
            </a:xfrm>
            <a:prstGeom prst="rect">
              <a:avLst/>
            </a:prstGeom>
            <a:noFill/>
          </p:spPr>
          <p:txBody>
            <a:bodyPr wrap="square" rtlCol="0">
              <a:spAutoFit/>
            </a:bodyPr>
            <a:lstStyle/>
            <a:p>
              <a:r>
                <a:rPr lang="bn-IN" sz="2800" dirty="0" smtClean="0">
                  <a:latin typeface="NikoshBAN" pitchFamily="2" charset="0"/>
                  <a:cs typeface="NikoshBAN" pitchFamily="2" charset="0"/>
                </a:rPr>
                <a:t>প্রশ্নঃ “জিজিয়া” কোন ধরনের কর ? </a:t>
              </a:r>
            </a:p>
            <a:p>
              <a:r>
                <a:rPr lang="bn-IN" sz="2800" dirty="0" smtClean="0">
                  <a:latin typeface="NikoshBAN" pitchFamily="2" charset="0"/>
                  <a:cs typeface="NikoshBAN" pitchFamily="2" charset="0"/>
                </a:rPr>
                <a:t>(ক) নিরাপত্তামূলক সামরীক কর। 	(খ) ভূমি কর </a:t>
              </a:r>
            </a:p>
            <a:p>
              <a:r>
                <a:rPr lang="bn-IN" sz="2800" dirty="0" smtClean="0">
                  <a:latin typeface="NikoshBAN" pitchFamily="2" charset="0"/>
                  <a:cs typeface="NikoshBAN" pitchFamily="2" charset="0"/>
                </a:rPr>
                <a:t>(গ) বাণিজ্যিক কর। 			(ঘ) খাস জমি হতে প্রাপ্ত কর  </a:t>
              </a:r>
              <a:endParaRPr lang="en-SG" sz="2800" dirty="0">
                <a:latin typeface="NikoshBAN" pitchFamily="2" charset="0"/>
                <a:cs typeface="NikoshBAN" pitchFamily="2" charset="0"/>
              </a:endParaRPr>
            </a:p>
          </p:txBody>
        </p:sp>
      </p:grpSp>
      <p:grpSp>
        <p:nvGrpSpPr>
          <p:cNvPr id="14" name="Group 13"/>
          <p:cNvGrpSpPr/>
          <p:nvPr/>
        </p:nvGrpSpPr>
        <p:grpSpPr>
          <a:xfrm>
            <a:off x="304800" y="4642340"/>
            <a:ext cx="8534400" cy="1524000"/>
            <a:chOff x="304800" y="4572000"/>
            <a:chExt cx="8534400" cy="1524000"/>
          </a:xfrm>
        </p:grpSpPr>
        <p:sp>
          <p:nvSpPr>
            <p:cNvPr id="10" name="Rectangle 9"/>
            <p:cNvSpPr/>
            <p:nvPr/>
          </p:nvSpPr>
          <p:spPr>
            <a:xfrm>
              <a:off x="304800" y="4572000"/>
              <a:ext cx="8534400" cy="152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381000" y="4609508"/>
              <a:ext cx="8153400" cy="1384995"/>
            </a:xfrm>
            <a:prstGeom prst="rect">
              <a:avLst/>
            </a:prstGeom>
            <a:noFill/>
          </p:spPr>
          <p:txBody>
            <a:bodyPr wrap="square" rtlCol="0">
              <a:spAutoFit/>
            </a:bodyPr>
            <a:lstStyle/>
            <a:p>
              <a:r>
                <a:rPr lang="bn-IN" sz="2800" dirty="0" smtClean="0">
                  <a:solidFill>
                    <a:schemeClr val="bg1"/>
                  </a:solidFill>
                  <a:latin typeface="NikoshBAN" pitchFamily="2" charset="0"/>
                  <a:cs typeface="NikoshBAN" pitchFamily="2" charset="0"/>
                </a:rPr>
                <a:t>হযরত ওমর (রাঃ) অমুসলিমদের প্রতি কেমন ছিলেন ? </a:t>
              </a:r>
            </a:p>
            <a:p>
              <a:r>
                <a:rPr lang="bn-IN" sz="2800" dirty="0" smtClean="0">
                  <a:solidFill>
                    <a:schemeClr val="bg1"/>
                  </a:solidFill>
                  <a:latin typeface="NikoshBAN" pitchFamily="2" charset="0"/>
                  <a:cs typeface="NikoshBAN" pitchFamily="2" charset="0"/>
                </a:rPr>
                <a:t>(ক) অত্যন্ত কঠোর 			(খ) সহানুভুতিশীল </a:t>
              </a:r>
            </a:p>
            <a:p>
              <a:r>
                <a:rPr lang="bn-IN" sz="2800" dirty="0" smtClean="0">
                  <a:solidFill>
                    <a:schemeClr val="bg1"/>
                  </a:solidFill>
                  <a:latin typeface="NikoshBAN" pitchFamily="2" charset="0"/>
                  <a:cs typeface="NikoshBAN" pitchFamily="2" charset="0"/>
                </a:rPr>
                <a:t>(গ) স্বাভাবিকের চেয়ে একটু কঠোর 	(ঘ) খুবই কোমল  </a:t>
              </a:r>
              <a:endParaRPr lang="en-SG" sz="2800" dirty="0">
                <a:solidFill>
                  <a:schemeClr val="bg1"/>
                </a:solidFill>
                <a:latin typeface="NikoshBAN" pitchFamily="2" charset="0"/>
                <a:cs typeface="NikoshBAN" pitchFamily="2" charset="0"/>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iterate type="lt">
                                    <p:tmPct val="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28600"/>
            <a:ext cx="5802587" cy="1862048"/>
          </a:xfrm>
          <a:prstGeom prst="rect">
            <a:avLst/>
          </a:prstGeom>
          <a:noFill/>
        </p:spPr>
        <p:txBody>
          <a:bodyPr wrap="square" rtlCol="0">
            <a:spAutoFit/>
          </a:bodyPr>
          <a:lstStyle/>
          <a:p>
            <a:r>
              <a:rPr lang="bn-IN" sz="11500" b="1" dirty="0" smtClean="0">
                <a:solidFill>
                  <a:srgbClr val="C00000"/>
                </a:solidFill>
                <a:latin typeface="NikoshBAN" pitchFamily="2" charset="0"/>
                <a:cs typeface="NikoshBAN" pitchFamily="2" charset="0"/>
              </a:rPr>
              <a:t>একক কাজ </a:t>
            </a:r>
            <a:endParaRPr lang="en-SG" sz="11500" b="1" dirty="0">
              <a:solidFill>
                <a:srgbClr val="C00000"/>
              </a:solidFill>
              <a:latin typeface="NikoshBAN" pitchFamily="2" charset="0"/>
              <a:cs typeface="NikoshBAN" pitchFamily="2" charset="0"/>
            </a:endParaRPr>
          </a:p>
        </p:txBody>
      </p:sp>
      <p:grpSp>
        <p:nvGrpSpPr>
          <p:cNvPr id="8" name="Group 7"/>
          <p:cNvGrpSpPr/>
          <p:nvPr/>
        </p:nvGrpSpPr>
        <p:grpSpPr>
          <a:xfrm>
            <a:off x="609600" y="1981200"/>
            <a:ext cx="8001000" cy="4572000"/>
            <a:chOff x="609600" y="2514600"/>
            <a:chExt cx="8001000" cy="3581400"/>
          </a:xfrm>
          <a:solidFill>
            <a:srgbClr val="002060"/>
          </a:solidFill>
        </p:grpSpPr>
        <p:sp>
          <p:nvSpPr>
            <p:cNvPr id="6" name="Bevel 5"/>
            <p:cNvSpPr/>
            <p:nvPr/>
          </p:nvSpPr>
          <p:spPr>
            <a:xfrm>
              <a:off x="609600" y="2514600"/>
              <a:ext cx="8001000" cy="3581400"/>
            </a:xfrm>
            <a:prstGeom prst="beve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990600" y="2971800"/>
              <a:ext cx="7162800" cy="2800767"/>
            </a:xfrm>
            <a:prstGeom prst="rect">
              <a:avLst/>
            </a:prstGeom>
            <a:grpFill/>
          </p:spPr>
          <p:txBody>
            <a:bodyPr wrap="square" rtlCol="0">
              <a:spAutoFit/>
            </a:bodyPr>
            <a:lstStyle/>
            <a:p>
              <a:r>
                <a:rPr lang="bn-IN" sz="4400" dirty="0" smtClean="0">
                  <a:solidFill>
                    <a:schemeClr val="bg1"/>
                  </a:solidFill>
                  <a:latin typeface="NikoshBAN" pitchFamily="2" charset="0"/>
                  <a:cs typeface="NikoshBAN" pitchFamily="2" charset="0"/>
                </a:rPr>
                <a:t>প্রশ্নঃ হযরত ওমর (রাঃ)- এর ডাক নাম কি ছিল ? </a:t>
              </a:r>
            </a:p>
            <a:p>
              <a:r>
                <a:rPr lang="bn-IN" sz="4400" dirty="0" smtClean="0">
                  <a:solidFill>
                    <a:schemeClr val="bg1"/>
                  </a:solidFill>
                  <a:latin typeface="NikoshBAN" pitchFamily="2" charset="0"/>
                  <a:cs typeface="NikoshBAN" pitchFamily="2" charset="0"/>
                </a:rPr>
                <a:t>(ক) আল-ফারুক 	(খ) আবু হাফস </a:t>
              </a:r>
            </a:p>
            <a:p>
              <a:r>
                <a:rPr lang="bn-IN" sz="4400" dirty="0" smtClean="0">
                  <a:solidFill>
                    <a:schemeClr val="bg1"/>
                  </a:solidFill>
                  <a:latin typeface="NikoshBAN" pitchFamily="2" charset="0"/>
                  <a:cs typeface="NikoshBAN" pitchFamily="2" charset="0"/>
                </a:rPr>
                <a:t>(গ) ইবনে খাত্তাব 	(ঘ) ইবনে হিসাম </a:t>
              </a:r>
              <a:endParaRPr lang="en-SG" sz="4400" dirty="0">
                <a:solidFill>
                  <a:schemeClr val="bg1"/>
                </a:solidFill>
                <a:latin typeface="NikoshBAN" pitchFamily="2" charset="0"/>
                <a:cs typeface="NikoshBAN" pitchFamily="2"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228600"/>
            <a:ext cx="6248400" cy="1323439"/>
          </a:xfrm>
          <a:prstGeom prst="rect">
            <a:avLst/>
          </a:prstGeom>
          <a:noFill/>
        </p:spPr>
        <p:txBody>
          <a:bodyPr wrap="square" rtlCol="0">
            <a:spAutoFit/>
          </a:bodyPr>
          <a:lstStyle/>
          <a:p>
            <a:r>
              <a:rPr lang="bn-IN" sz="8000" b="1" dirty="0" smtClean="0">
                <a:solidFill>
                  <a:srgbClr val="C00000"/>
                </a:solidFill>
                <a:latin typeface="NikoshBAN" pitchFamily="2" charset="0"/>
                <a:cs typeface="NikoshBAN" pitchFamily="2" charset="0"/>
              </a:rPr>
              <a:t>জোড়ায় কাজ </a:t>
            </a:r>
            <a:endParaRPr lang="en-SG" sz="8000" b="1" dirty="0">
              <a:solidFill>
                <a:srgbClr val="C00000"/>
              </a:solidFill>
              <a:latin typeface="NikoshBAN" pitchFamily="2" charset="0"/>
              <a:cs typeface="NikoshBAN" pitchFamily="2" charset="0"/>
            </a:endParaRPr>
          </a:p>
        </p:txBody>
      </p:sp>
      <p:grpSp>
        <p:nvGrpSpPr>
          <p:cNvPr id="7" name="Group 6"/>
          <p:cNvGrpSpPr/>
          <p:nvPr/>
        </p:nvGrpSpPr>
        <p:grpSpPr>
          <a:xfrm>
            <a:off x="152400" y="1828801"/>
            <a:ext cx="8839201" cy="4724400"/>
            <a:chOff x="1157968" y="2686879"/>
            <a:chExt cx="7102929" cy="2875722"/>
          </a:xfrm>
        </p:grpSpPr>
        <p:sp>
          <p:nvSpPr>
            <p:cNvPr id="5" name="Round Diagonal Corner Rectangle 4"/>
            <p:cNvSpPr/>
            <p:nvPr/>
          </p:nvSpPr>
          <p:spPr>
            <a:xfrm>
              <a:off x="1157968" y="2686879"/>
              <a:ext cx="6781800" cy="2875722"/>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1402897" y="3150705"/>
              <a:ext cx="6858000" cy="1292661"/>
            </a:xfrm>
            <a:prstGeom prst="rect">
              <a:avLst/>
            </a:prstGeom>
            <a:noFill/>
          </p:spPr>
          <p:txBody>
            <a:bodyPr wrap="square" rtlCol="0">
              <a:spAutoFit/>
            </a:bodyPr>
            <a:lstStyle/>
            <a:p>
              <a:r>
                <a:rPr lang="en-US" sz="4400" dirty="0" err="1" smtClean="0">
                  <a:solidFill>
                    <a:schemeClr val="bg1"/>
                  </a:solidFill>
                  <a:latin typeface="NikoshBAN" pitchFamily="2" charset="0"/>
                  <a:cs typeface="NikoshBAN" pitchFamily="2" charset="0"/>
                </a:rPr>
                <a:t>প্রশ্নঃ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হযরত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ওমর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এর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রাজত্বকালে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সমগ্র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পারস্য</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বিজয়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অভিযানকালে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সবচাইতে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গুরুত্বপুর্ণ</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যুদ্ধ</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কোনটি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ছিল</a:t>
              </a:r>
              <a:r>
                <a:rPr lang="en-US" sz="4400" dirty="0" smtClean="0">
                  <a:solidFill>
                    <a:schemeClr val="bg1"/>
                  </a:solidFill>
                  <a:latin typeface="NikoshBAN" pitchFamily="2" charset="0"/>
                  <a:cs typeface="NikoshBAN" pitchFamily="2" charset="0"/>
                </a:rPr>
                <a:t> ? </a:t>
              </a:r>
              <a:r>
                <a:rPr lang="en-US" sz="4400" dirty="0" err="1" smtClean="0">
                  <a:solidFill>
                    <a:schemeClr val="bg1"/>
                  </a:solidFill>
                  <a:latin typeface="NikoshBAN" pitchFamily="2" charset="0"/>
                  <a:cs typeface="NikoshBAN" pitchFamily="2" charset="0"/>
                </a:rPr>
                <a:t>বর্ণনা</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কর</a:t>
              </a:r>
              <a:r>
                <a:rPr lang="en-US" sz="4400" dirty="0" smtClean="0">
                  <a:solidFill>
                    <a:schemeClr val="bg1"/>
                  </a:solidFill>
                  <a:latin typeface="NikoshBAN" pitchFamily="2" charset="0"/>
                  <a:cs typeface="NikoshBAN" pitchFamily="2" charset="0"/>
                </a:rPr>
                <a:t>।  </a:t>
              </a:r>
              <a:endParaRPr lang="en-SG" sz="4400" dirty="0">
                <a:solidFill>
                  <a:schemeClr val="bg1"/>
                </a:solidFill>
                <a:latin typeface="NikoshBAN" pitchFamily="2" charset="0"/>
                <a:cs typeface="NikoshBAN" pitchFamily="2"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28600"/>
            <a:ext cx="5257800" cy="1862048"/>
          </a:xfrm>
          <a:prstGeom prst="rect">
            <a:avLst/>
          </a:prstGeom>
          <a:noFill/>
        </p:spPr>
        <p:txBody>
          <a:bodyPr wrap="square" rtlCol="0">
            <a:spAutoFit/>
          </a:bodyPr>
          <a:lstStyle/>
          <a:p>
            <a:r>
              <a:rPr lang="en-US" sz="11500" b="1" dirty="0" err="1" smtClean="0">
                <a:solidFill>
                  <a:srgbClr val="C00000"/>
                </a:solidFill>
                <a:latin typeface="NikoshBAN" pitchFamily="2" charset="0"/>
                <a:cs typeface="NikoshBAN" pitchFamily="2" charset="0"/>
              </a:rPr>
              <a:t>দলীয়</a:t>
            </a:r>
            <a:r>
              <a:rPr lang="en-US" sz="11500" b="1" dirty="0" smtClean="0">
                <a:solidFill>
                  <a:srgbClr val="C00000"/>
                </a:solidFill>
                <a:latin typeface="NikoshBAN" pitchFamily="2" charset="0"/>
                <a:cs typeface="NikoshBAN" pitchFamily="2" charset="0"/>
              </a:rPr>
              <a:t> </a:t>
            </a:r>
            <a:r>
              <a:rPr lang="en-US" sz="11500" b="1" dirty="0" err="1" smtClean="0">
                <a:solidFill>
                  <a:srgbClr val="C00000"/>
                </a:solidFill>
                <a:latin typeface="NikoshBAN" pitchFamily="2" charset="0"/>
                <a:cs typeface="NikoshBAN" pitchFamily="2" charset="0"/>
              </a:rPr>
              <a:t>কাজ</a:t>
            </a:r>
            <a:r>
              <a:rPr lang="en-US" sz="11500" b="1" dirty="0" smtClean="0">
                <a:solidFill>
                  <a:srgbClr val="C00000"/>
                </a:solidFill>
                <a:latin typeface="NikoshBAN" pitchFamily="2" charset="0"/>
                <a:cs typeface="NikoshBAN" pitchFamily="2" charset="0"/>
              </a:rPr>
              <a:t> </a:t>
            </a:r>
            <a:endParaRPr lang="en-SG" sz="11500" b="1" dirty="0">
              <a:solidFill>
                <a:srgbClr val="C00000"/>
              </a:solidFill>
              <a:latin typeface="NikoshBAN" pitchFamily="2" charset="0"/>
              <a:cs typeface="NikoshBAN" pitchFamily="2" charset="0"/>
            </a:endParaRPr>
          </a:p>
        </p:txBody>
      </p:sp>
      <p:sp>
        <p:nvSpPr>
          <p:cNvPr id="5" name="Cube 4"/>
          <p:cNvSpPr/>
          <p:nvPr/>
        </p:nvSpPr>
        <p:spPr>
          <a:xfrm>
            <a:off x="34119" y="1676400"/>
            <a:ext cx="8382000" cy="3788391"/>
          </a:xfrm>
          <a:prstGeom prst="cub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838200" y="2819400"/>
            <a:ext cx="7315200" cy="2554545"/>
          </a:xfrm>
          <a:prstGeom prst="rect">
            <a:avLst/>
          </a:prstGeom>
          <a:noFill/>
        </p:spPr>
        <p:txBody>
          <a:bodyPr wrap="square" rtlCol="0">
            <a:spAutoFit/>
          </a:bodyPr>
          <a:lstStyle/>
          <a:p>
            <a:r>
              <a:rPr lang="bn-IN" sz="8000" dirty="0" smtClean="0">
                <a:solidFill>
                  <a:schemeClr val="bg1"/>
                </a:solidFill>
                <a:latin typeface="NikoshBAN" pitchFamily="2" charset="0"/>
                <a:cs typeface="NikoshBAN" pitchFamily="2" charset="0"/>
              </a:rPr>
              <a:t>“ওমরের দেওয়ান” বলতে কী বূঝ ? </a:t>
            </a:r>
            <a:endParaRPr lang="en-SG" sz="8000" dirty="0">
              <a:solidFill>
                <a:schemeClr val="bg1"/>
              </a:solidFill>
              <a:latin typeface="NikoshBAN" pitchFamily="2" charset="0"/>
              <a:cs typeface="NikoshBAN" pitchFamily="2" charset="0"/>
            </a:endParaRPr>
          </a:p>
        </p:txBody>
      </p:sp>
      <p:sp>
        <p:nvSpPr>
          <p:cNvPr id="7" name="TextBox 6"/>
          <p:cNvSpPr txBox="1"/>
          <p:nvPr/>
        </p:nvSpPr>
        <p:spPr>
          <a:xfrm>
            <a:off x="2667000" y="1219200"/>
            <a:ext cx="3200400" cy="1862048"/>
          </a:xfrm>
          <a:prstGeom prst="rect">
            <a:avLst/>
          </a:prstGeom>
          <a:noFill/>
          <a:scene3d>
            <a:camera prst="perspectiveRelaxed"/>
            <a:lightRig rig="threePt" dir="t"/>
          </a:scene3d>
        </p:spPr>
        <p:txBody>
          <a:bodyPr wrap="square" rtlCol="0">
            <a:spAutoFit/>
          </a:bodyPr>
          <a:lstStyle/>
          <a:p>
            <a:r>
              <a:rPr lang="bn-IN" sz="11500" dirty="0" smtClean="0">
                <a:solidFill>
                  <a:schemeClr val="bg1"/>
                </a:solidFill>
                <a:latin typeface="NikoshBAN" pitchFamily="2" charset="0"/>
                <a:cs typeface="NikoshBAN" pitchFamily="2" charset="0"/>
              </a:rPr>
              <a:t>প্রশ্নঃ </a:t>
            </a:r>
            <a:endParaRPr lang="en-SG" sz="11500" dirty="0">
              <a:solidFill>
                <a:schemeClr val="bg1"/>
              </a:solidFill>
              <a:latin typeface="NikoshBAN" pitchFamily="2" charset="0"/>
              <a:cs typeface="NikoshBAN" pitchFamily="2"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7">
                                            <p:txEl>
                                              <p:pRg st="0" end="0"/>
                                            </p:txEl>
                                          </p:spTgt>
                                        </p:tgtEl>
                                        <p:attrNameLst>
                                          <p:attrName>style.visibility</p:attrName>
                                        </p:attrNameLst>
                                      </p:cBhvr>
                                      <p:to>
                                        <p:strVal val="visible"/>
                                      </p:to>
                                    </p:set>
                                    <p:set>
                                      <p:cBhvr>
                                        <p:cTn id="34" dur="455" fill="hold">
                                          <p:stCondLst>
                                            <p:cond delay="0"/>
                                          </p:stCondLst>
                                        </p:cTn>
                                        <p:tgtEl>
                                          <p:spTgt spid="7">
                                            <p:txEl>
                                              <p:pRg st="0" end="0"/>
                                            </p:txEl>
                                          </p:spTgt>
                                        </p:tgtEl>
                                        <p:attrNameLst>
                                          <p:attrName>style.rotation</p:attrName>
                                        </p:attrNameLst>
                                      </p:cBhvr>
                                      <p:to>
                                        <p:strVal val="-45.0"/>
                                      </p:to>
                                    </p:set>
                                    <p:anim calcmode="lin" valueType="num">
                                      <p:cBhvr>
                                        <p:cTn id="35"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5"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_150.jpg"/>
          <p:cNvPicPr>
            <a:picLocks noChangeAspect="1"/>
          </p:cNvPicPr>
          <p:nvPr/>
        </p:nvPicPr>
        <p:blipFill>
          <a:blip r:embed="rId2"/>
          <a:stretch>
            <a:fillRect/>
          </a:stretch>
        </p:blipFill>
        <p:spPr>
          <a:xfrm>
            <a:off x="1524000" y="1143000"/>
            <a:ext cx="6324600" cy="2965076"/>
          </a:xfrm>
          <a:prstGeom prst="rect">
            <a:avLst/>
          </a:prstGeom>
        </p:spPr>
      </p:pic>
      <p:sp>
        <p:nvSpPr>
          <p:cNvPr id="4" name="Rectangle 3"/>
          <p:cNvSpPr/>
          <p:nvPr/>
        </p:nvSpPr>
        <p:spPr>
          <a:xfrm>
            <a:off x="2590800" y="-27296"/>
            <a:ext cx="4451861"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dirty="0" err="1"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বাড়ির</a:t>
            </a:r>
            <a:r>
              <a:rPr lang="en-US" sz="8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r>
              <a:rPr lang="en-US" sz="8800" b="1" cap="all" dirty="0" err="1"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কাজ</a:t>
            </a:r>
            <a:r>
              <a:rPr lang="en-US" sz="8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88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5" name="Flowchart: Alternate Process 4"/>
          <p:cNvSpPr/>
          <p:nvPr/>
        </p:nvSpPr>
        <p:spPr>
          <a:xfrm>
            <a:off x="609600" y="4038600"/>
            <a:ext cx="7924800" cy="28194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SG"/>
          </a:p>
        </p:txBody>
      </p:sp>
      <p:sp>
        <p:nvSpPr>
          <p:cNvPr id="6" name="TextBox 5"/>
          <p:cNvSpPr txBox="1"/>
          <p:nvPr/>
        </p:nvSpPr>
        <p:spPr>
          <a:xfrm>
            <a:off x="914400" y="4419600"/>
            <a:ext cx="7162800" cy="2123658"/>
          </a:xfrm>
          <a:prstGeom prst="rect">
            <a:avLst/>
          </a:prstGeom>
          <a:noFill/>
        </p:spPr>
        <p:txBody>
          <a:bodyPr wrap="square" rtlCol="0">
            <a:spAutoFit/>
          </a:bodyPr>
          <a:lstStyle/>
          <a:p>
            <a:r>
              <a:rPr lang="bn-IN" sz="4400" dirty="0" smtClean="0">
                <a:latin typeface="NikoshBAN" pitchFamily="2" charset="0"/>
                <a:cs typeface="NikoshBAN" pitchFamily="2" charset="0"/>
              </a:rPr>
              <a:t>প্রশ্নঃ ইসলামের দ্বিতীয় খলিফার শাসন ব্যবস্থার উল্লেখযোগ্য বৈশিষ্টগুলো তোমার পাঠ্যপুস্তকের আলোকে বর্ণনা কর ?  </a:t>
            </a:r>
            <a:endParaRPr lang="en-SG" sz="4400" dirty="0">
              <a:latin typeface="NikoshBAN" pitchFamily="2" charset="0"/>
              <a:cs typeface="NikoshBAN" pitchFamily="2"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4">
                                            <p:txEl>
                                              <p:pRg st="0" end="0"/>
                                            </p:txEl>
                                          </p:spTgt>
                                        </p:tgtEl>
                                        <p:attrNameLst>
                                          <p:attrName>ppt_w</p:attrName>
                                        </p:attrNameLst>
                                      </p:cBhvr>
                                    </p:anim>
                                    <p:anim by="(#ppt_w*0.50)" calcmode="lin" valueType="num">
                                      <p:cBhvr>
                                        <p:cTn id="15" dur="500" decel="50000" autoRev="1" fill="hold">
                                          <p:stCondLst>
                                            <p:cond delay="0"/>
                                          </p:stCondLst>
                                        </p:cTn>
                                        <p:tgtEl>
                                          <p:spTgt spid="4">
                                            <p:txEl>
                                              <p:pRg st="0" end="0"/>
                                            </p:txEl>
                                          </p:spTgt>
                                        </p:tgtEl>
                                        <p:attrNameLst>
                                          <p:attrName>ppt_x</p:attrName>
                                        </p:attrNameLst>
                                      </p:cBhvr>
                                    </p:anim>
                                    <p:anim from="(-#ppt_h/2)" to="(#ppt_y)" calcmode="lin" valueType="num">
                                      <p:cBhvr>
                                        <p:cTn id="16" dur="1000" fill="hold">
                                          <p:stCondLst>
                                            <p:cond delay="0"/>
                                          </p:stCondLst>
                                        </p:cTn>
                                        <p:tgtEl>
                                          <p:spTgt spid="4">
                                            <p:txEl>
                                              <p:pRg st="0" end="0"/>
                                            </p:txEl>
                                          </p:spTgt>
                                        </p:tgtEl>
                                        <p:attrNameLst>
                                          <p:attrName>ppt_y</p:attrName>
                                        </p:attrNameLst>
                                      </p:cBhvr>
                                    </p:anim>
                                    <p:animRot by="21600000">
                                      <p:cBhvr>
                                        <p:cTn id="17" dur="1000" fill="hold">
                                          <p:stCondLst>
                                            <p:cond delay="0"/>
                                          </p:stCondLst>
                                        </p:cTn>
                                        <p:tgtEl>
                                          <p:spTgt spid="4">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1"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_158.jpg"/>
          <p:cNvPicPr>
            <a:picLocks noChangeAspect="1"/>
          </p:cNvPicPr>
          <p:nvPr/>
        </p:nvPicPr>
        <p:blipFill>
          <a:blip r:embed="rId2"/>
          <a:stretch>
            <a:fillRect/>
          </a:stretch>
        </p:blipFill>
        <p:spPr>
          <a:xfrm>
            <a:off x="34118" y="-31845"/>
            <a:ext cx="9189019" cy="6889845"/>
          </a:xfrm>
          <a:prstGeom prst="rect">
            <a:avLst/>
          </a:prstGeom>
        </p:spPr>
      </p:pic>
      <p:sp>
        <p:nvSpPr>
          <p:cNvPr id="4" name="TextBox 3"/>
          <p:cNvSpPr txBox="1"/>
          <p:nvPr/>
        </p:nvSpPr>
        <p:spPr>
          <a:xfrm>
            <a:off x="838200" y="228600"/>
            <a:ext cx="7919156" cy="1569660"/>
          </a:xfrm>
          <a:prstGeom prst="rect">
            <a:avLst/>
          </a:prstGeom>
          <a:noFill/>
        </p:spPr>
        <p:txBody>
          <a:bodyPr wrap="none" rtlCol="0">
            <a:spAutoFit/>
          </a:bodyPr>
          <a:lstStyle/>
          <a:p>
            <a:r>
              <a:rPr lang="bn-BD" sz="9600" b="1" dirty="0" smtClean="0">
                <a:solidFill>
                  <a:srgbClr val="C00000"/>
                </a:solidFill>
              </a:rPr>
              <a:t>আল্লাহ হাফেজ </a:t>
            </a:r>
            <a:endParaRPr lang="en-US" sz="9600" b="1" dirty="0">
              <a:solidFill>
                <a:srgbClr val="C00000"/>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9" y="152400"/>
            <a:ext cx="9026857" cy="6093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BD" sz="9600" b="1" dirty="0" smtClean="0">
                <a:solidFill>
                  <a:srgbClr val="C00000"/>
                </a:solidFill>
                <a:latin typeface="NikoshBAN" pitchFamily="2" charset="0"/>
                <a:cs typeface="NikoshBAN" pitchFamily="2" charset="0"/>
              </a:rPr>
              <a:t> </a:t>
            </a:r>
            <a:r>
              <a:rPr lang="bn-IN" sz="13800" b="1" dirty="0">
                <a:solidFill>
                  <a:srgbClr val="C00000"/>
                </a:solidFill>
                <a:latin typeface="NikoshBAN" pitchFamily="2" charset="0"/>
                <a:cs typeface="NikoshBAN" pitchFamily="2" charset="0"/>
              </a:rPr>
              <a:t>পাঠ পরিচিতি </a:t>
            </a:r>
            <a:endParaRPr lang="bn-BD" sz="9600" b="1" dirty="0" smtClean="0">
              <a:solidFill>
                <a:srgbClr val="C00000"/>
              </a:solidFill>
              <a:latin typeface="NikoshBAN" pitchFamily="2" charset="0"/>
              <a:cs typeface="NikoshBAN" pitchFamily="2" charset="0"/>
            </a:endParaRPr>
          </a:p>
          <a:p>
            <a:pPr algn="ctr"/>
            <a:r>
              <a:rPr lang="bn-IN" sz="7200" dirty="0" smtClean="0">
                <a:latin typeface="NikoshBAN" pitchFamily="2" charset="0"/>
                <a:cs typeface="NikoshBAN" pitchFamily="2" charset="0"/>
              </a:rPr>
              <a:t>বিষয়ঃ ইসলামের ইতিহাস </a:t>
            </a:r>
            <a:endParaRPr lang="bn-BD" sz="7200" dirty="0" smtClean="0">
              <a:latin typeface="NikoshBAN" pitchFamily="2" charset="0"/>
              <a:cs typeface="NikoshBAN" pitchFamily="2" charset="0"/>
            </a:endParaRPr>
          </a:p>
          <a:p>
            <a:pPr algn="ctr"/>
            <a:r>
              <a:rPr lang="bn-BD" sz="7200" dirty="0" smtClean="0">
                <a:latin typeface="NikoshBAN" pitchFamily="2" charset="0"/>
                <a:cs typeface="NikoshBAN" pitchFamily="2" charset="0"/>
              </a:rPr>
              <a:t>দাখিল নবম/দশম শ্রেণি</a:t>
            </a:r>
          </a:p>
          <a:p>
            <a:pPr algn="ctr"/>
            <a:r>
              <a:rPr lang="bn-BD" sz="7200" dirty="0" smtClean="0">
                <a:latin typeface="NikoshBAN" pitchFamily="2" charset="0"/>
                <a:cs typeface="NikoshBAN" pitchFamily="2" charset="0"/>
              </a:rPr>
              <a:t>হযরত ওমর (রাঃ)</a:t>
            </a:r>
          </a:p>
          <a:p>
            <a:pPr algn="ctr"/>
            <a:endParaRPr lang="en-SG" sz="3600" dirty="0">
              <a:latin typeface="NikoshBAN" pitchFamily="2" charset="0"/>
              <a:cs typeface="NikoshBAN"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36" y="4267200"/>
            <a:ext cx="3124200" cy="1862048"/>
          </a:xfrm>
          <a:prstGeom prst="rect">
            <a:avLst/>
          </a:prstGeom>
          <a:noFill/>
        </p:spPr>
        <p:txBody>
          <a:bodyPr wrap="square" rtlCol="0">
            <a:spAutoFit/>
          </a:bodyPr>
          <a:lstStyle/>
          <a:p>
            <a:r>
              <a:rPr lang="en-US" sz="11500" dirty="0" smtClean="0">
                <a:latin typeface="NikoshBAN" pitchFamily="2" charset="0"/>
                <a:cs typeface="NikoshBAN" pitchFamily="2" charset="0"/>
              </a:rPr>
              <a:t> </a:t>
            </a:r>
            <a:endParaRPr lang="en-SG" sz="11500" dirty="0">
              <a:latin typeface="NikoshBAN" pitchFamily="2" charset="0"/>
              <a:cs typeface="NikoshBAN" pitchFamily="2" charset="0"/>
            </a:endParaRPr>
          </a:p>
        </p:txBody>
      </p:sp>
      <p:grpSp>
        <p:nvGrpSpPr>
          <p:cNvPr id="12" name="Group 11"/>
          <p:cNvGrpSpPr/>
          <p:nvPr/>
        </p:nvGrpSpPr>
        <p:grpSpPr>
          <a:xfrm>
            <a:off x="0" y="172328"/>
            <a:ext cx="8898956" cy="6685672"/>
            <a:chOff x="4682196" y="178188"/>
            <a:chExt cx="4230828" cy="3135920"/>
          </a:xfrm>
        </p:grpSpPr>
        <p:pic>
          <p:nvPicPr>
            <p:cNvPr id="6" name="Picture 5" descr="Screenshot_139.jpg"/>
            <p:cNvPicPr>
              <a:picLocks noChangeAspect="1"/>
            </p:cNvPicPr>
            <p:nvPr/>
          </p:nvPicPr>
          <p:blipFill>
            <a:blip r:embed="rId2"/>
            <a:stretch>
              <a:fillRect/>
            </a:stretch>
          </p:blipFill>
          <p:spPr>
            <a:xfrm>
              <a:off x="4682196" y="189908"/>
              <a:ext cx="4230828" cy="3124200"/>
            </a:xfrm>
            <a:prstGeom prst="rect">
              <a:avLst/>
            </a:prstGeom>
          </p:spPr>
        </p:pic>
        <p:sp>
          <p:nvSpPr>
            <p:cNvPr id="11" name="TextBox 10"/>
            <p:cNvSpPr txBox="1"/>
            <p:nvPr/>
          </p:nvSpPr>
          <p:spPr>
            <a:xfrm>
              <a:off x="5105400" y="178188"/>
              <a:ext cx="3505200" cy="1039412"/>
            </a:xfrm>
            <a:prstGeom prst="rect">
              <a:avLst/>
            </a:prstGeom>
            <a:noFill/>
          </p:spPr>
          <p:txBody>
            <a:bodyPr wrap="square" rtlCol="0">
              <a:spAutoFit/>
            </a:bodyPr>
            <a:lstStyle/>
            <a:p>
              <a:r>
                <a:rPr lang="bn-BD" sz="13800" b="1" dirty="0" smtClean="0">
                  <a:solidFill>
                    <a:srgbClr val="C00000"/>
                  </a:solidFill>
                  <a:latin typeface="NikoshBAN" pitchFamily="2" charset="0"/>
                  <a:cs typeface="NikoshBAN" pitchFamily="2" charset="0"/>
                </a:rPr>
                <a:t>যুদ্ধের ময়দান </a:t>
              </a:r>
              <a:endParaRPr lang="en-SG" sz="13800" b="1" dirty="0">
                <a:solidFill>
                  <a:srgbClr val="C00000"/>
                </a:solidFill>
                <a:latin typeface="NikoshBAN" pitchFamily="2" charset="0"/>
                <a:cs typeface="NikoshBAN" pitchFamily="2" charset="0"/>
              </a:endParaRPr>
            </a:p>
          </p:txBody>
        </p:sp>
      </p:gr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p:cNvSpPr/>
          <p:nvPr/>
        </p:nvSpPr>
        <p:spPr>
          <a:xfrm>
            <a:off x="228600" y="152400"/>
            <a:ext cx="8839200" cy="1600200"/>
          </a:xfrm>
          <a:prstGeom prst="doubleWav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190500" y="0"/>
            <a:ext cx="8763000" cy="1862048"/>
          </a:xfrm>
          <a:prstGeom prst="rect">
            <a:avLst/>
          </a:prstGeom>
          <a:noFill/>
        </p:spPr>
        <p:txBody>
          <a:bodyPr wrap="square" rtlCol="0">
            <a:spAutoFit/>
          </a:bodyPr>
          <a:lstStyle/>
          <a:p>
            <a:pPr algn="ctr"/>
            <a:r>
              <a:rPr lang="bn-IN" sz="11500" b="1" dirty="0" smtClean="0">
                <a:solidFill>
                  <a:srgbClr val="C00000"/>
                </a:solidFill>
                <a:latin typeface="NikoshBAN" pitchFamily="2" charset="0"/>
                <a:cs typeface="NikoshBAN" pitchFamily="2" charset="0"/>
              </a:rPr>
              <a:t>আজকের পাঠ </a:t>
            </a:r>
            <a:endParaRPr lang="en-SG" sz="11500" b="1" dirty="0">
              <a:solidFill>
                <a:srgbClr val="C00000"/>
              </a:solidFill>
              <a:latin typeface="NikoshBAN" pitchFamily="2" charset="0"/>
              <a:cs typeface="NikoshBAN" pitchFamily="2" charset="0"/>
            </a:endParaRPr>
          </a:p>
        </p:txBody>
      </p:sp>
      <p:sp>
        <p:nvSpPr>
          <p:cNvPr id="8" name="TextBox 7"/>
          <p:cNvSpPr txBox="1"/>
          <p:nvPr/>
        </p:nvSpPr>
        <p:spPr>
          <a:xfrm>
            <a:off x="152400" y="2209800"/>
            <a:ext cx="8059640" cy="2954655"/>
          </a:xfrm>
          <a:prstGeom prst="rect">
            <a:avLst/>
          </a:prstGeom>
          <a:noFill/>
        </p:spPr>
        <p:txBody>
          <a:bodyPr wrap="square" rtlCol="0">
            <a:spAutoFit/>
          </a:bodyPr>
          <a:lstStyle/>
          <a:p>
            <a:pPr algn="ctr"/>
            <a:r>
              <a:rPr lang="en-US" sz="4400" dirty="0" err="1" smtClean="0">
                <a:solidFill>
                  <a:srgbClr val="C00000"/>
                </a:solidFill>
                <a:latin typeface="NikoshBAN" pitchFamily="2" charset="0"/>
                <a:cs typeface="NikoshBAN" pitchFamily="2" charset="0"/>
              </a:rPr>
              <a:t>ইসলামের</a:t>
            </a:r>
            <a:r>
              <a:rPr lang="en-US" sz="4400" dirty="0" smtClean="0">
                <a:solidFill>
                  <a:srgbClr val="C00000"/>
                </a:solidFill>
                <a:latin typeface="NikoshBAN" pitchFamily="2" charset="0"/>
                <a:cs typeface="NikoshBAN" pitchFamily="2" charset="0"/>
              </a:rPr>
              <a:t> </a:t>
            </a:r>
            <a:r>
              <a:rPr lang="bn-IN" sz="4400" dirty="0" smtClean="0">
                <a:solidFill>
                  <a:srgbClr val="C00000"/>
                </a:solidFill>
                <a:latin typeface="NikoshBAN" pitchFamily="2" charset="0"/>
                <a:cs typeface="NikoshBAN" pitchFamily="2" charset="0"/>
              </a:rPr>
              <a:t>দ্বিতী</a:t>
            </a:r>
            <a:r>
              <a:rPr lang="en-US" sz="4400" dirty="0" smtClean="0">
                <a:solidFill>
                  <a:srgbClr val="C00000"/>
                </a:solidFill>
                <a:latin typeface="NikoshBAN" pitchFamily="2" charset="0"/>
                <a:cs typeface="NikoshBAN" pitchFamily="2" charset="0"/>
              </a:rPr>
              <a:t>য় </a:t>
            </a:r>
            <a:r>
              <a:rPr lang="en-US" sz="4400" dirty="0" err="1" smtClean="0">
                <a:solidFill>
                  <a:srgbClr val="C00000"/>
                </a:solidFill>
                <a:latin typeface="NikoshBAN" pitchFamily="2" charset="0"/>
                <a:cs typeface="NikoshBAN" pitchFamily="2" charset="0"/>
              </a:rPr>
              <a:t>খলিফা</a:t>
            </a:r>
            <a:r>
              <a:rPr lang="en-US" sz="4400" dirty="0" smtClean="0">
                <a:solidFill>
                  <a:srgbClr val="C00000"/>
                </a:solidFill>
                <a:latin typeface="NikoshBAN" pitchFamily="2" charset="0"/>
                <a:cs typeface="NikoshBAN" pitchFamily="2" charset="0"/>
              </a:rPr>
              <a:t> </a:t>
            </a:r>
          </a:p>
          <a:p>
            <a:pPr algn="ctr"/>
            <a:r>
              <a:rPr lang="en-US" sz="6600" dirty="0" err="1" smtClean="0">
                <a:solidFill>
                  <a:srgbClr val="C00000"/>
                </a:solidFill>
                <a:latin typeface="NikoshBAN" pitchFamily="2" charset="0"/>
                <a:cs typeface="NikoshBAN" pitchFamily="2" charset="0"/>
              </a:rPr>
              <a:t>হযরত</a:t>
            </a:r>
            <a:r>
              <a:rPr lang="en-US" sz="6600" dirty="0" smtClean="0">
                <a:solidFill>
                  <a:srgbClr val="C00000"/>
                </a:solidFill>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ওমর</a:t>
            </a:r>
            <a:r>
              <a:rPr lang="en-US" sz="6600" dirty="0" smtClean="0">
                <a:solidFill>
                  <a:srgbClr val="C00000"/>
                </a:solidFill>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রাঃ</a:t>
            </a:r>
            <a:r>
              <a:rPr lang="en-US" sz="6600" dirty="0" smtClean="0">
                <a:solidFill>
                  <a:srgbClr val="C00000"/>
                </a:solidFill>
                <a:latin typeface="NikoshBAN" pitchFamily="2" charset="0"/>
                <a:cs typeface="NikoshBAN" pitchFamily="2" charset="0"/>
              </a:rPr>
              <a:t>) </a:t>
            </a:r>
            <a:endParaRPr lang="bn-IN" sz="6600" dirty="0" smtClean="0">
              <a:solidFill>
                <a:srgbClr val="C00000"/>
              </a:solidFill>
              <a:latin typeface="NikoshBAN" pitchFamily="2" charset="0"/>
              <a:cs typeface="NikoshBAN" pitchFamily="2" charset="0"/>
            </a:endParaRPr>
          </a:p>
          <a:p>
            <a:pPr algn="ctr"/>
            <a:r>
              <a:rPr lang="bn-IN" sz="3200" dirty="0" smtClean="0">
                <a:solidFill>
                  <a:srgbClr val="C00000"/>
                </a:solidFill>
                <a:latin typeface="NikoshBAN" pitchFamily="2" charset="0"/>
                <a:cs typeface="NikoshBAN" pitchFamily="2" charset="0"/>
              </a:rPr>
              <a:t>(৬৩৪ খ্রীঃ – ৬৪৪ খ্রীঃ)</a:t>
            </a:r>
            <a:r>
              <a:rPr lang="en-US" sz="3200" dirty="0" smtClean="0">
                <a:solidFill>
                  <a:srgbClr val="C00000"/>
                </a:solidFill>
                <a:latin typeface="NikoshBAN" pitchFamily="2" charset="0"/>
                <a:cs typeface="NikoshBAN" pitchFamily="2" charset="0"/>
              </a:rPr>
              <a:t> </a:t>
            </a:r>
            <a:endParaRPr lang="en-SG" sz="3200" dirty="0" smtClean="0">
              <a:solidFill>
                <a:srgbClr val="C00000"/>
              </a:solidFill>
              <a:latin typeface="NikoshBAN" pitchFamily="2" charset="0"/>
              <a:cs typeface="NikoshBAN" pitchFamily="2" charset="0"/>
            </a:endParaRPr>
          </a:p>
          <a:p>
            <a:pPr algn="ctr"/>
            <a:endParaRPr lang="en-SG" sz="4400" dirty="0">
              <a:solidFill>
                <a:schemeClr val="bg1"/>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1219200"/>
            <a:ext cx="8686800" cy="5334000"/>
            <a:chOff x="228600" y="1600200"/>
            <a:chExt cx="8686800" cy="4267200"/>
          </a:xfrm>
        </p:grpSpPr>
        <p:pic>
          <p:nvPicPr>
            <p:cNvPr id="3" name="Picture 2" descr="Screenshot_13.jpg"/>
            <p:cNvPicPr>
              <a:picLocks noChangeAspect="1"/>
            </p:cNvPicPr>
            <p:nvPr/>
          </p:nvPicPr>
          <p:blipFill>
            <a:blip r:embed="rId2"/>
            <a:stretch>
              <a:fillRect/>
            </a:stretch>
          </p:blipFill>
          <p:spPr>
            <a:xfrm>
              <a:off x="228600" y="1600200"/>
              <a:ext cx="8686800" cy="4202813"/>
            </a:xfrm>
            <a:prstGeom prst="rect">
              <a:avLst/>
            </a:prstGeom>
          </p:spPr>
        </p:pic>
        <p:sp>
          <p:nvSpPr>
            <p:cNvPr id="4" name="Rectangle 3"/>
            <p:cNvSpPr/>
            <p:nvPr/>
          </p:nvSpPr>
          <p:spPr>
            <a:xfrm>
              <a:off x="7848600" y="5105400"/>
              <a:ext cx="990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6" name="Freeform 5"/>
          <p:cNvSpPr/>
          <p:nvPr/>
        </p:nvSpPr>
        <p:spPr>
          <a:xfrm>
            <a:off x="2590800" y="2028092"/>
            <a:ext cx="5741963" cy="4323472"/>
          </a:xfrm>
          <a:custGeom>
            <a:avLst/>
            <a:gdLst>
              <a:gd name="connsiteX0" fmla="*/ 2529840 w 5741963"/>
              <a:gd name="connsiteY0" fmla="*/ 658837 h 4323472"/>
              <a:gd name="connsiteX1" fmla="*/ 2656449 w 5741963"/>
              <a:gd name="connsiteY1" fmla="*/ 588499 h 4323472"/>
              <a:gd name="connsiteX2" fmla="*/ 2740855 w 5741963"/>
              <a:gd name="connsiteY2" fmla="*/ 588499 h 4323472"/>
              <a:gd name="connsiteX3" fmla="*/ 2797126 w 5741963"/>
              <a:gd name="connsiteY3" fmla="*/ 546296 h 4323472"/>
              <a:gd name="connsiteX4" fmla="*/ 2839329 w 5741963"/>
              <a:gd name="connsiteY4" fmla="*/ 490025 h 4323472"/>
              <a:gd name="connsiteX5" fmla="*/ 2923735 w 5741963"/>
              <a:gd name="connsiteY5" fmla="*/ 419686 h 4323472"/>
              <a:gd name="connsiteX6" fmla="*/ 3022209 w 5741963"/>
              <a:gd name="connsiteY6" fmla="*/ 377483 h 4323472"/>
              <a:gd name="connsiteX7" fmla="*/ 3191022 w 5741963"/>
              <a:gd name="connsiteY7" fmla="*/ 391551 h 4323472"/>
              <a:gd name="connsiteX8" fmla="*/ 3261360 w 5741963"/>
              <a:gd name="connsiteY8" fmla="*/ 321213 h 4323472"/>
              <a:gd name="connsiteX9" fmla="*/ 3317631 w 5741963"/>
              <a:gd name="connsiteY9" fmla="*/ 236806 h 4323472"/>
              <a:gd name="connsiteX10" fmla="*/ 3416105 w 5741963"/>
              <a:gd name="connsiteY10" fmla="*/ 124265 h 4323472"/>
              <a:gd name="connsiteX11" fmla="*/ 3528646 w 5741963"/>
              <a:gd name="connsiteY11" fmla="*/ 67994 h 4323472"/>
              <a:gd name="connsiteX12" fmla="*/ 3627120 w 5741963"/>
              <a:gd name="connsiteY12" fmla="*/ 53926 h 4323472"/>
              <a:gd name="connsiteX13" fmla="*/ 3697458 w 5741963"/>
              <a:gd name="connsiteY13" fmla="*/ 11723 h 4323472"/>
              <a:gd name="connsiteX14" fmla="*/ 3767797 w 5741963"/>
              <a:gd name="connsiteY14" fmla="*/ 124265 h 4323472"/>
              <a:gd name="connsiteX15" fmla="*/ 3739662 w 5741963"/>
              <a:gd name="connsiteY15" fmla="*/ 194603 h 4323472"/>
              <a:gd name="connsiteX16" fmla="*/ 3683391 w 5741963"/>
              <a:gd name="connsiteY16" fmla="*/ 321213 h 4323472"/>
              <a:gd name="connsiteX17" fmla="*/ 3655255 w 5741963"/>
              <a:gd name="connsiteY17" fmla="*/ 433754 h 4323472"/>
              <a:gd name="connsiteX18" fmla="*/ 3697458 w 5741963"/>
              <a:gd name="connsiteY18" fmla="*/ 616634 h 4323472"/>
              <a:gd name="connsiteX19" fmla="*/ 3810000 w 5741963"/>
              <a:gd name="connsiteY19" fmla="*/ 701040 h 4323472"/>
              <a:gd name="connsiteX20" fmla="*/ 3852203 w 5741963"/>
              <a:gd name="connsiteY20" fmla="*/ 799514 h 4323472"/>
              <a:gd name="connsiteX21" fmla="*/ 4175760 w 5741963"/>
              <a:gd name="connsiteY21" fmla="*/ 841717 h 4323472"/>
              <a:gd name="connsiteX22" fmla="*/ 4316437 w 5741963"/>
              <a:gd name="connsiteY22" fmla="*/ 715108 h 4323472"/>
              <a:gd name="connsiteX23" fmla="*/ 4400843 w 5741963"/>
              <a:gd name="connsiteY23" fmla="*/ 574431 h 4323472"/>
              <a:gd name="connsiteX24" fmla="*/ 4386775 w 5741963"/>
              <a:gd name="connsiteY24" fmla="*/ 504093 h 4323472"/>
              <a:gd name="connsiteX25" fmla="*/ 4639994 w 5741963"/>
              <a:gd name="connsiteY25" fmla="*/ 461890 h 4323472"/>
              <a:gd name="connsiteX26" fmla="*/ 4879145 w 5741963"/>
              <a:gd name="connsiteY26" fmla="*/ 405619 h 4323472"/>
              <a:gd name="connsiteX27" fmla="*/ 5005754 w 5741963"/>
              <a:gd name="connsiteY27" fmla="*/ 349348 h 4323472"/>
              <a:gd name="connsiteX28" fmla="*/ 5076092 w 5741963"/>
              <a:gd name="connsiteY28" fmla="*/ 264942 h 4323472"/>
              <a:gd name="connsiteX29" fmla="*/ 5287108 w 5741963"/>
              <a:gd name="connsiteY29" fmla="*/ 377483 h 4323472"/>
              <a:gd name="connsiteX30" fmla="*/ 5357446 w 5741963"/>
              <a:gd name="connsiteY30" fmla="*/ 461890 h 4323472"/>
              <a:gd name="connsiteX31" fmla="*/ 5385582 w 5741963"/>
              <a:gd name="connsiteY31" fmla="*/ 560363 h 4323472"/>
              <a:gd name="connsiteX32" fmla="*/ 5582529 w 5741963"/>
              <a:gd name="connsiteY32" fmla="*/ 616634 h 4323472"/>
              <a:gd name="connsiteX33" fmla="*/ 5737274 w 5741963"/>
              <a:gd name="connsiteY33" fmla="*/ 672905 h 4323472"/>
              <a:gd name="connsiteX34" fmla="*/ 5610665 w 5741963"/>
              <a:gd name="connsiteY34" fmla="*/ 715108 h 4323472"/>
              <a:gd name="connsiteX35" fmla="*/ 5498123 w 5741963"/>
              <a:gd name="connsiteY35" fmla="*/ 743243 h 4323472"/>
              <a:gd name="connsiteX36" fmla="*/ 5371514 w 5741963"/>
              <a:gd name="connsiteY36" fmla="*/ 841717 h 4323472"/>
              <a:gd name="connsiteX37" fmla="*/ 5287108 w 5741963"/>
              <a:gd name="connsiteY37" fmla="*/ 855785 h 4323472"/>
              <a:gd name="connsiteX38" fmla="*/ 5258972 w 5741963"/>
              <a:gd name="connsiteY38" fmla="*/ 968326 h 4323472"/>
              <a:gd name="connsiteX39" fmla="*/ 5174566 w 5741963"/>
              <a:gd name="connsiteY39" fmla="*/ 1080868 h 4323472"/>
              <a:gd name="connsiteX40" fmla="*/ 5188634 w 5741963"/>
              <a:gd name="connsiteY40" fmla="*/ 1193410 h 4323472"/>
              <a:gd name="connsiteX41" fmla="*/ 5244905 w 5741963"/>
              <a:gd name="connsiteY41" fmla="*/ 1320019 h 4323472"/>
              <a:gd name="connsiteX42" fmla="*/ 5301175 w 5741963"/>
              <a:gd name="connsiteY42" fmla="*/ 1460696 h 4323472"/>
              <a:gd name="connsiteX43" fmla="*/ 5244905 w 5741963"/>
              <a:gd name="connsiteY43" fmla="*/ 1798320 h 4323472"/>
              <a:gd name="connsiteX44" fmla="*/ 5301175 w 5741963"/>
              <a:gd name="connsiteY44" fmla="*/ 2150013 h 4323472"/>
              <a:gd name="connsiteX45" fmla="*/ 5244905 w 5741963"/>
              <a:gd name="connsiteY45" fmla="*/ 2262554 h 4323472"/>
              <a:gd name="connsiteX46" fmla="*/ 5230837 w 5741963"/>
              <a:gd name="connsiteY46" fmla="*/ 2403231 h 4323472"/>
              <a:gd name="connsiteX47" fmla="*/ 4977618 w 5741963"/>
              <a:gd name="connsiteY47" fmla="*/ 2375096 h 4323472"/>
              <a:gd name="connsiteX48" fmla="*/ 4752535 w 5741963"/>
              <a:gd name="connsiteY48" fmla="*/ 2290690 h 4323472"/>
              <a:gd name="connsiteX49" fmla="*/ 4738468 w 5741963"/>
              <a:gd name="connsiteY49" fmla="*/ 2192216 h 4323472"/>
              <a:gd name="connsiteX50" fmla="*/ 4682197 w 5741963"/>
              <a:gd name="connsiteY50" fmla="*/ 2135945 h 4323472"/>
              <a:gd name="connsiteX51" fmla="*/ 4583723 w 5741963"/>
              <a:gd name="connsiteY51" fmla="*/ 2135945 h 4323472"/>
              <a:gd name="connsiteX52" fmla="*/ 4541520 w 5741963"/>
              <a:gd name="connsiteY52" fmla="*/ 2178148 h 4323472"/>
              <a:gd name="connsiteX53" fmla="*/ 4386775 w 5741963"/>
              <a:gd name="connsiteY53" fmla="*/ 2164080 h 4323472"/>
              <a:gd name="connsiteX54" fmla="*/ 4316437 w 5741963"/>
              <a:gd name="connsiteY54" fmla="*/ 2065606 h 4323472"/>
              <a:gd name="connsiteX55" fmla="*/ 4203895 w 5741963"/>
              <a:gd name="connsiteY55" fmla="*/ 2009336 h 4323472"/>
              <a:gd name="connsiteX56" fmla="*/ 4091354 w 5741963"/>
              <a:gd name="connsiteY56" fmla="*/ 1910862 h 4323472"/>
              <a:gd name="connsiteX57" fmla="*/ 4049151 w 5741963"/>
              <a:gd name="connsiteY57" fmla="*/ 1770185 h 4323472"/>
              <a:gd name="connsiteX58" fmla="*/ 4035083 w 5741963"/>
              <a:gd name="connsiteY58" fmla="*/ 1699846 h 4323472"/>
              <a:gd name="connsiteX59" fmla="*/ 3964745 w 5741963"/>
              <a:gd name="connsiteY59" fmla="*/ 1615440 h 4323472"/>
              <a:gd name="connsiteX60" fmla="*/ 3866271 w 5741963"/>
              <a:gd name="connsiteY60" fmla="*/ 1629508 h 4323472"/>
              <a:gd name="connsiteX61" fmla="*/ 3767797 w 5741963"/>
              <a:gd name="connsiteY61" fmla="*/ 1685779 h 4323472"/>
              <a:gd name="connsiteX62" fmla="*/ 3767797 w 5741963"/>
              <a:gd name="connsiteY62" fmla="*/ 1798320 h 4323472"/>
              <a:gd name="connsiteX63" fmla="*/ 3852203 w 5741963"/>
              <a:gd name="connsiteY63" fmla="*/ 1967133 h 4323472"/>
              <a:gd name="connsiteX64" fmla="*/ 3936609 w 5741963"/>
              <a:gd name="connsiteY64" fmla="*/ 2121877 h 4323472"/>
              <a:gd name="connsiteX65" fmla="*/ 3992880 w 5741963"/>
              <a:gd name="connsiteY65" fmla="*/ 2178148 h 4323472"/>
              <a:gd name="connsiteX66" fmla="*/ 4006948 w 5741963"/>
              <a:gd name="connsiteY66" fmla="*/ 2304757 h 4323472"/>
              <a:gd name="connsiteX67" fmla="*/ 4105422 w 5741963"/>
              <a:gd name="connsiteY67" fmla="*/ 2417299 h 4323472"/>
              <a:gd name="connsiteX68" fmla="*/ 4133557 w 5741963"/>
              <a:gd name="connsiteY68" fmla="*/ 2276622 h 4323472"/>
              <a:gd name="connsiteX69" fmla="*/ 4232031 w 5741963"/>
              <a:gd name="connsiteY69" fmla="*/ 2332893 h 4323472"/>
              <a:gd name="connsiteX70" fmla="*/ 4232031 w 5741963"/>
              <a:gd name="connsiteY70" fmla="*/ 2459502 h 4323472"/>
              <a:gd name="connsiteX71" fmla="*/ 4189828 w 5741963"/>
              <a:gd name="connsiteY71" fmla="*/ 2515773 h 4323472"/>
              <a:gd name="connsiteX72" fmla="*/ 4302369 w 5741963"/>
              <a:gd name="connsiteY72" fmla="*/ 2614246 h 4323472"/>
              <a:gd name="connsiteX73" fmla="*/ 4414911 w 5741963"/>
              <a:gd name="connsiteY73" fmla="*/ 2557976 h 4323472"/>
              <a:gd name="connsiteX74" fmla="*/ 4541520 w 5741963"/>
              <a:gd name="connsiteY74" fmla="*/ 2543908 h 4323472"/>
              <a:gd name="connsiteX75" fmla="*/ 4625926 w 5741963"/>
              <a:gd name="connsiteY75" fmla="*/ 2389163 h 4323472"/>
              <a:gd name="connsiteX76" fmla="*/ 4668129 w 5741963"/>
              <a:gd name="connsiteY76" fmla="*/ 2375096 h 4323472"/>
              <a:gd name="connsiteX77" fmla="*/ 4654062 w 5741963"/>
              <a:gd name="connsiteY77" fmla="*/ 2473570 h 4323472"/>
              <a:gd name="connsiteX78" fmla="*/ 4794738 w 5741963"/>
              <a:gd name="connsiteY78" fmla="*/ 2586111 h 4323472"/>
              <a:gd name="connsiteX79" fmla="*/ 4949483 w 5741963"/>
              <a:gd name="connsiteY79" fmla="*/ 2670517 h 4323472"/>
              <a:gd name="connsiteX80" fmla="*/ 5005754 w 5741963"/>
              <a:gd name="connsiteY80" fmla="*/ 2783059 h 4323472"/>
              <a:gd name="connsiteX81" fmla="*/ 5104228 w 5741963"/>
              <a:gd name="connsiteY81" fmla="*/ 2853397 h 4323472"/>
              <a:gd name="connsiteX82" fmla="*/ 5033889 w 5741963"/>
              <a:gd name="connsiteY82" fmla="*/ 3008142 h 4323472"/>
              <a:gd name="connsiteX83" fmla="*/ 4921348 w 5741963"/>
              <a:gd name="connsiteY83" fmla="*/ 3078480 h 4323472"/>
              <a:gd name="connsiteX84" fmla="*/ 4879145 w 5741963"/>
              <a:gd name="connsiteY84" fmla="*/ 3219157 h 4323472"/>
              <a:gd name="connsiteX85" fmla="*/ 4893212 w 5741963"/>
              <a:gd name="connsiteY85" fmla="*/ 3303563 h 4323472"/>
              <a:gd name="connsiteX86" fmla="*/ 4907280 w 5741963"/>
              <a:gd name="connsiteY86" fmla="*/ 3359834 h 4323472"/>
              <a:gd name="connsiteX87" fmla="*/ 4794738 w 5741963"/>
              <a:gd name="connsiteY87" fmla="*/ 3359834 h 4323472"/>
              <a:gd name="connsiteX88" fmla="*/ 4794738 w 5741963"/>
              <a:gd name="connsiteY88" fmla="*/ 3472376 h 4323472"/>
              <a:gd name="connsiteX89" fmla="*/ 4668129 w 5741963"/>
              <a:gd name="connsiteY89" fmla="*/ 3514579 h 4323472"/>
              <a:gd name="connsiteX90" fmla="*/ 4654062 w 5741963"/>
              <a:gd name="connsiteY90" fmla="*/ 3627120 h 4323472"/>
              <a:gd name="connsiteX91" fmla="*/ 4485249 w 5741963"/>
              <a:gd name="connsiteY91" fmla="*/ 3641188 h 4323472"/>
              <a:gd name="connsiteX92" fmla="*/ 4386775 w 5741963"/>
              <a:gd name="connsiteY92" fmla="*/ 3711526 h 4323472"/>
              <a:gd name="connsiteX93" fmla="*/ 4344572 w 5741963"/>
              <a:gd name="connsiteY93" fmla="*/ 3795933 h 4323472"/>
              <a:gd name="connsiteX94" fmla="*/ 4330505 w 5741963"/>
              <a:gd name="connsiteY94" fmla="*/ 3880339 h 4323472"/>
              <a:gd name="connsiteX95" fmla="*/ 4091354 w 5741963"/>
              <a:gd name="connsiteY95" fmla="*/ 3978813 h 4323472"/>
              <a:gd name="connsiteX96" fmla="*/ 3978812 w 5741963"/>
              <a:gd name="connsiteY96" fmla="*/ 4091354 h 4323472"/>
              <a:gd name="connsiteX97" fmla="*/ 3894406 w 5741963"/>
              <a:gd name="connsiteY97" fmla="*/ 4147625 h 4323472"/>
              <a:gd name="connsiteX98" fmla="*/ 3767797 w 5741963"/>
              <a:gd name="connsiteY98" fmla="*/ 4147625 h 4323472"/>
              <a:gd name="connsiteX99" fmla="*/ 3613052 w 5741963"/>
              <a:gd name="connsiteY99" fmla="*/ 4288302 h 4323472"/>
              <a:gd name="connsiteX100" fmla="*/ 3444240 w 5741963"/>
              <a:gd name="connsiteY100" fmla="*/ 4302370 h 4323472"/>
              <a:gd name="connsiteX101" fmla="*/ 3373902 w 5741963"/>
              <a:gd name="connsiteY101" fmla="*/ 4161693 h 4323472"/>
              <a:gd name="connsiteX102" fmla="*/ 3345766 w 5741963"/>
              <a:gd name="connsiteY102" fmla="*/ 3936610 h 4323472"/>
              <a:gd name="connsiteX103" fmla="*/ 3317631 w 5741963"/>
              <a:gd name="connsiteY103" fmla="*/ 3711526 h 4323472"/>
              <a:gd name="connsiteX104" fmla="*/ 3233225 w 5741963"/>
              <a:gd name="connsiteY104" fmla="*/ 3528646 h 4323472"/>
              <a:gd name="connsiteX105" fmla="*/ 3148818 w 5741963"/>
              <a:gd name="connsiteY105" fmla="*/ 3303563 h 4323472"/>
              <a:gd name="connsiteX106" fmla="*/ 3106615 w 5741963"/>
              <a:gd name="connsiteY106" fmla="*/ 3162886 h 4323472"/>
              <a:gd name="connsiteX107" fmla="*/ 3008142 w 5741963"/>
              <a:gd name="connsiteY107" fmla="*/ 3078480 h 4323472"/>
              <a:gd name="connsiteX108" fmla="*/ 2923735 w 5741963"/>
              <a:gd name="connsiteY108" fmla="*/ 2965939 h 4323472"/>
              <a:gd name="connsiteX109" fmla="*/ 2909668 w 5741963"/>
              <a:gd name="connsiteY109" fmla="*/ 2797126 h 4323472"/>
              <a:gd name="connsiteX110" fmla="*/ 2895600 w 5741963"/>
              <a:gd name="connsiteY110" fmla="*/ 2670517 h 4323472"/>
              <a:gd name="connsiteX111" fmla="*/ 2726788 w 5741963"/>
              <a:gd name="connsiteY111" fmla="*/ 2529840 h 4323472"/>
              <a:gd name="connsiteX112" fmla="*/ 2698652 w 5741963"/>
              <a:gd name="connsiteY112" fmla="*/ 2403231 h 4323472"/>
              <a:gd name="connsiteX113" fmla="*/ 2572043 w 5741963"/>
              <a:gd name="connsiteY113" fmla="*/ 2192216 h 4323472"/>
              <a:gd name="connsiteX114" fmla="*/ 2459502 w 5741963"/>
              <a:gd name="connsiteY114" fmla="*/ 1981200 h 4323472"/>
              <a:gd name="connsiteX115" fmla="*/ 2403231 w 5741963"/>
              <a:gd name="connsiteY115" fmla="*/ 1910862 h 4323472"/>
              <a:gd name="connsiteX116" fmla="*/ 2361028 w 5741963"/>
              <a:gd name="connsiteY116" fmla="*/ 1967133 h 4323472"/>
              <a:gd name="connsiteX117" fmla="*/ 2206283 w 5741963"/>
              <a:gd name="connsiteY117" fmla="*/ 1671711 h 4323472"/>
              <a:gd name="connsiteX118" fmla="*/ 2150012 w 5741963"/>
              <a:gd name="connsiteY118" fmla="*/ 1812388 h 4323472"/>
              <a:gd name="connsiteX119" fmla="*/ 2192215 w 5741963"/>
              <a:gd name="connsiteY119" fmla="*/ 1868659 h 4323472"/>
              <a:gd name="connsiteX120" fmla="*/ 2248486 w 5741963"/>
              <a:gd name="connsiteY120" fmla="*/ 2009336 h 4323472"/>
              <a:gd name="connsiteX121" fmla="*/ 2290689 w 5741963"/>
              <a:gd name="connsiteY121" fmla="*/ 2135945 h 4323472"/>
              <a:gd name="connsiteX122" fmla="*/ 2361028 w 5741963"/>
              <a:gd name="connsiteY122" fmla="*/ 2220351 h 4323472"/>
              <a:gd name="connsiteX123" fmla="*/ 2445434 w 5741963"/>
              <a:gd name="connsiteY123" fmla="*/ 2417299 h 4323472"/>
              <a:gd name="connsiteX124" fmla="*/ 2487637 w 5741963"/>
              <a:gd name="connsiteY124" fmla="*/ 2515773 h 4323472"/>
              <a:gd name="connsiteX125" fmla="*/ 2543908 w 5741963"/>
              <a:gd name="connsiteY125" fmla="*/ 2614246 h 4323472"/>
              <a:gd name="connsiteX126" fmla="*/ 2304757 w 5741963"/>
              <a:gd name="connsiteY126" fmla="*/ 2586111 h 4323472"/>
              <a:gd name="connsiteX127" fmla="*/ 2192215 w 5741963"/>
              <a:gd name="connsiteY127" fmla="*/ 2501705 h 4323472"/>
              <a:gd name="connsiteX128" fmla="*/ 2206283 w 5741963"/>
              <a:gd name="connsiteY128" fmla="*/ 2572043 h 4323472"/>
              <a:gd name="connsiteX129" fmla="*/ 1995268 w 5741963"/>
              <a:gd name="connsiteY129" fmla="*/ 2431366 h 4323472"/>
              <a:gd name="connsiteX130" fmla="*/ 1770185 w 5741963"/>
              <a:gd name="connsiteY130" fmla="*/ 2178148 h 4323472"/>
              <a:gd name="connsiteX131" fmla="*/ 1601372 w 5741963"/>
              <a:gd name="connsiteY131" fmla="*/ 1896794 h 4323472"/>
              <a:gd name="connsiteX132" fmla="*/ 1460695 w 5741963"/>
              <a:gd name="connsiteY132" fmla="*/ 1798320 h 4323472"/>
              <a:gd name="connsiteX133" fmla="*/ 1334086 w 5741963"/>
              <a:gd name="connsiteY133" fmla="*/ 1727982 h 4323472"/>
              <a:gd name="connsiteX134" fmla="*/ 1165274 w 5741963"/>
              <a:gd name="connsiteY134" fmla="*/ 1657643 h 4323472"/>
              <a:gd name="connsiteX135" fmla="*/ 1024597 w 5741963"/>
              <a:gd name="connsiteY135" fmla="*/ 1742050 h 4323472"/>
              <a:gd name="connsiteX136" fmla="*/ 841717 w 5741963"/>
              <a:gd name="connsiteY136" fmla="*/ 1840523 h 4323472"/>
              <a:gd name="connsiteX137" fmla="*/ 701040 w 5741963"/>
              <a:gd name="connsiteY137" fmla="*/ 1924930 h 4323472"/>
              <a:gd name="connsiteX138" fmla="*/ 419686 w 5741963"/>
              <a:gd name="connsiteY138" fmla="*/ 1643576 h 4323472"/>
              <a:gd name="connsiteX139" fmla="*/ 180535 w 5741963"/>
              <a:gd name="connsiteY139" fmla="*/ 1432560 h 4323472"/>
              <a:gd name="connsiteX140" fmla="*/ 11723 w 5741963"/>
              <a:gd name="connsiteY140" fmla="*/ 1235613 h 4323472"/>
              <a:gd name="connsiteX141" fmla="*/ 110197 w 5741963"/>
              <a:gd name="connsiteY141" fmla="*/ 1235613 h 4323472"/>
              <a:gd name="connsiteX142" fmla="*/ 236806 w 5741963"/>
              <a:gd name="connsiteY142" fmla="*/ 1291883 h 4323472"/>
              <a:gd name="connsiteX143" fmla="*/ 349348 w 5741963"/>
              <a:gd name="connsiteY143" fmla="*/ 1320019 h 4323472"/>
              <a:gd name="connsiteX144" fmla="*/ 377483 w 5741963"/>
              <a:gd name="connsiteY144" fmla="*/ 1390357 h 4323472"/>
              <a:gd name="connsiteX145" fmla="*/ 405618 w 5741963"/>
              <a:gd name="connsiteY145" fmla="*/ 1488831 h 4323472"/>
              <a:gd name="connsiteX146" fmla="*/ 560363 w 5741963"/>
              <a:gd name="connsiteY146" fmla="*/ 1545102 h 4323472"/>
              <a:gd name="connsiteX147" fmla="*/ 644769 w 5741963"/>
              <a:gd name="connsiteY147" fmla="*/ 1615440 h 4323472"/>
              <a:gd name="connsiteX148" fmla="*/ 729175 w 5741963"/>
              <a:gd name="connsiteY148" fmla="*/ 1671711 h 4323472"/>
              <a:gd name="connsiteX149" fmla="*/ 869852 w 5741963"/>
              <a:gd name="connsiteY149" fmla="*/ 1615440 h 4323472"/>
              <a:gd name="connsiteX150" fmla="*/ 897988 w 5741963"/>
              <a:gd name="connsiteY150" fmla="*/ 1488831 h 4323472"/>
              <a:gd name="connsiteX151" fmla="*/ 855785 w 5741963"/>
              <a:gd name="connsiteY151" fmla="*/ 1376290 h 4323472"/>
              <a:gd name="connsiteX152" fmla="*/ 1010529 w 5741963"/>
              <a:gd name="connsiteY152" fmla="*/ 1277816 h 4323472"/>
              <a:gd name="connsiteX153" fmla="*/ 1151206 w 5741963"/>
              <a:gd name="connsiteY153" fmla="*/ 1277816 h 4323472"/>
              <a:gd name="connsiteX154" fmla="*/ 1207477 w 5741963"/>
              <a:gd name="connsiteY154" fmla="*/ 1362222 h 4323472"/>
              <a:gd name="connsiteX155" fmla="*/ 1390357 w 5741963"/>
              <a:gd name="connsiteY155" fmla="*/ 1418493 h 4323472"/>
              <a:gd name="connsiteX156" fmla="*/ 1446628 w 5741963"/>
              <a:gd name="connsiteY156" fmla="*/ 1446628 h 4323472"/>
              <a:gd name="connsiteX157" fmla="*/ 1559169 w 5741963"/>
              <a:gd name="connsiteY157" fmla="*/ 1502899 h 4323472"/>
              <a:gd name="connsiteX158" fmla="*/ 1727982 w 5741963"/>
              <a:gd name="connsiteY158" fmla="*/ 1573237 h 4323472"/>
              <a:gd name="connsiteX159" fmla="*/ 1770185 w 5741963"/>
              <a:gd name="connsiteY159" fmla="*/ 1601373 h 4323472"/>
              <a:gd name="connsiteX160" fmla="*/ 1882726 w 5741963"/>
              <a:gd name="connsiteY160" fmla="*/ 1559170 h 4323472"/>
              <a:gd name="connsiteX161" fmla="*/ 2009335 w 5741963"/>
              <a:gd name="connsiteY161" fmla="*/ 1488831 h 4323472"/>
              <a:gd name="connsiteX162" fmla="*/ 2093742 w 5741963"/>
              <a:gd name="connsiteY162" fmla="*/ 1488831 h 4323472"/>
              <a:gd name="connsiteX163" fmla="*/ 2276622 w 5741963"/>
              <a:gd name="connsiteY163" fmla="*/ 1545102 h 4323472"/>
              <a:gd name="connsiteX164" fmla="*/ 2346960 w 5741963"/>
              <a:gd name="connsiteY164" fmla="*/ 1531034 h 4323472"/>
              <a:gd name="connsiteX165" fmla="*/ 2361028 w 5741963"/>
              <a:gd name="connsiteY165" fmla="*/ 1446628 h 4323472"/>
              <a:gd name="connsiteX166" fmla="*/ 2403231 w 5741963"/>
              <a:gd name="connsiteY166" fmla="*/ 1291883 h 4323472"/>
              <a:gd name="connsiteX167" fmla="*/ 2445434 w 5741963"/>
              <a:gd name="connsiteY167" fmla="*/ 1123071 h 4323472"/>
              <a:gd name="connsiteX168" fmla="*/ 2487637 w 5741963"/>
              <a:gd name="connsiteY168" fmla="*/ 1038665 h 4323472"/>
              <a:gd name="connsiteX169" fmla="*/ 2487637 w 5741963"/>
              <a:gd name="connsiteY169" fmla="*/ 841717 h 4323472"/>
              <a:gd name="connsiteX170" fmla="*/ 2459502 w 5741963"/>
              <a:gd name="connsiteY170" fmla="*/ 799514 h 4323472"/>
              <a:gd name="connsiteX171" fmla="*/ 2459502 w 5741963"/>
              <a:gd name="connsiteY171" fmla="*/ 672905 h 4323472"/>
              <a:gd name="connsiteX172" fmla="*/ 2600178 w 5741963"/>
              <a:gd name="connsiteY172" fmla="*/ 658837 h 4323472"/>
              <a:gd name="connsiteX173" fmla="*/ 2656449 w 5741963"/>
              <a:gd name="connsiteY173" fmla="*/ 560363 h 4323472"/>
              <a:gd name="connsiteX174" fmla="*/ 2726788 w 5741963"/>
              <a:gd name="connsiteY174" fmla="*/ 532228 h 4323472"/>
              <a:gd name="connsiteX175" fmla="*/ 2740855 w 5741963"/>
              <a:gd name="connsiteY175" fmla="*/ 574431 h 4323472"/>
              <a:gd name="connsiteX176" fmla="*/ 2740855 w 5741963"/>
              <a:gd name="connsiteY176" fmla="*/ 574431 h 432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741963" h="4323472">
                <a:moveTo>
                  <a:pt x="2529840" y="658837"/>
                </a:moveTo>
                <a:cubicBezTo>
                  <a:pt x="2575560" y="629529"/>
                  <a:pt x="2621280" y="600222"/>
                  <a:pt x="2656449" y="588499"/>
                </a:cubicBezTo>
                <a:cubicBezTo>
                  <a:pt x="2691618" y="576776"/>
                  <a:pt x="2717409" y="595533"/>
                  <a:pt x="2740855" y="588499"/>
                </a:cubicBezTo>
                <a:cubicBezTo>
                  <a:pt x="2764301" y="581465"/>
                  <a:pt x="2780714" y="562708"/>
                  <a:pt x="2797126" y="546296"/>
                </a:cubicBezTo>
                <a:cubicBezTo>
                  <a:pt x="2813538" y="529884"/>
                  <a:pt x="2818228" y="511127"/>
                  <a:pt x="2839329" y="490025"/>
                </a:cubicBezTo>
                <a:cubicBezTo>
                  <a:pt x="2860430" y="468923"/>
                  <a:pt x="2893255" y="438443"/>
                  <a:pt x="2923735" y="419686"/>
                </a:cubicBezTo>
                <a:cubicBezTo>
                  <a:pt x="2954215" y="400929"/>
                  <a:pt x="2977661" y="382172"/>
                  <a:pt x="3022209" y="377483"/>
                </a:cubicBezTo>
                <a:cubicBezTo>
                  <a:pt x="3066757" y="372794"/>
                  <a:pt x="3151164" y="400929"/>
                  <a:pt x="3191022" y="391551"/>
                </a:cubicBezTo>
                <a:cubicBezTo>
                  <a:pt x="3230880" y="382173"/>
                  <a:pt x="3240258" y="347004"/>
                  <a:pt x="3261360" y="321213"/>
                </a:cubicBezTo>
                <a:cubicBezTo>
                  <a:pt x="3282462" y="295422"/>
                  <a:pt x="3291840" y="269631"/>
                  <a:pt x="3317631" y="236806"/>
                </a:cubicBezTo>
                <a:cubicBezTo>
                  <a:pt x="3343422" y="203981"/>
                  <a:pt x="3380936" y="152400"/>
                  <a:pt x="3416105" y="124265"/>
                </a:cubicBezTo>
                <a:cubicBezTo>
                  <a:pt x="3451274" y="96130"/>
                  <a:pt x="3493477" y="79717"/>
                  <a:pt x="3528646" y="67994"/>
                </a:cubicBezTo>
                <a:cubicBezTo>
                  <a:pt x="3563815" y="56271"/>
                  <a:pt x="3598985" y="63305"/>
                  <a:pt x="3627120" y="53926"/>
                </a:cubicBezTo>
                <a:cubicBezTo>
                  <a:pt x="3655255" y="44547"/>
                  <a:pt x="3674012" y="0"/>
                  <a:pt x="3697458" y="11723"/>
                </a:cubicBezTo>
                <a:cubicBezTo>
                  <a:pt x="3720904" y="23446"/>
                  <a:pt x="3760763" y="93785"/>
                  <a:pt x="3767797" y="124265"/>
                </a:cubicBezTo>
                <a:cubicBezTo>
                  <a:pt x="3774831" y="154745"/>
                  <a:pt x="3753730" y="161778"/>
                  <a:pt x="3739662" y="194603"/>
                </a:cubicBezTo>
                <a:cubicBezTo>
                  <a:pt x="3725594" y="227428"/>
                  <a:pt x="3697459" y="281355"/>
                  <a:pt x="3683391" y="321213"/>
                </a:cubicBezTo>
                <a:cubicBezTo>
                  <a:pt x="3669323" y="361071"/>
                  <a:pt x="3652911" y="384517"/>
                  <a:pt x="3655255" y="433754"/>
                </a:cubicBezTo>
                <a:cubicBezTo>
                  <a:pt x="3657599" y="482991"/>
                  <a:pt x="3671667" y="572086"/>
                  <a:pt x="3697458" y="616634"/>
                </a:cubicBezTo>
                <a:cubicBezTo>
                  <a:pt x="3723249" y="661182"/>
                  <a:pt x="3784209" y="670560"/>
                  <a:pt x="3810000" y="701040"/>
                </a:cubicBezTo>
                <a:cubicBezTo>
                  <a:pt x="3835791" y="731520"/>
                  <a:pt x="3791243" y="776068"/>
                  <a:pt x="3852203" y="799514"/>
                </a:cubicBezTo>
                <a:cubicBezTo>
                  <a:pt x="3913163" y="822960"/>
                  <a:pt x="4098388" y="855785"/>
                  <a:pt x="4175760" y="841717"/>
                </a:cubicBezTo>
                <a:cubicBezTo>
                  <a:pt x="4253132" y="827649"/>
                  <a:pt x="4278923" y="759656"/>
                  <a:pt x="4316437" y="715108"/>
                </a:cubicBezTo>
                <a:cubicBezTo>
                  <a:pt x="4353951" y="670560"/>
                  <a:pt x="4389120" y="609600"/>
                  <a:pt x="4400843" y="574431"/>
                </a:cubicBezTo>
                <a:cubicBezTo>
                  <a:pt x="4412566" y="539262"/>
                  <a:pt x="4346916" y="522850"/>
                  <a:pt x="4386775" y="504093"/>
                </a:cubicBezTo>
                <a:cubicBezTo>
                  <a:pt x="4426634" y="485336"/>
                  <a:pt x="4557932" y="478302"/>
                  <a:pt x="4639994" y="461890"/>
                </a:cubicBezTo>
                <a:cubicBezTo>
                  <a:pt x="4722056" y="445478"/>
                  <a:pt x="4818185" y="424376"/>
                  <a:pt x="4879145" y="405619"/>
                </a:cubicBezTo>
                <a:cubicBezTo>
                  <a:pt x="4940105" y="386862"/>
                  <a:pt x="4972930" y="372794"/>
                  <a:pt x="5005754" y="349348"/>
                </a:cubicBezTo>
                <a:cubicBezTo>
                  <a:pt x="5038578" y="325902"/>
                  <a:pt x="5029200" y="260253"/>
                  <a:pt x="5076092" y="264942"/>
                </a:cubicBezTo>
                <a:cubicBezTo>
                  <a:pt x="5122984" y="269631"/>
                  <a:pt x="5240216" y="344658"/>
                  <a:pt x="5287108" y="377483"/>
                </a:cubicBezTo>
                <a:cubicBezTo>
                  <a:pt x="5334000" y="410308"/>
                  <a:pt x="5341034" y="431410"/>
                  <a:pt x="5357446" y="461890"/>
                </a:cubicBezTo>
                <a:cubicBezTo>
                  <a:pt x="5373858" y="492370"/>
                  <a:pt x="5348068" y="534572"/>
                  <a:pt x="5385582" y="560363"/>
                </a:cubicBezTo>
                <a:cubicBezTo>
                  <a:pt x="5423096" y="586154"/>
                  <a:pt x="5523914" y="597877"/>
                  <a:pt x="5582529" y="616634"/>
                </a:cubicBezTo>
                <a:cubicBezTo>
                  <a:pt x="5641144" y="635391"/>
                  <a:pt x="5732585" y="656493"/>
                  <a:pt x="5737274" y="672905"/>
                </a:cubicBezTo>
                <a:cubicBezTo>
                  <a:pt x="5741963" y="689317"/>
                  <a:pt x="5650524" y="703385"/>
                  <a:pt x="5610665" y="715108"/>
                </a:cubicBezTo>
                <a:cubicBezTo>
                  <a:pt x="5570807" y="726831"/>
                  <a:pt x="5537982" y="722142"/>
                  <a:pt x="5498123" y="743243"/>
                </a:cubicBezTo>
                <a:cubicBezTo>
                  <a:pt x="5458265" y="764345"/>
                  <a:pt x="5406683" y="822960"/>
                  <a:pt x="5371514" y="841717"/>
                </a:cubicBezTo>
                <a:cubicBezTo>
                  <a:pt x="5336345" y="860474"/>
                  <a:pt x="5305865" y="834684"/>
                  <a:pt x="5287108" y="855785"/>
                </a:cubicBezTo>
                <a:cubicBezTo>
                  <a:pt x="5268351" y="876886"/>
                  <a:pt x="5277729" y="930812"/>
                  <a:pt x="5258972" y="968326"/>
                </a:cubicBezTo>
                <a:cubicBezTo>
                  <a:pt x="5240215" y="1005840"/>
                  <a:pt x="5186289" y="1043354"/>
                  <a:pt x="5174566" y="1080868"/>
                </a:cubicBezTo>
                <a:cubicBezTo>
                  <a:pt x="5162843" y="1118382"/>
                  <a:pt x="5176911" y="1153552"/>
                  <a:pt x="5188634" y="1193410"/>
                </a:cubicBezTo>
                <a:cubicBezTo>
                  <a:pt x="5200357" y="1233268"/>
                  <a:pt x="5226148" y="1275471"/>
                  <a:pt x="5244905" y="1320019"/>
                </a:cubicBezTo>
                <a:cubicBezTo>
                  <a:pt x="5263662" y="1364567"/>
                  <a:pt x="5301175" y="1380979"/>
                  <a:pt x="5301175" y="1460696"/>
                </a:cubicBezTo>
                <a:cubicBezTo>
                  <a:pt x="5301175" y="1540413"/>
                  <a:pt x="5244905" y="1683434"/>
                  <a:pt x="5244905" y="1798320"/>
                </a:cubicBezTo>
                <a:cubicBezTo>
                  <a:pt x="5244905" y="1913206"/>
                  <a:pt x="5301175" y="2072641"/>
                  <a:pt x="5301175" y="2150013"/>
                </a:cubicBezTo>
                <a:cubicBezTo>
                  <a:pt x="5301175" y="2227385"/>
                  <a:pt x="5256628" y="2220351"/>
                  <a:pt x="5244905" y="2262554"/>
                </a:cubicBezTo>
                <a:cubicBezTo>
                  <a:pt x="5233182" y="2304757"/>
                  <a:pt x="5275385" y="2384474"/>
                  <a:pt x="5230837" y="2403231"/>
                </a:cubicBezTo>
                <a:cubicBezTo>
                  <a:pt x="5186289" y="2421988"/>
                  <a:pt x="5057335" y="2393853"/>
                  <a:pt x="4977618" y="2375096"/>
                </a:cubicBezTo>
                <a:cubicBezTo>
                  <a:pt x="4897901" y="2356339"/>
                  <a:pt x="4792393" y="2321170"/>
                  <a:pt x="4752535" y="2290690"/>
                </a:cubicBezTo>
                <a:cubicBezTo>
                  <a:pt x="4712677" y="2260210"/>
                  <a:pt x="4750191" y="2218007"/>
                  <a:pt x="4738468" y="2192216"/>
                </a:cubicBezTo>
                <a:cubicBezTo>
                  <a:pt x="4726745" y="2166425"/>
                  <a:pt x="4707988" y="2145323"/>
                  <a:pt x="4682197" y="2135945"/>
                </a:cubicBezTo>
                <a:cubicBezTo>
                  <a:pt x="4656406" y="2126567"/>
                  <a:pt x="4607169" y="2128911"/>
                  <a:pt x="4583723" y="2135945"/>
                </a:cubicBezTo>
                <a:cubicBezTo>
                  <a:pt x="4560277" y="2142979"/>
                  <a:pt x="4574345" y="2173459"/>
                  <a:pt x="4541520" y="2178148"/>
                </a:cubicBezTo>
                <a:cubicBezTo>
                  <a:pt x="4508695" y="2182837"/>
                  <a:pt x="4424289" y="2182837"/>
                  <a:pt x="4386775" y="2164080"/>
                </a:cubicBezTo>
                <a:cubicBezTo>
                  <a:pt x="4349261" y="2145323"/>
                  <a:pt x="4346917" y="2091397"/>
                  <a:pt x="4316437" y="2065606"/>
                </a:cubicBezTo>
                <a:cubicBezTo>
                  <a:pt x="4285957" y="2039815"/>
                  <a:pt x="4241409" y="2035127"/>
                  <a:pt x="4203895" y="2009336"/>
                </a:cubicBezTo>
                <a:cubicBezTo>
                  <a:pt x="4166381" y="1983545"/>
                  <a:pt x="4117145" y="1950721"/>
                  <a:pt x="4091354" y="1910862"/>
                </a:cubicBezTo>
                <a:cubicBezTo>
                  <a:pt x="4065563" y="1871003"/>
                  <a:pt x="4058529" y="1805354"/>
                  <a:pt x="4049151" y="1770185"/>
                </a:cubicBezTo>
                <a:cubicBezTo>
                  <a:pt x="4039773" y="1735016"/>
                  <a:pt x="4049151" y="1725637"/>
                  <a:pt x="4035083" y="1699846"/>
                </a:cubicBezTo>
                <a:cubicBezTo>
                  <a:pt x="4021015" y="1674055"/>
                  <a:pt x="3992880" y="1627163"/>
                  <a:pt x="3964745" y="1615440"/>
                </a:cubicBezTo>
                <a:cubicBezTo>
                  <a:pt x="3936610" y="1603717"/>
                  <a:pt x="3899096" y="1617785"/>
                  <a:pt x="3866271" y="1629508"/>
                </a:cubicBezTo>
                <a:cubicBezTo>
                  <a:pt x="3833446" y="1641231"/>
                  <a:pt x="3784209" y="1657644"/>
                  <a:pt x="3767797" y="1685779"/>
                </a:cubicBezTo>
                <a:cubicBezTo>
                  <a:pt x="3751385" y="1713914"/>
                  <a:pt x="3753729" y="1751428"/>
                  <a:pt x="3767797" y="1798320"/>
                </a:cubicBezTo>
                <a:cubicBezTo>
                  <a:pt x="3781865" y="1845212"/>
                  <a:pt x="3824068" y="1913207"/>
                  <a:pt x="3852203" y="1967133"/>
                </a:cubicBezTo>
                <a:cubicBezTo>
                  <a:pt x="3880338" y="2021059"/>
                  <a:pt x="3913163" y="2086708"/>
                  <a:pt x="3936609" y="2121877"/>
                </a:cubicBezTo>
                <a:cubicBezTo>
                  <a:pt x="3960055" y="2157046"/>
                  <a:pt x="3981157" y="2147668"/>
                  <a:pt x="3992880" y="2178148"/>
                </a:cubicBezTo>
                <a:cubicBezTo>
                  <a:pt x="4004603" y="2208628"/>
                  <a:pt x="3988191" y="2264898"/>
                  <a:pt x="4006948" y="2304757"/>
                </a:cubicBezTo>
                <a:cubicBezTo>
                  <a:pt x="4025705" y="2344616"/>
                  <a:pt x="4084321" y="2421988"/>
                  <a:pt x="4105422" y="2417299"/>
                </a:cubicBezTo>
                <a:cubicBezTo>
                  <a:pt x="4126524" y="2412610"/>
                  <a:pt x="4112456" y="2290690"/>
                  <a:pt x="4133557" y="2276622"/>
                </a:cubicBezTo>
                <a:cubicBezTo>
                  <a:pt x="4154659" y="2262554"/>
                  <a:pt x="4215619" y="2302413"/>
                  <a:pt x="4232031" y="2332893"/>
                </a:cubicBezTo>
                <a:cubicBezTo>
                  <a:pt x="4248443" y="2363373"/>
                  <a:pt x="4239065" y="2429022"/>
                  <a:pt x="4232031" y="2459502"/>
                </a:cubicBezTo>
                <a:cubicBezTo>
                  <a:pt x="4224997" y="2489982"/>
                  <a:pt x="4178105" y="2489982"/>
                  <a:pt x="4189828" y="2515773"/>
                </a:cubicBezTo>
                <a:cubicBezTo>
                  <a:pt x="4201551" y="2541564"/>
                  <a:pt x="4264855" y="2607212"/>
                  <a:pt x="4302369" y="2614246"/>
                </a:cubicBezTo>
                <a:cubicBezTo>
                  <a:pt x="4339883" y="2621280"/>
                  <a:pt x="4375053" y="2569699"/>
                  <a:pt x="4414911" y="2557976"/>
                </a:cubicBezTo>
                <a:cubicBezTo>
                  <a:pt x="4454770" y="2546253"/>
                  <a:pt x="4506351" y="2572044"/>
                  <a:pt x="4541520" y="2543908"/>
                </a:cubicBezTo>
                <a:cubicBezTo>
                  <a:pt x="4576689" y="2515773"/>
                  <a:pt x="4604824" y="2417298"/>
                  <a:pt x="4625926" y="2389163"/>
                </a:cubicBezTo>
                <a:cubicBezTo>
                  <a:pt x="4647028" y="2361028"/>
                  <a:pt x="4663440" y="2361028"/>
                  <a:pt x="4668129" y="2375096"/>
                </a:cubicBezTo>
                <a:cubicBezTo>
                  <a:pt x="4672818" y="2389164"/>
                  <a:pt x="4632961" y="2438401"/>
                  <a:pt x="4654062" y="2473570"/>
                </a:cubicBezTo>
                <a:cubicBezTo>
                  <a:pt x="4675164" y="2508739"/>
                  <a:pt x="4745501" y="2553287"/>
                  <a:pt x="4794738" y="2586111"/>
                </a:cubicBezTo>
                <a:cubicBezTo>
                  <a:pt x="4843975" y="2618935"/>
                  <a:pt x="4914314" y="2637692"/>
                  <a:pt x="4949483" y="2670517"/>
                </a:cubicBezTo>
                <a:cubicBezTo>
                  <a:pt x="4984652" y="2703342"/>
                  <a:pt x="4979963" y="2752579"/>
                  <a:pt x="5005754" y="2783059"/>
                </a:cubicBezTo>
                <a:cubicBezTo>
                  <a:pt x="5031545" y="2813539"/>
                  <a:pt x="5099539" y="2815883"/>
                  <a:pt x="5104228" y="2853397"/>
                </a:cubicBezTo>
                <a:cubicBezTo>
                  <a:pt x="5108917" y="2890911"/>
                  <a:pt x="5064369" y="2970628"/>
                  <a:pt x="5033889" y="3008142"/>
                </a:cubicBezTo>
                <a:cubicBezTo>
                  <a:pt x="5003409" y="3045656"/>
                  <a:pt x="4947139" y="3043311"/>
                  <a:pt x="4921348" y="3078480"/>
                </a:cubicBezTo>
                <a:cubicBezTo>
                  <a:pt x="4895557" y="3113649"/>
                  <a:pt x="4883834" y="3181643"/>
                  <a:pt x="4879145" y="3219157"/>
                </a:cubicBezTo>
                <a:cubicBezTo>
                  <a:pt x="4874456" y="3256671"/>
                  <a:pt x="4888523" y="3280117"/>
                  <a:pt x="4893212" y="3303563"/>
                </a:cubicBezTo>
                <a:cubicBezTo>
                  <a:pt x="4897901" y="3327009"/>
                  <a:pt x="4923692" y="3350456"/>
                  <a:pt x="4907280" y="3359834"/>
                </a:cubicBezTo>
                <a:cubicBezTo>
                  <a:pt x="4890868" y="3369212"/>
                  <a:pt x="4813495" y="3341077"/>
                  <a:pt x="4794738" y="3359834"/>
                </a:cubicBezTo>
                <a:cubicBezTo>
                  <a:pt x="4775981" y="3378591"/>
                  <a:pt x="4815840" y="3446585"/>
                  <a:pt x="4794738" y="3472376"/>
                </a:cubicBezTo>
                <a:cubicBezTo>
                  <a:pt x="4773636" y="3498167"/>
                  <a:pt x="4691575" y="3488788"/>
                  <a:pt x="4668129" y="3514579"/>
                </a:cubicBezTo>
                <a:cubicBezTo>
                  <a:pt x="4644683" y="3540370"/>
                  <a:pt x="4684542" y="3606018"/>
                  <a:pt x="4654062" y="3627120"/>
                </a:cubicBezTo>
                <a:cubicBezTo>
                  <a:pt x="4623582" y="3648222"/>
                  <a:pt x="4529797" y="3627120"/>
                  <a:pt x="4485249" y="3641188"/>
                </a:cubicBezTo>
                <a:cubicBezTo>
                  <a:pt x="4440701" y="3655256"/>
                  <a:pt x="4410221" y="3685735"/>
                  <a:pt x="4386775" y="3711526"/>
                </a:cubicBezTo>
                <a:cubicBezTo>
                  <a:pt x="4363329" y="3737317"/>
                  <a:pt x="4353950" y="3767798"/>
                  <a:pt x="4344572" y="3795933"/>
                </a:cubicBezTo>
                <a:cubicBezTo>
                  <a:pt x="4335194" y="3824068"/>
                  <a:pt x="4372708" y="3849859"/>
                  <a:pt x="4330505" y="3880339"/>
                </a:cubicBezTo>
                <a:cubicBezTo>
                  <a:pt x="4288302" y="3910819"/>
                  <a:pt x="4149970" y="3943644"/>
                  <a:pt x="4091354" y="3978813"/>
                </a:cubicBezTo>
                <a:cubicBezTo>
                  <a:pt x="4032738" y="4013982"/>
                  <a:pt x="4011637" y="4063219"/>
                  <a:pt x="3978812" y="4091354"/>
                </a:cubicBezTo>
                <a:cubicBezTo>
                  <a:pt x="3945987" y="4119489"/>
                  <a:pt x="3929575" y="4138247"/>
                  <a:pt x="3894406" y="4147625"/>
                </a:cubicBezTo>
                <a:cubicBezTo>
                  <a:pt x="3859237" y="4157003"/>
                  <a:pt x="3814689" y="4124179"/>
                  <a:pt x="3767797" y="4147625"/>
                </a:cubicBezTo>
                <a:cubicBezTo>
                  <a:pt x="3720905" y="4171071"/>
                  <a:pt x="3666978" y="4262511"/>
                  <a:pt x="3613052" y="4288302"/>
                </a:cubicBezTo>
                <a:cubicBezTo>
                  <a:pt x="3559126" y="4314093"/>
                  <a:pt x="3484098" y="4323472"/>
                  <a:pt x="3444240" y="4302370"/>
                </a:cubicBezTo>
                <a:cubicBezTo>
                  <a:pt x="3404382" y="4281269"/>
                  <a:pt x="3390314" y="4222653"/>
                  <a:pt x="3373902" y="4161693"/>
                </a:cubicBezTo>
                <a:cubicBezTo>
                  <a:pt x="3357490" y="4100733"/>
                  <a:pt x="3345766" y="3936610"/>
                  <a:pt x="3345766" y="3936610"/>
                </a:cubicBezTo>
                <a:cubicBezTo>
                  <a:pt x="3336388" y="3861582"/>
                  <a:pt x="3336388" y="3779520"/>
                  <a:pt x="3317631" y="3711526"/>
                </a:cubicBezTo>
                <a:cubicBezTo>
                  <a:pt x="3298874" y="3643532"/>
                  <a:pt x="3261360" y="3596640"/>
                  <a:pt x="3233225" y="3528646"/>
                </a:cubicBezTo>
                <a:cubicBezTo>
                  <a:pt x="3205090" y="3460652"/>
                  <a:pt x="3169920" y="3364523"/>
                  <a:pt x="3148818" y="3303563"/>
                </a:cubicBezTo>
                <a:cubicBezTo>
                  <a:pt x="3127716" y="3242603"/>
                  <a:pt x="3130061" y="3200400"/>
                  <a:pt x="3106615" y="3162886"/>
                </a:cubicBezTo>
                <a:cubicBezTo>
                  <a:pt x="3083169" y="3125372"/>
                  <a:pt x="3038622" y="3111304"/>
                  <a:pt x="3008142" y="3078480"/>
                </a:cubicBezTo>
                <a:cubicBezTo>
                  <a:pt x="2977662" y="3045656"/>
                  <a:pt x="2940147" y="3012831"/>
                  <a:pt x="2923735" y="2965939"/>
                </a:cubicBezTo>
                <a:cubicBezTo>
                  <a:pt x="2907323" y="2919047"/>
                  <a:pt x="2914357" y="2846363"/>
                  <a:pt x="2909668" y="2797126"/>
                </a:cubicBezTo>
                <a:cubicBezTo>
                  <a:pt x="2904979" y="2747889"/>
                  <a:pt x="2926080" y="2715065"/>
                  <a:pt x="2895600" y="2670517"/>
                </a:cubicBezTo>
                <a:cubicBezTo>
                  <a:pt x="2865120" y="2625969"/>
                  <a:pt x="2759613" y="2574388"/>
                  <a:pt x="2726788" y="2529840"/>
                </a:cubicBezTo>
                <a:cubicBezTo>
                  <a:pt x="2693963" y="2485292"/>
                  <a:pt x="2724443" y="2459502"/>
                  <a:pt x="2698652" y="2403231"/>
                </a:cubicBezTo>
                <a:cubicBezTo>
                  <a:pt x="2672861" y="2346960"/>
                  <a:pt x="2611901" y="2262554"/>
                  <a:pt x="2572043" y="2192216"/>
                </a:cubicBezTo>
                <a:cubicBezTo>
                  <a:pt x="2532185" y="2121878"/>
                  <a:pt x="2487637" y="2028092"/>
                  <a:pt x="2459502" y="1981200"/>
                </a:cubicBezTo>
                <a:cubicBezTo>
                  <a:pt x="2431367" y="1934308"/>
                  <a:pt x="2419643" y="1913207"/>
                  <a:pt x="2403231" y="1910862"/>
                </a:cubicBezTo>
                <a:cubicBezTo>
                  <a:pt x="2386819" y="1908518"/>
                  <a:pt x="2393853" y="2006991"/>
                  <a:pt x="2361028" y="1967133"/>
                </a:cubicBezTo>
                <a:cubicBezTo>
                  <a:pt x="2328203" y="1927275"/>
                  <a:pt x="2241452" y="1697502"/>
                  <a:pt x="2206283" y="1671711"/>
                </a:cubicBezTo>
                <a:cubicBezTo>
                  <a:pt x="2171114" y="1645920"/>
                  <a:pt x="2152357" y="1779563"/>
                  <a:pt x="2150012" y="1812388"/>
                </a:cubicBezTo>
                <a:cubicBezTo>
                  <a:pt x="2147667" y="1845213"/>
                  <a:pt x="2175803" y="1835834"/>
                  <a:pt x="2192215" y="1868659"/>
                </a:cubicBezTo>
                <a:cubicBezTo>
                  <a:pt x="2208627" y="1901484"/>
                  <a:pt x="2232074" y="1964788"/>
                  <a:pt x="2248486" y="2009336"/>
                </a:cubicBezTo>
                <a:cubicBezTo>
                  <a:pt x="2264898" y="2053884"/>
                  <a:pt x="2271932" y="2100776"/>
                  <a:pt x="2290689" y="2135945"/>
                </a:cubicBezTo>
                <a:cubicBezTo>
                  <a:pt x="2309446" y="2171114"/>
                  <a:pt x="2335237" y="2173459"/>
                  <a:pt x="2361028" y="2220351"/>
                </a:cubicBezTo>
                <a:cubicBezTo>
                  <a:pt x="2386819" y="2267243"/>
                  <a:pt x="2445434" y="2417299"/>
                  <a:pt x="2445434" y="2417299"/>
                </a:cubicBezTo>
                <a:cubicBezTo>
                  <a:pt x="2466536" y="2466536"/>
                  <a:pt x="2471225" y="2482949"/>
                  <a:pt x="2487637" y="2515773"/>
                </a:cubicBezTo>
                <a:cubicBezTo>
                  <a:pt x="2504049" y="2548597"/>
                  <a:pt x="2574388" y="2602523"/>
                  <a:pt x="2543908" y="2614246"/>
                </a:cubicBezTo>
                <a:cubicBezTo>
                  <a:pt x="2513428" y="2625969"/>
                  <a:pt x="2363372" y="2604868"/>
                  <a:pt x="2304757" y="2586111"/>
                </a:cubicBezTo>
                <a:cubicBezTo>
                  <a:pt x="2246142" y="2567354"/>
                  <a:pt x="2208627" y="2504050"/>
                  <a:pt x="2192215" y="2501705"/>
                </a:cubicBezTo>
                <a:cubicBezTo>
                  <a:pt x="2175803" y="2499360"/>
                  <a:pt x="2239107" y="2583766"/>
                  <a:pt x="2206283" y="2572043"/>
                </a:cubicBezTo>
                <a:cubicBezTo>
                  <a:pt x="2173459" y="2560320"/>
                  <a:pt x="2067951" y="2497015"/>
                  <a:pt x="1995268" y="2431366"/>
                </a:cubicBezTo>
                <a:cubicBezTo>
                  <a:pt x="1922585" y="2365717"/>
                  <a:pt x="1835834" y="2267243"/>
                  <a:pt x="1770185" y="2178148"/>
                </a:cubicBezTo>
                <a:cubicBezTo>
                  <a:pt x="1704536" y="2089053"/>
                  <a:pt x="1652954" y="1960099"/>
                  <a:pt x="1601372" y="1896794"/>
                </a:cubicBezTo>
                <a:cubicBezTo>
                  <a:pt x="1549790" y="1833489"/>
                  <a:pt x="1505242" y="1826455"/>
                  <a:pt x="1460695" y="1798320"/>
                </a:cubicBezTo>
                <a:cubicBezTo>
                  <a:pt x="1416148" y="1770185"/>
                  <a:pt x="1383323" y="1751428"/>
                  <a:pt x="1334086" y="1727982"/>
                </a:cubicBezTo>
                <a:cubicBezTo>
                  <a:pt x="1284849" y="1704536"/>
                  <a:pt x="1216855" y="1655298"/>
                  <a:pt x="1165274" y="1657643"/>
                </a:cubicBezTo>
                <a:cubicBezTo>
                  <a:pt x="1113693" y="1659988"/>
                  <a:pt x="1078523" y="1711570"/>
                  <a:pt x="1024597" y="1742050"/>
                </a:cubicBezTo>
                <a:cubicBezTo>
                  <a:pt x="970671" y="1772530"/>
                  <a:pt x="895643" y="1810043"/>
                  <a:pt x="841717" y="1840523"/>
                </a:cubicBezTo>
                <a:cubicBezTo>
                  <a:pt x="787791" y="1871003"/>
                  <a:pt x="771378" y="1957754"/>
                  <a:pt x="701040" y="1924930"/>
                </a:cubicBezTo>
                <a:cubicBezTo>
                  <a:pt x="630702" y="1892106"/>
                  <a:pt x="506437" y="1725638"/>
                  <a:pt x="419686" y="1643576"/>
                </a:cubicBezTo>
                <a:cubicBezTo>
                  <a:pt x="332935" y="1561514"/>
                  <a:pt x="248529" y="1500554"/>
                  <a:pt x="180535" y="1432560"/>
                </a:cubicBezTo>
                <a:cubicBezTo>
                  <a:pt x="112541" y="1364566"/>
                  <a:pt x="23446" y="1268437"/>
                  <a:pt x="11723" y="1235613"/>
                </a:cubicBezTo>
                <a:cubicBezTo>
                  <a:pt x="0" y="1202789"/>
                  <a:pt x="72683" y="1226235"/>
                  <a:pt x="110197" y="1235613"/>
                </a:cubicBezTo>
                <a:cubicBezTo>
                  <a:pt x="147711" y="1244991"/>
                  <a:pt x="196948" y="1277815"/>
                  <a:pt x="236806" y="1291883"/>
                </a:cubicBezTo>
                <a:cubicBezTo>
                  <a:pt x="276665" y="1305951"/>
                  <a:pt x="325902" y="1303607"/>
                  <a:pt x="349348" y="1320019"/>
                </a:cubicBezTo>
                <a:cubicBezTo>
                  <a:pt x="372794" y="1336431"/>
                  <a:pt x="368105" y="1362222"/>
                  <a:pt x="377483" y="1390357"/>
                </a:cubicBezTo>
                <a:cubicBezTo>
                  <a:pt x="386861" y="1418492"/>
                  <a:pt x="375138" y="1463040"/>
                  <a:pt x="405618" y="1488831"/>
                </a:cubicBezTo>
                <a:cubicBezTo>
                  <a:pt x="436098" y="1514622"/>
                  <a:pt x="520505" y="1524001"/>
                  <a:pt x="560363" y="1545102"/>
                </a:cubicBezTo>
                <a:cubicBezTo>
                  <a:pt x="600222" y="1566204"/>
                  <a:pt x="616634" y="1594338"/>
                  <a:pt x="644769" y="1615440"/>
                </a:cubicBezTo>
                <a:cubicBezTo>
                  <a:pt x="672904" y="1636542"/>
                  <a:pt x="691661" y="1671711"/>
                  <a:pt x="729175" y="1671711"/>
                </a:cubicBezTo>
                <a:cubicBezTo>
                  <a:pt x="766689" y="1671711"/>
                  <a:pt x="841717" y="1645920"/>
                  <a:pt x="869852" y="1615440"/>
                </a:cubicBezTo>
                <a:cubicBezTo>
                  <a:pt x="897987" y="1584960"/>
                  <a:pt x="900333" y="1528689"/>
                  <a:pt x="897988" y="1488831"/>
                </a:cubicBezTo>
                <a:cubicBezTo>
                  <a:pt x="895644" y="1448973"/>
                  <a:pt x="837028" y="1411459"/>
                  <a:pt x="855785" y="1376290"/>
                </a:cubicBezTo>
                <a:cubicBezTo>
                  <a:pt x="874542" y="1341121"/>
                  <a:pt x="961292" y="1294228"/>
                  <a:pt x="1010529" y="1277816"/>
                </a:cubicBezTo>
                <a:cubicBezTo>
                  <a:pt x="1059766" y="1261404"/>
                  <a:pt x="1118381" y="1263748"/>
                  <a:pt x="1151206" y="1277816"/>
                </a:cubicBezTo>
                <a:cubicBezTo>
                  <a:pt x="1184031" y="1291884"/>
                  <a:pt x="1167619" y="1338776"/>
                  <a:pt x="1207477" y="1362222"/>
                </a:cubicBezTo>
                <a:cubicBezTo>
                  <a:pt x="1247335" y="1385668"/>
                  <a:pt x="1350499" y="1404425"/>
                  <a:pt x="1390357" y="1418493"/>
                </a:cubicBezTo>
                <a:cubicBezTo>
                  <a:pt x="1430216" y="1432561"/>
                  <a:pt x="1446628" y="1446628"/>
                  <a:pt x="1446628" y="1446628"/>
                </a:cubicBezTo>
                <a:cubicBezTo>
                  <a:pt x="1474763" y="1460696"/>
                  <a:pt x="1512277" y="1481798"/>
                  <a:pt x="1559169" y="1502899"/>
                </a:cubicBezTo>
                <a:cubicBezTo>
                  <a:pt x="1606061" y="1524001"/>
                  <a:pt x="1692813" y="1556825"/>
                  <a:pt x="1727982" y="1573237"/>
                </a:cubicBezTo>
                <a:cubicBezTo>
                  <a:pt x="1763151" y="1589649"/>
                  <a:pt x="1744394" y="1603718"/>
                  <a:pt x="1770185" y="1601373"/>
                </a:cubicBezTo>
                <a:cubicBezTo>
                  <a:pt x="1795976" y="1599028"/>
                  <a:pt x="1842868" y="1577927"/>
                  <a:pt x="1882726" y="1559170"/>
                </a:cubicBezTo>
                <a:cubicBezTo>
                  <a:pt x="1922584" y="1540413"/>
                  <a:pt x="1974166" y="1500554"/>
                  <a:pt x="2009335" y="1488831"/>
                </a:cubicBezTo>
                <a:cubicBezTo>
                  <a:pt x="2044504" y="1477108"/>
                  <a:pt x="2049194" y="1479453"/>
                  <a:pt x="2093742" y="1488831"/>
                </a:cubicBezTo>
                <a:cubicBezTo>
                  <a:pt x="2138290" y="1498209"/>
                  <a:pt x="2234419" y="1538068"/>
                  <a:pt x="2276622" y="1545102"/>
                </a:cubicBezTo>
                <a:cubicBezTo>
                  <a:pt x="2318825" y="1552136"/>
                  <a:pt x="2332892" y="1547446"/>
                  <a:pt x="2346960" y="1531034"/>
                </a:cubicBezTo>
                <a:cubicBezTo>
                  <a:pt x="2361028" y="1514622"/>
                  <a:pt x="2351649" y="1486487"/>
                  <a:pt x="2361028" y="1446628"/>
                </a:cubicBezTo>
                <a:cubicBezTo>
                  <a:pt x="2370407" y="1406769"/>
                  <a:pt x="2389163" y="1345809"/>
                  <a:pt x="2403231" y="1291883"/>
                </a:cubicBezTo>
                <a:cubicBezTo>
                  <a:pt x="2417299" y="1237957"/>
                  <a:pt x="2431366" y="1165274"/>
                  <a:pt x="2445434" y="1123071"/>
                </a:cubicBezTo>
                <a:cubicBezTo>
                  <a:pt x="2459502" y="1080868"/>
                  <a:pt x="2480603" y="1085557"/>
                  <a:pt x="2487637" y="1038665"/>
                </a:cubicBezTo>
                <a:cubicBezTo>
                  <a:pt x="2494671" y="991773"/>
                  <a:pt x="2492326" y="881575"/>
                  <a:pt x="2487637" y="841717"/>
                </a:cubicBezTo>
                <a:cubicBezTo>
                  <a:pt x="2482948" y="801859"/>
                  <a:pt x="2464191" y="827649"/>
                  <a:pt x="2459502" y="799514"/>
                </a:cubicBezTo>
                <a:cubicBezTo>
                  <a:pt x="2454813" y="771379"/>
                  <a:pt x="2436056" y="696351"/>
                  <a:pt x="2459502" y="672905"/>
                </a:cubicBezTo>
                <a:cubicBezTo>
                  <a:pt x="2482948" y="649459"/>
                  <a:pt x="2567354" y="677594"/>
                  <a:pt x="2600178" y="658837"/>
                </a:cubicBezTo>
                <a:cubicBezTo>
                  <a:pt x="2633002" y="640080"/>
                  <a:pt x="2635347" y="581464"/>
                  <a:pt x="2656449" y="560363"/>
                </a:cubicBezTo>
                <a:cubicBezTo>
                  <a:pt x="2677551" y="539262"/>
                  <a:pt x="2712720" y="529883"/>
                  <a:pt x="2726788" y="532228"/>
                </a:cubicBezTo>
                <a:cubicBezTo>
                  <a:pt x="2740856" y="534573"/>
                  <a:pt x="2740855" y="574431"/>
                  <a:pt x="2740855" y="574431"/>
                </a:cubicBezTo>
                <a:lnTo>
                  <a:pt x="2740855" y="574431"/>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7" name="TextBox 6"/>
          <p:cNvSpPr txBox="1"/>
          <p:nvPr/>
        </p:nvSpPr>
        <p:spPr>
          <a:xfrm>
            <a:off x="457200" y="228600"/>
            <a:ext cx="7848600" cy="1569660"/>
          </a:xfrm>
          <a:prstGeom prst="rect">
            <a:avLst/>
          </a:prstGeom>
          <a:blipFill>
            <a:blip r:embed="rId3"/>
            <a:tile tx="0" ty="0" sx="100000" sy="100000" flip="none" algn="tl"/>
          </a:blipFill>
        </p:spPr>
        <p:txBody>
          <a:bodyPr wrap="square" rtlCol="0">
            <a:spAutoFit/>
          </a:bodyPr>
          <a:lstStyle/>
          <a:p>
            <a:pPr algn="ctr"/>
            <a:r>
              <a:rPr lang="bn-IN" sz="4800" b="1" dirty="0" smtClean="0">
                <a:solidFill>
                  <a:srgbClr val="C00000"/>
                </a:solidFill>
                <a:latin typeface="NikoshBAN" pitchFamily="2" charset="0"/>
                <a:cs typeface="NikoshBAN" pitchFamily="2" charset="0"/>
              </a:rPr>
              <a:t>হযরত ওমর (রাঃ)- এর শাসনামলে মুসলিম সাম্রাজ্যের সীমানা </a:t>
            </a:r>
            <a:endParaRPr lang="en-SG" sz="4800" b="1" dirty="0">
              <a:solidFill>
                <a:srgbClr val="C00000"/>
              </a:solidFill>
              <a:latin typeface="NikoshBAN" pitchFamily="2" charset="0"/>
              <a:cs typeface="NikoshBAN" pitchFamily="2"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repeatCount="2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_36.jpg"/>
          <p:cNvPicPr>
            <a:picLocks noChangeAspect="1"/>
          </p:cNvPicPr>
          <p:nvPr/>
        </p:nvPicPr>
        <p:blipFill>
          <a:blip r:embed="rId2"/>
          <a:stretch>
            <a:fillRect/>
          </a:stretch>
        </p:blipFill>
        <p:spPr>
          <a:xfrm>
            <a:off x="148573" y="1219200"/>
            <a:ext cx="8817432" cy="5486400"/>
          </a:xfrm>
          <a:prstGeom prst="rect">
            <a:avLst/>
          </a:prstGeom>
        </p:spPr>
      </p:pic>
      <p:sp>
        <p:nvSpPr>
          <p:cNvPr id="11" name="Freeform 10"/>
          <p:cNvSpPr/>
          <p:nvPr/>
        </p:nvSpPr>
        <p:spPr>
          <a:xfrm>
            <a:off x="5609772" y="2281162"/>
            <a:ext cx="2474685" cy="2329542"/>
          </a:xfrm>
          <a:custGeom>
            <a:avLst/>
            <a:gdLst>
              <a:gd name="connsiteX0" fmla="*/ 7257 w 2474685"/>
              <a:gd name="connsiteY0" fmla="*/ 810381 h 2329542"/>
              <a:gd name="connsiteX1" fmla="*/ 36285 w 2474685"/>
              <a:gd name="connsiteY1" fmla="*/ 621695 h 2329542"/>
              <a:gd name="connsiteX2" fmla="*/ 21771 w 2474685"/>
              <a:gd name="connsiteY2" fmla="*/ 563638 h 2329542"/>
              <a:gd name="connsiteX3" fmla="*/ 94342 w 2474685"/>
              <a:gd name="connsiteY3" fmla="*/ 476552 h 2329542"/>
              <a:gd name="connsiteX4" fmla="*/ 137885 w 2474685"/>
              <a:gd name="connsiteY4" fmla="*/ 389467 h 2329542"/>
              <a:gd name="connsiteX5" fmla="*/ 326571 w 2474685"/>
              <a:gd name="connsiteY5" fmla="*/ 418495 h 2329542"/>
              <a:gd name="connsiteX6" fmla="*/ 268514 w 2474685"/>
              <a:gd name="connsiteY6" fmla="*/ 244324 h 2329542"/>
              <a:gd name="connsiteX7" fmla="*/ 253999 w 2474685"/>
              <a:gd name="connsiteY7" fmla="*/ 84667 h 2329542"/>
              <a:gd name="connsiteX8" fmla="*/ 283028 w 2474685"/>
              <a:gd name="connsiteY8" fmla="*/ 12095 h 2329542"/>
              <a:gd name="connsiteX9" fmla="*/ 428171 w 2474685"/>
              <a:gd name="connsiteY9" fmla="*/ 157238 h 2329542"/>
              <a:gd name="connsiteX10" fmla="*/ 529771 w 2474685"/>
              <a:gd name="connsiteY10" fmla="*/ 113695 h 2329542"/>
              <a:gd name="connsiteX11" fmla="*/ 558799 w 2474685"/>
              <a:gd name="connsiteY11" fmla="*/ 70152 h 2329542"/>
              <a:gd name="connsiteX12" fmla="*/ 631371 w 2474685"/>
              <a:gd name="connsiteY12" fmla="*/ 26609 h 2329542"/>
              <a:gd name="connsiteX13" fmla="*/ 645885 w 2474685"/>
              <a:gd name="connsiteY13" fmla="*/ 55638 h 2329542"/>
              <a:gd name="connsiteX14" fmla="*/ 674914 w 2474685"/>
              <a:gd name="connsiteY14" fmla="*/ 99181 h 2329542"/>
              <a:gd name="connsiteX15" fmla="*/ 674914 w 2474685"/>
              <a:gd name="connsiteY15" fmla="*/ 171752 h 2329542"/>
              <a:gd name="connsiteX16" fmla="*/ 732971 w 2474685"/>
              <a:gd name="connsiteY16" fmla="*/ 215295 h 2329542"/>
              <a:gd name="connsiteX17" fmla="*/ 776514 w 2474685"/>
              <a:gd name="connsiteY17" fmla="*/ 360438 h 2329542"/>
              <a:gd name="connsiteX18" fmla="*/ 892628 w 2474685"/>
              <a:gd name="connsiteY18" fmla="*/ 403981 h 2329542"/>
              <a:gd name="connsiteX19" fmla="*/ 979714 w 2474685"/>
              <a:gd name="connsiteY19" fmla="*/ 491067 h 2329542"/>
              <a:gd name="connsiteX20" fmla="*/ 1226457 w 2474685"/>
              <a:gd name="connsiteY20" fmla="*/ 491067 h 2329542"/>
              <a:gd name="connsiteX21" fmla="*/ 1284514 w 2474685"/>
              <a:gd name="connsiteY21" fmla="*/ 476552 h 2329542"/>
              <a:gd name="connsiteX22" fmla="*/ 1313542 w 2474685"/>
              <a:gd name="connsiteY22" fmla="*/ 462038 h 2329542"/>
              <a:gd name="connsiteX23" fmla="*/ 1313542 w 2474685"/>
              <a:gd name="connsiteY23" fmla="*/ 433009 h 2329542"/>
              <a:gd name="connsiteX24" fmla="*/ 1357085 w 2474685"/>
              <a:gd name="connsiteY24" fmla="*/ 374952 h 2329542"/>
              <a:gd name="connsiteX25" fmla="*/ 1371599 w 2474685"/>
              <a:gd name="connsiteY25" fmla="*/ 331409 h 2329542"/>
              <a:gd name="connsiteX26" fmla="*/ 1458685 w 2474685"/>
              <a:gd name="connsiteY26" fmla="*/ 287867 h 2329542"/>
              <a:gd name="connsiteX27" fmla="*/ 1531257 w 2474685"/>
              <a:gd name="connsiteY27" fmla="*/ 258838 h 2329542"/>
              <a:gd name="connsiteX28" fmla="*/ 1618342 w 2474685"/>
              <a:gd name="connsiteY28" fmla="*/ 258838 h 2329542"/>
              <a:gd name="connsiteX29" fmla="*/ 1763485 w 2474685"/>
              <a:gd name="connsiteY29" fmla="*/ 360438 h 2329542"/>
              <a:gd name="connsiteX30" fmla="*/ 1894114 w 2474685"/>
              <a:gd name="connsiteY30" fmla="*/ 433009 h 2329542"/>
              <a:gd name="connsiteX31" fmla="*/ 1981199 w 2474685"/>
              <a:gd name="connsiteY31" fmla="*/ 505581 h 2329542"/>
              <a:gd name="connsiteX32" fmla="*/ 2053771 w 2474685"/>
              <a:gd name="connsiteY32" fmla="*/ 476552 h 2329542"/>
              <a:gd name="connsiteX33" fmla="*/ 2082799 w 2474685"/>
              <a:gd name="connsiteY33" fmla="*/ 665238 h 2329542"/>
              <a:gd name="connsiteX34" fmla="*/ 2082799 w 2474685"/>
              <a:gd name="connsiteY34" fmla="*/ 781352 h 2329542"/>
              <a:gd name="connsiteX35" fmla="*/ 2053771 w 2474685"/>
              <a:gd name="connsiteY35" fmla="*/ 839409 h 2329542"/>
              <a:gd name="connsiteX36" fmla="*/ 2053771 w 2474685"/>
              <a:gd name="connsiteY36" fmla="*/ 984552 h 2329542"/>
              <a:gd name="connsiteX37" fmla="*/ 2097314 w 2474685"/>
              <a:gd name="connsiteY37" fmla="*/ 1013581 h 2329542"/>
              <a:gd name="connsiteX38" fmla="*/ 2097314 w 2474685"/>
              <a:gd name="connsiteY38" fmla="*/ 1115181 h 2329542"/>
              <a:gd name="connsiteX39" fmla="*/ 2111828 w 2474685"/>
              <a:gd name="connsiteY39" fmla="*/ 1187752 h 2329542"/>
              <a:gd name="connsiteX40" fmla="*/ 2111828 w 2474685"/>
              <a:gd name="connsiteY40" fmla="*/ 1260324 h 2329542"/>
              <a:gd name="connsiteX41" fmla="*/ 2169885 w 2474685"/>
              <a:gd name="connsiteY41" fmla="*/ 1318381 h 2329542"/>
              <a:gd name="connsiteX42" fmla="*/ 2213428 w 2474685"/>
              <a:gd name="connsiteY42" fmla="*/ 1347409 h 2329542"/>
              <a:gd name="connsiteX43" fmla="*/ 2198914 w 2474685"/>
              <a:gd name="connsiteY43" fmla="*/ 1507067 h 2329542"/>
              <a:gd name="connsiteX44" fmla="*/ 2184399 w 2474685"/>
              <a:gd name="connsiteY44" fmla="*/ 1579638 h 2329542"/>
              <a:gd name="connsiteX45" fmla="*/ 2242457 w 2474685"/>
              <a:gd name="connsiteY45" fmla="*/ 1753809 h 2329542"/>
              <a:gd name="connsiteX46" fmla="*/ 2344057 w 2474685"/>
              <a:gd name="connsiteY46" fmla="*/ 1811867 h 2329542"/>
              <a:gd name="connsiteX47" fmla="*/ 2373085 w 2474685"/>
              <a:gd name="connsiteY47" fmla="*/ 1913467 h 2329542"/>
              <a:gd name="connsiteX48" fmla="*/ 2431142 w 2474685"/>
              <a:gd name="connsiteY48" fmla="*/ 2000552 h 2329542"/>
              <a:gd name="connsiteX49" fmla="*/ 2460171 w 2474685"/>
              <a:gd name="connsiteY49" fmla="*/ 2058609 h 2329542"/>
              <a:gd name="connsiteX50" fmla="*/ 2344057 w 2474685"/>
              <a:gd name="connsiteY50" fmla="*/ 2116667 h 2329542"/>
              <a:gd name="connsiteX51" fmla="*/ 2344057 w 2474685"/>
              <a:gd name="connsiteY51" fmla="*/ 2160209 h 2329542"/>
              <a:gd name="connsiteX52" fmla="*/ 2315028 w 2474685"/>
              <a:gd name="connsiteY52" fmla="*/ 2305352 h 2329542"/>
              <a:gd name="connsiteX53" fmla="*/ 2300514 w 2474685"/>
              <a:gd name="connsiteY53" fmla="*/ 2305352 h 2329542"/>
              <a:gd name="connsiteX54" fmla="*/ 2039257 w 2474685"/>
              <a:gd name="connsiteY54" fmla="*/ 2261809 h 2329542"/>
              <a:gd name="connsiteX55" fmla="*/ 1865085 w 2474685"/>
              <a:gd name="connsiteY55" fmla="*/ 2232781 h 2329542"/>
              <a:gd name="connsiteX56" fmla="*/ 1807028 w 2474685"/>
              <a:gd name="connsiteY56" fmla="*/ 2131181 h 2329542"/>
              <a:gd name="connsiteX57" fmla="*/ 1807028 w 2474685"/>
              <a:gd name="connsiteY57" fmla="*/ 2058609 h 2329542"/>
              <a:gd name="connsiteX58" fmla="*/ 1690914 w 2474685"/>
              <a:gd name="connsiteY58" fmla="*/ 1986038 h 2329542"/>
              <a:gd name="connsiteX59" fmla="*/ 1618342 w 2474685"/>
              <a:gd name="connsiteY59" fmla="*/ 2073124 h 2329542"/>
              <a:gd name="connsiteX60" fmla="*/ 1545771 w 2474685"/>
              <a:gd name="connsiteY60" fmla="*/ 2102152 h 2329542"/>
              <a:gd name="connsiteX61" fmla="*/ 1386114 w 2474685"/>
              <a:gd name="connsiteY61" fmla="*/ 2015067 h 2329542"/>
              <a:gd name="connsiteX62" fmla="*/ 1342571 w 2474685"/>
              <a:gd name="connsiteY62" fmla="*/ 1971524 h 2329542"/>
              <a:gd name="connsiteX63" fmla="*/ 1211942 w 2474685"/>
              <a:gd name="connsiteY63" fmla="*/ 1869924 h 2329542"/>
              <a:gd name="connsiteX64" fmla="*/ 1211942 w 2474685"/>
              <a:gd name="connsiteY64" fmla="*/ 1898952 h 2329542"/>
              <a:gd name="connsiteX65" fmla="*/ 1124857 w 2474685"/>
              <a:gd name="connsiteY65" fmla="*/ 1739295 h 2329542"/>
              <a:gd name="connsiteX66" fmla="*/ 1037771 w 2474685"/>
              <a:gd name="connsiteY66" fmla="*/ 1623181 h 2329542"/>
              <a:gd name="connsiteX67" fmla="*/ 1052285 w 2474685"/>
              <a:gd name="connsiteY67" fmla="*/ 1579638 h 2329542"/>
              <a:gd name="connsiteX68" fmla="*/ 994228 w 2474685"/>
              <a:gd name="connsiteY68" fmla="*/ 1507067 h 2329542"/>
              <a:gd name="connsiteX69" fmla="*/ 936171 w 2474685"/>
              <a:gd name="connsiteY69" fmla="*/ 1521581 h 2329542"/>
              <a:gd name="connsiteX70" fmla="*/ 863599 w 2474685"/>
              <a:gd name="connsiteY70" fmla="*/ 1521581 h 2329542"/>
              <a:gd name="connsiteX71" fmla="*/ 761999 w 2474685"/>
              <a:gd name="connsiteY71" fmla="*/ 1405467 h 2329542"/>
              <a:gd name="connsiteX72" fmla="*/ 631371 w 2474685"/>
              <a:gd name="connsiteY72" fmla="*/ 1390952 h 2329542"/>
              <a:gd name="connsiteX73" fmla="*/ 457199 w 2474685"/>
              <a:gd name="connsiteY73" fmla="*/ 1347409 h 2329542"/>
              <a:gd name="connsiteX74" fmla="*/ 355599 w 2474685"/>
              <a:gd name="connsiteY74" fmla="*/ 1187752 h 2329542"/>
              <a:gd name="connsiteX75" fmla="*/ 195942 w 2474685"/>
              <a:gd name="connsiteY75" fmla="*/ 1028095 h 2329542"/>
              <a:gd name="connsiteX76" fmla="*/ 79828 w 2474685"/>
              <a:gd name="connsiteY76" fmla="*/ 926495 h 2329542"/>
              <a:gd name="connsiteX77" fmla="*/ 7257 w 2474685"/>
              <a:gd name="connsiteY77" fmla="*/ 810381 h 23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474685" h="2329542">
                <a:moveTo>
                  <a:pt x="7257" y="810381"/>
                </a:moveTo>
                <a:cubicBezTo>
                  <a:pt x="0" y="759581"/>
                  <a:pt x="33866" y="662819"/>
                  <a:pt x="36285" y="621695"/>
                </a:cubicBezTo>
                <a:cubicBezTo>
                  <a:pt x="38704" y="580571"/>
                  <a:pt x="12095" y="587828"/>
                  <a:pt x="21771" y="563638"/>
                </a:cubicBezTo>
                <a:cubicBezTo>
                  <a:pt x="31447" y="539448"/>
                  <a:pt x="74990" y="505580"/>
                  <a:pt x="94342" y="476552"/>
                </a:cubicBezTo>
                <a:cubicBezTo>
                  <a:pt x="113694" y="447524"/>
                  <a:pt x="99180" y="399143"/>
                  <a:pt x="137885" y="389467"/>
                </a:cubicBezTo>
                <a:cubicBezTo>
                  <a:pt x="176590" y="379791"/>
                  <a:pt x="304800" y="442685"/>
                  <a:pt x="326571" y="418495"/>
                </a:cubicBezTo>
                <a:cubicBezTo>
                  <a:pt x="348342" y="394305"/>
                  <a:pt x="280609" y="299962"/>
                  <a:pt x="268514" y="244324"/>
                </a:cubicBezTo>
                <a:cubicBezTo>
                  <a:pt x="256419" y="188686"/>
                  <a:pt x="251580" y="123372"/>
                  <a:pt x="253999" y="84667"/>
                </a:cubicBezTo>
                <a:cubicBezTo>
                  <a:pt x="256418" y="45962"/>
                  <a:pt x="253999" y="0"/>
                  <a:pt x="283028" y="12095"/>
                </a:cubicBezTo>
                <a:cubicBezTo>
                  <a:pt x="312057" y="24190"/>
                  <a:pt x="387047" y="140305"/>
                  <a:pt x="428171" y="157238"/>
                </a:cubicBezTo>
                <a:cubicBezTo>
                  <a:pt x="469295" y="174171"/>
                  <a:pt x="508000" y="128209"/>
                  <a:pt x="529771" y="113695"/>
                </a:cubicBezTo>
                <a:cubicBezTo>
                  <a:pt x="551542" y="99181"/>
                  <a:pt x="541866" y="84666"/>
                  <a:pt x="558799" y="70152"/>
                </a:cubicBezTo>
                <a:cubicBezTo>
                  <a:pt x="575732" y="55638"/>
                  <a:pt x="616857" y="29028"/>
                  <a:pt x="631371" y="26609"/>
                </a:cubicBezTo>
                <a:cubicBezTo>
                  <a:pt x="645885" y="24190"/>
                  <a:pt x="638628" y="43543"/>
                  <a:pt x="645885" y="55638"/>
                </a:cubicBezTo>
                <a:cubicBezTo>
                  <a:pt x="653142" y="67733"/>
                  <a:pt x="670076" y="79829"/>
                  <a:pt x="674914" y="99181"/>
                </a:cubicBezTo>
                <a:cubicBezTo>
                  <a:pt x="679752" y="118533"/>
                  <a:pt x="665238" y="152400"/>
                  <a:pt x="674914" y="171752"/>
                </a:cubicBezTo>
                <a:cubicBezTo>
                  <a:pt x="684590" y="191104"/>
                  <a:pt x="716038" y="183847"/>
                  <a:pt x="732971" y="215295"/>
                </a:cubicBezTo>
                <a:cubicBezTo>
                  <a:pt x="749904" y="246743"/>
                  <a:pt x="749905" y="328991"/>
                  <a:pt x="776514" y="360438"/>
                </a:cubicBezTo>
                <a:cubicBezTo>
                  <a:pt x="803123" y="391885"/>
                  <a:pt x="858761" y="382210"/>
                  <a:pt x="892628" y="403981"/>
                </a:cubicBezTo>
                <a:cubicBezTo>
                  <a:pt x="926495" y="425752"/>
                  <a:pt x="924076" y="476553"/>
                  <a:pt x="979714" y="491067"/>
                </a:cubicBezTo>
                <a:cubicBezTo>
                  <a:pt x="1035352" y="505581"/>
                  <a:pt x="1175657" y="493486"/>
                  <a:pt x="1226457" y="491067"/>
                </a:cubicBezTo>
                <a:cubicBezTo>
                  <a:pt x="1277257" y="488648"/>
                  <a:pt x="1270000" y="481390"/>
                  <a:pt x="1284514" y="476552"/>
                </a:cubicBezTo>
                <a:cubicBezTo>
                  <a:pt x="1299028" y="471714"/>
                  <a:pt x="1308704" y="469295"/>
                  <a:pt x="1313542" y="462038"/>
                </a:cubicBezTo>
                <a:cubicBezTo>
                  <a:pt x="1318380" y="454781"/>
                  <a:pt x="1306285" y="447523"/>
                  <a:pt x="1313542" y="433009"/>
                </a:cubicBezTo>
                <a:cubicBezTo>
                  <a:pt x="1320799" y="418495"/>
                  <a:pt x="1347409" y="391885"/>
                  <a:pt x="1357085" y="374952"/>
                </a:cubicBezTo>
                <a:cubicBezTo>
                  <a:pt x="1366761" y="358019"/>
                  <a:pt x="1354666" y="345923"/>
                  <a:pt x="1371599" y="331409"/>
                </a:cubicBezTo>
                <a:cubicBezTo>
                  <a:pt x="1388532" y="316895"/>
                  <a:pt x="1432075" y="299962"/>
                  <a:pt x="1458685" y="287867"/>
                </a:cubicBezTo>
                <a:cubicBezTo>
                  <a:pt x="1485295" y="275772"/>
                  <a:pt x="1504648" y="263676"/>
                  <a:pt x="1531257" y="258838"/>
                </a:cubicBezTo>
                <a:cubicBezTo>
                  <a:pt x="1557866" y="254000"/>
                  <a:pt x="1579637" y="241905"/>
                  <a:pt x="1618342" y="258838"/>
                </a:cubicBezTo>
                <a:cubicBezTo>
                  <a:pt x="1657047" y="275771"/>
                  <a:pt x="1717523" y="331410"/>
                  <a:pt x="1763485" y="360438"/>
                </a:cubicBezTo>
                <a:cubicBezTo>
                  <a:pt x="1809447" y="389466"/>
                  <a:pt x="1857828" y="408819"/>
                  <a:pt x="1894114" y="433009"/>
                </a:cubicBezTo>
                <a:cubicBezTo>
                  <a:pt x="1930400" y="457199"/>
                  <a:pt x="1954589" y="498324"/>
                  <a:pt x="1981199" y="505581"/>
                </a:cubicBezTo>
                <a:cubicBezTo>
                  <a:pt x="2007809" y="512838"/>
                  <a:pt x="2036838" y="449943"/>
                  <a:pt x="2053771" y="476552"/>
                </a:cubicBezTo>
                <a:cubicBezTo>
                  <a:pt x="2070704" y="503161"/>
                  <a:pt x="2077961" y="614438"/>
                  <a:pt x="2082799" y="665238"/>
                </a:cubicBezTo>
                <a:cubicBezTo>
                  <a:pt x="2087637" y="716038"/>
                  <a:pt x="2087637" y="752324"/>
                  <a:pt x="2082799" y="781352"/>
                </a:cubicBezTo>
                <a:cubicBezTo>
                  <a:pt x="2077961" y="810381"/>
                  <a:pt x="2058609" y="805542"/>
                  <a:pt x="2053771" y="839409"/>
                </a:cubicBezTo>
                <a:cubicBezTo>
                  <a:pt x="2048933" y="873276"/>
                  <a:pt x="2046514" y="955523"/>
                  <a:pt x="2053771" y="984552"/>
                </a:cubicBezTo>
                <a:cubicBezTo>
                  <a:pt x="2061028" y="1013581"/>
                  <a:pt x="2090057" y="991810"/>
                  <a:pt x="2097314" y="1013581"/>
                </a:cubicBezTo>
                <a:cubicBezTo>
                  <a:pt x="2104571" y="1035352"/>
                  <a:pt x="2094895" y="1086153"/>
                  <a:pt x="2097314" y="1115181"/>
                </a:cubicBezTo>
                <a:cubicBezTo>
                  <a:pt x="2099733" y="1144210"/>
                  <a:pt x="2109409" y="1163562"/>
                  <a:pt x="2111828" y="1187752"/>
                </a:cubicBezTo>
                <a:cubicBezTo>
                  <a:pt x="2114247" y="1211942"/>
                  <a:pt x="2102152" y="1238553"/>
                  <a:pt x="2111828" y="1260324"/>
                </a:cubicBezTo>
                <a:cubicBezTo>
                  <a:pt x="2121504" y="1282096"/>
                  <a:pt x="2152952" y="1303867"/>
                  <a:pt x="2169885" y="1318381"/>
                </a:cubicBezTo>
                <a:cubicBezTo>
                  <a:pt x="2186818" y="1332895"/>
                  <a:pt x="2208590" y="1315961"/>
                  <a:pt x="2213428" y="1347409"/>
                </a:cubicBezTo>
                <a:cubicBezTo>
                  <a:pt x="2218266" y="1378857"/>
                  <a:pt x="2203752" y="1468362"/>
                  <a:pt x="2198914" y="1507067"/>
                </a:cubicBezTo>
                <a:cubicBezTo>
                  <a:pt x="2194076" y="1545772"/>
                  <a:pt x="2177142" y="1538514"/>
                  <a:pt x="2184399" y="1579638"/>
                </a:cubicBezTo>
                <a:cubicBezTo>
                  <a:pt x="2191656" y="1620762"/>
                  <a:pt x="2215847" y="1715104"/>
                  <a:pt x="2242457" y="1753809"/>
                </a:cubicBezTo>
                <a:cubicBezTo>
                  <a:pt x="2269067" y="1792514"/>
                  <a:pt x="2322286" y="1785257"/>
                  <a:pt x="2344057" y="1811867"/>
                </a:cubicBezTo>
                <a:cubicBezTo>
                  <a:pt x="2365828" y="1838477"/>
                  <a:pt x="2358571" y="1882020"/>
                  <a:pt x="2373085" y="1913467"/>
                </a:cubicBezTo>
                <a:cubicBezTo>
                  <a:pt x="2387599" y="1944915"/>
                  <a:pt x="2416628" y="1976362"/>
                  <a:pt x="2431142" y="2000552"/>
                </a:cubicBezTo>
                <a:cubicBezTo>
                  <a:pt x="2445656" y="2024742"/>
                  <a:pt x="2474685" y="2039257"/>
                  <a:pt x="2460171" y="2058609"/>
                </a:cubicBezTo>
                <a:cubicBezTo>
                  <a:pt x="2445657" y="2077962"/>
                  <a:pt x="2363409" y="2099734"/>
                  <a:pt x="2344057" y="2116667"/>
                </a:cubicBezTo>
                <a:cubicBezTo>
                  <a:pt x="2324705" y="2133600"/>
                  <a:pt x="2348895" y="2128762"/>
                  <a:pt x="2344057" y="2160209"/>
                </a:cubicBezTo>
                <a:cubicBezTo>
                  <a:pt x="2339219" y="2191656"/>
                  <a:pt x="2322285" y="2281162"/>
                  <a:pt x="2315028" y="2305352"/>
                </a:cubicBezTo>
                <a:cubicBezTo>
                  <a:pt x="2307771" y="2329542"/>
                  <a:pt x="2300514" y="2305352"/>
                  <a:pt x="2300514" y="2305352"/>
                </a:cubicBezTo>
                <a:lnTo>
                  <a:pt x="2039257" y="2261809"/>
                </a:lnTo>
                <a:cubicBezTo>
                  <a:pt x="1966686" y="2249714"/>
                  <a:pt x="1903790" y="2254552"/>
                  <a:pt x="1865085" y="2232781"/>
                </a:cubicBezTo>
                <a:cubicBezTo>
                  <a:pt x="1826380" y="2211010"/>
                  <a:pt x="1816704" y="2160210"/>
                  <a:pt x="1807028" y="2131181"/>
                </a:cubicBezTo>
                <a:cubicBezTo>
                  <a:pt x="1797352" y="2102152"/>
                  <a:pt x="1826380" y="2082799"/>
                  <a:pt x="1807028" y="2058609"/>
                </a:cubicBezTo>
                <a:cubicBezTo>
                  <a:pt x="1787676" y="2034419"/>
                  <a:pt x="1722362" y="1983619"/>
                  <a:pt x="1690914" y="1986038"/>
                </a:cubicBezTo>
                <a:cubicBezTo>
                  <a:pt x="1659466" y="1988457"/>
                  <a:pt x="1642532" y="2053772"/>
                  <a:pt x="1618342" y="2073124"/>
                </a:cubicBezTo>
                <a:cubicBezTo>
                  <a:pt x="1594152" y="2092476"/>
                  <a:pt x="1584476" y="2111828"/>
                  <a:pt x="1545771" y="2102152"/>
                </a:cubicBezTo>
                <a:cubicBezTo>
                  <a:pt x="1507066" y="2092476"/>
                  <a:pt x="1419981" y="2036838"/>
                  <a:pt x="1386114" y="2015067"/>
                </a:cubicBezTo>
                <a:cubicBezTo>
                  <a:pt x="1352247" y="1993296"/>
                  <a:pt x="1371600" y="1995714"/>
                  <a:pt x="1342571" y="1971524"/>
                </a:cubicBezTo>
                <a:cubicBezTo>
                  <a:pt x="1313542" y="1947334"/>
                  <a:pt x="1233713" y="1882019"/>
                  <a:pt x="1211942" y="1869924"/>
                </a:cubicBezTo>
                <a:cubicBezTo>
                  <a:pt x="1190171" y="1857829"/>
                  <a:pt x="1226456" y="1920723"/>
                  <a:pt x="1211942" y="1898952"/>
                </a:cubicBezTo>
                <a:cubicBezTo>
                  <a:pt x="1197428" y="1877181"/>
                  <a:pt x="1153886" y="1785257"/>
                  <a:pt x="1124857" y="1739295"/>
                </a:cubicBezTo>
                <a:cubicBezTo>
                  <a:pt x="1095829" y="1693333"/>
                  <a:pt x="1049866" y="1649790"/>
                  <a:pt x="1037771" y="1623181"/>
                </a:cubicBezTo>
                <a:cubicBezTo>
                  <a:pt x="1025676" y="1596572"/>
                  <a:pt x="1059542" y="1598990"/>
                  <a:pt x="1052285" y="1579638"/>
                </a:cubicBezTo>
                <a:cubicBezTo>
                  <a:pt x="1045028" y="1560286"/>
                  <a:pt x="1013580" y="1516743"/>
                  <a:pt x="994228" y="1507067"/>
                </a:cubicBezTo>
                <a:cubicBezTo>
                  <a:pt x="974876" y="1497391"/>
                  <a:pt x="957942" y="1519162"/>
                  <a:pt x="936171" y="1521581"/>
                </a:cubicBezTo>
                <a:cubicBezTo>
                  <a:pt x="914400" y="1524000"/>
                  <a:pt x="892628" y="1540933"/>
                  <a:pt x="863599" y="1521581"/>
                </a:cubicBezTo>
                <a:cubicBezTo>
                  <a:pt x="834570" y="1502229"/>
                  <a:pt x="800704" y="1427238"/>
                  <a:pt x="761999" y="1405467"/>
                </a:cubicBezTo>
                <a:cubicBezTo>
                  <a:pt x="723294" y="1383696"/>
                  <a:pt x="682171" y="1400628"/>
                  <a:pt x="631371" y="1390952"/>
                </a:cubicBezTo>
                <a:cubicBezTo>
                  <a:pt x="580571" y="1381276"/>
                  <a:pt x="503161" y="1381276"/>
                  <a:pt x="457199" y="1347409"/>
                </a:cubicBezTo>
                <a:cubicBezTo>
                  <a:pt x="411237" y="1313542"/>
                  <a:pt x="399142" y="1240971"/>
                  <a:pt x="355599" y="1187752"/>
                </a:cubicBezTo>
                <a:cubicBezTo>
                  <a:pt x="312056" y="1134533"/>
                  <a:pt x="241904" y="1071638"/>
                  <a:pt x="195942" y="1028095"/>
                </a:cubicBezTo>
                <a:cubicBezTo>
                  <a:pt x="149980" y="984552"/>
                  <a:pt x="116114" y="962781"/>
                  <a:pt x="79828" y="926495"/>
                </a:cubicBezTo>
                <a:cubicBezTo>
                  <a:pt x="43542" y="890209"/>
                  <a:pt x="14514" y="861181"/>
                  <a:pt x="7257" y="810381"/>
                </a:cubicBezTo>
                <a:close/>
              </a:path>
            </a:pathLst>
          </a:cu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6059712" y="3048000"/>
            <a:ext cx="1676400" cy="400110"/>
          </a:xfrm>
          <a:prstGeom prst="rect">
            <a:avLst/>
          </a:prstGeom>
          <a:noFill/>
        </p:spPr>
        <p:txBody>
          <a:bodyPr wrap="square" rtlCol="0">
            <a:spAutoFit/>
          </a:bodyPr>
          <a:lstStyle/>
          <a:p>
            <a:r>
              <a:rPr lang="en-US" sz="2000" dirty="0" err="1" smtClean="0">
                <a:solidFill>
                  <a:schemeClr val="bg1"/>
                </a:solidFill>
                <a:latin typeface="NikoshBAN" pitchFamily="2" charset="0"/>
                <a:cs typeface="NikoshBAN" pitchFamily="2" charset="0"/>
              </a:rPr>
              <a:t>পারস্য</a:t>
            </a:r>
            <a:r>
              <a:rPr lang="en-US" sz="2000" dirty="0" smtClean="0">
                <a:solidFill>
                  <a:schemeClr val="bg1"/>
                </a:solidFill>
                <a:latin typeface="NikoshBAN" pitchFamily="2" charset="0"/>
                <a:cs typeface="NikoshBAN" pitchFamily="2" charset="0"/>
              </a:rPr>
              <a:t> </a:t>
            </a:r>
            <a:r>
              <a:rPr lang="en-US" sz="2000" dirty="0" err="1" smtClean="0">
                <a:solidFill>
                  <a:schemeClr val="bg1"/>
                </a:solidFill>
                <a:latin typeface="NikoshBAN" pitchFamily="2" charset="0"/>
                <a:cs typeface="NikoshBAN" pitchFamily="2" charset="0"/>
              </a:rPr>
              <a:t>সাম্রাজ্য</a:t>
            </a:r>
            <a:r>
              <a:rPr lang="en-US" sz="2000" dirty="0" smtClean="0">
                <a:solidFill>
                  <a:schemeClr val="bg1"/>
                </a:solidFill>
                <a:latin typeface="NikoshBAN" pitchFamily="2" charset="0"/>
                <a:cs typeface="NikoshBAN" pitchFamily="2" charset="0"/>
              </a:rPr>
              <a:t> </a:t>
            </a:r>
            <a:endParaRPr lang="en-SG" sz="2000" dirty="0">
              <a:solidFill>
                <a:schemeClr val="bg1"/>
              </a:solidFill>
              <a:latin typeface="NikoshBAN" pitchFamily="2" charset="0"/>
              <a:cs typeface="NikoshBAN" pitchFamily="2" charset="0"/>
            </a:endParaRPr>
          </a:p>
        </p:txBody>
      </p:sp>
      <p:sp>
        <p:nvSpPr>
          <p:cNvPr id="7" name="TextBox 6"/>
          <p:cNvSpPr txBox="1"/>
          <p:nvPr/>
        </p:nvSpPr>
        <p:spPr>
          <a:xfrm>
            <a:off x="0" y="304800"/>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6000" b="1" dirty="0" err="1" smtClean="0">
                <a:latin typeface="NikoshBAN" pitchFamily="2" charset="0"/>
                <a:cs typeface="NikoshBAN" pitchFamily="2" charset="0"/>
              </a:rPr>
              <a:t>মানচিত্রে</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দেখা</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যাচ্ছে</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চিন্তা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কর</a:t>
            </a:r>
            <a:endParaRPr lang="en-SG" sz="6000" b="1" dirty="0">
              <a:latin typeface="NikoshBAN" pitchFamily="2" charset="0"/>
              <a:cs typeface="NikoshBAN" pitchFamily="2" charset="0"/>
            </a:endParaRPr>
          </a:p>
        </p:txBody>
      </p:sp>
      <p:sp>
        <p:nvSpPr>
          <p:cNvPr id="15" name="Freeform 14"/>
          <p:cNvSpPr/>
          <p:nvPr/>
        </p:nvSpPr>
        <p:spPr>
          <a:xfrm>
            <a:off x="3606800" y="1732038"/>
            <a:ext cx="2801257" cy="2810933"/>
          </a:xfrm>
          <a:custGeom>
            <a:avLst/>
            <a:gdLst>
              <a:gd name="connsiteX0" fmla="*/ 1937657 w 2801257"/>
              <a:gd name="connsiteY0" fmla="*/ 9676 h 2810933"/>
              <a:gd name="connsiteX1" fmla="*/ 2445657 w 2801257"/>
              <a:gd name="connsiteY1" fmla="*/ 270933 h 2810933"/>
              <a:gd name="connsiteX2" fmla="*/ 2634343 w 2801257"/>
              <a:gd name="connsiteY2" fmla="*/ 270933 h 2810933"/>
              <a:gd name="connsiteX3" fmla="*/ 2750457 w 2801257"/>
              <a:gd name="connsiteY3" fmla="*/ 314476 h 2810933"/>
              <a:gd name="connsiteX4" fmla="*/ 2779486 w 2801257"/>
              <a:gd name="connsiteY4" fmla="*/ 416076 h 2810933"/>
              <a:gd name="connsiteX5" fmla="*/ 2794000 w 2801257"/>
              <a:gd name="connsiteY5" fmla="*/ 488648 h 2810933"/>
              <a:gd name="connsiteX6" fmla="*/ 2735943 w 2801257"/>
              <a:gd name="connsiteY6" fmla="*/ 648305 h 2810933"/>
              <a:gd name="connsiteX7" fmla="*/ 2619829 w 2801257"/>
              <a:gd name="connsiteY7" fmla="*/ 532191 h 2810933"/>
              <a:gd name="connsiteX8" fmla="*/ 2503714 w 2801257"/>
              <a:gd name="connsiteY8" fmla="*/ 648305 h 2810933"/>
              <a:gd name="connsiteX9" fmla="*/ 2387600 w 2801257"/>
              <a:gd name="connsiteY9" fmla="*/ 575733 h 2810933"/>
              <a:gd name="connsiteX10" fmla="*/ 2271486 w 2801257"/>
              <a:gd name="connsiteY10" fmla="*/ 561219 h 2810933"/>
              <a:gd name="connsiteX11" fmla="*/ 2242457 w 2801257"/>
              <a:gd name="connsiteY11" fmla="*/ 604762 h 2810933"/>
              <a:gd name="connsiteX12" fmla="*/ 2286000 w 2801257"/>
              <a:gd name="connsiteY12" fmla="*/ 764419 h 2810933"/>
              <a:gd name="connsiteX13" fmla="*/ 2300514 w 2801257"/>
              <a:gd name="connsiteY13" fmla="*/ 866019 h 2810933"/>
              <a:gd name="connsiteX14" fmla="*/ 2169886 w 2801257"/>
              <a:gd name="connsiteY14" fmla="*/ 866019 h 2810933"/>
              <a:gd name="connsiteX15" fmla="*/ 2082800 w 2801257"/>
              <a:gd name="connsiteY15" fmla="*/ 967619 h 2810933"/>
              <a:gd name="connsiteX16" fmla="*/ 2024743 w 2801257"/>
              <a:gd name="connsiteY16" fmla="*/ 1214362 h 2810933"/>
              <a:gd name="connsiteX17" fmla="*/ 2024743 w 2801257"/>
              <a:gd name="connsiteY17" fmla="*/ 1344991 h 2810933"/>
              <a:gd name="connsiteX18" fmla="*/ 1865086 w 2801257"/>
              <a:gd name="connsiteY18" fmla="*/ 1243391 h 2810933"/>
              <a:gd name="connsiteX19" fmla="*/ 1647371 w 2801257"/>
              <a:gd name="connsiteY19" fmla="*/ 1301448 h 2810933"/>
              <a:gd name="connsiteX20" fmla="*/ 1560286 w 2801257"/>
              <a:gd name="connsiteY20" fmla="*/ 1490133 h 2810933"/>
              <a:gd name="connsiteX21" fmla="*/ 1473200 w 2801257"/>
              <a:gd name="connsiteY21" fmla="*/ 1678819 h 2810933"/>
              <a:gd name="connsiteX22" fmla="*/ 1444171 w 2801257"/>
              <a:gd name="connsiteY22" fmla="*/ 1867505 h 2810933"/>
              <a:gd name="connsiteX23" fmla="*/ 1371600 w 2801257"/>
              <a:gd name="connsiteY23" fmla="*/ 1838476 h 2810933"/>
              <a:gd name="connsiteX24" fmla="*/ 1400629 w 2801257"/>
              <a:gd name="connsiteY24" fmla="*/ 1998133 h 2810933"/>
              <a:gd name="connsiteX25" fmla="*/ 1429657 w 2801257"/>
              <a:gd name="connsiteY25" fmla="*/ 2128762 h 2810933"/>
              <a:gd name="connsiteX26" fmla="*/ 1429657 w 2801257"/>
              <a:gd name="connsiteY26" fmla="*/ 2259391 h 2810933"/>
              <a:gd name="connsiteX27" fmla="*/ 1429657 w 2801257"/>
              <a:gd name="connsiteY27" fmla="*/ 2346476 h 2810933"/>
              <a:gd name="connsiteX28" fmla="*/ 1386114 w 2801257"/>
              <a:gd name="connsiteY28" fmla="*/ 2419048 h 2810933"/>
              <a:gd name="connsiteX29" fmla="*/ 1371600 w 2801257"/>
              <a:gd name="connsiteY29" fmla="*/ 2433562 h 2810933"/>
              <a:gd name="connsiteX30" fmla="*/ 1182914 w 2801257"/>
              <a:gd name="connsiteY30" fmla="*/ 2201333 h 2810933"/>
              <a:gd name="connsiteX31" fmla="*/ 1182914 w 2801257"/>
              <a:gd name="connsiteY31" fmla="*/ 2128762 h 2810933"/>
              <a:gd name="connsiteX32" fmla="*/ 1328057 w 2801257"/>
              <a:gd name="connsiteY32" fmla="*/ 2491619 h 2810933"/>
              <a:gd name="connsiteX33" fmla="*/ 1357086 w 2801257"/>
              <a:gd name="connsiteY33" fmla="*/ 2680305 h 2810933"/>
              <a:gd name="connsiteX34" fmla="*/ 1386114 w 2801257"/>
              <a:gd name="connsiteY34" fmla="*/ 2796419 h 2810933"/>
              <a:gd name="connsiteX35" fmla="*/ 689429 w 2801257"/>
              <a:gd name="connsiteY35" fmla="*/ 2767391 h 2810933"/>
              <a:gd name="connsiteX36" fmla="*/ 558800 w 2801257"/>
              <a:gd name="connsiteY36" fmla="*/ 2680305 h 2810933"/>
              <a:gd name="connsiteX37" fmla="*/ 457200 w 2801257"/>
              <a:gd name="connsiteY37" fmla="*/ 2433562 h 2810933"/>
              <a:gd name="connsiteX38" fmla="*/ 297543 w 2801257"/>
              <a:gd name="connsiteY38" fmla="*/ 2027162 h 2810933"/>
              <a:gd name="connsiteX39" fmla="*/ 123371 w 2801257"/>
              <a:gd name="connsiteY39" fmla="*/ 1911048 h 2810933"/>
              <a:gd name="connsiteX40" fmla="*/ 7257 w 2801257"/>
              <a:gd name="connsiteY40" fmla="*/ 1736876 h 2810933"/>
              <a:gd name="connsiteX41" fmla="*/ 79829 w 2801257"/>
              <a:gd name="connsiteY41" fmla="*/ 1664305 h 2810933"/>
              <a:gd name="connsiteX42" fmla="*/ 268514 w 2801257"/>
              <a:gd name="connsiteY42" fmla="*/ 1809448 h 2810933"/>
              <a:gd name="connsiteX43" fmla="*/ 442686 w 2801257"/>
              <a:gd name="connsiteY43" fmla="*/ 1896533 h 2810933"/>
              <a:gd name="connsiteX44" fmla="*/ 660400 w 2801257"/>
              <a:gd name="connsiteY44" fmla="*/ 1911048 h 2810933"/>
              <a:gd name="connsiteX45" fmla="*/ 718457 w 2801257"/>
              <a:gd name="connsiteY45" fmla="*/ 1969105 h 2810933"/>
              <a:gd name="connsiteX46" fmla="*/ 849086 w 2801257"/>
              <a:gd name="connsiteY46" fmla="*/ 1998133 h 2810933"/>
              <a:gd name="connsiteX47" fmla="*/ 921657 w 2801257"/>
              <a:gd name="connsiteY47" fmla="*/ 1940076 h 2810933"/>
              <a:gd name="connsiteX48" fmla="*/ 1008743 w 2801257"/>
              <a:gd name="connsiteY48" fmla="*/ 1896533 h 2810933"/>
              <a:gd name="connsiteX49" fmla="*/ 1066800 w 2801257"/>
              <a:gd name="connsiteY49" fmla="*/ 1896533 h 2810933"/>
              <a:gd name="connsiteX50" fmla="*/ 1240971 w 2801257"/>
              <a:gd name="connsiteY50" fmla="*/ 1954591 h 2810933"/>
              <a:gd name="connsiteX51" fmla="*/ 1328057 w 2801257"/>
              <a:gd name="connsiteY51" fmla="*/ 1852991 h 2810933"/>
              <a:gd name="connsiteX52" fmla="*/ 1400629 w 2801257"/>
              <a:gd name="connsiteY52" fmla="*/ 1664305 h 2810933"/>
              <a:gd name="connsiteX53" fmla="*/ 1415143 w 2801257"/>
              <a:gd name="connsiteY53" fmla="*/ 1548191 h 2810933"/>
              <a:gd name="connsiteX54" fmla="*/ 1458686 w 2801257"/>
              <a:gd name="connsiteY54" fmla="*/ 1330476 h 2810933"/>
              <a:gd name="connsiteX55" fmla="*/ 1429657 w 2801257"/>
              <a:gd name="connsiteY55" fmla="*/ 1214362 h 2810933"/>
              <a:gd name="connsiteX56" fmla="*/ 1386114 w 2801257"/>
              <a:gd name="connsiteY56" fmla="*/ 1083733 h 2810933"/>
              <a:gd name="connsiteX57" fmla="*/ 1502229 w 2801257"/>
              <a:gd name="connsiteY57" fmla="*/ 866019 h 2810933"/>
              <a:gd name="connsiteX58" fmla="*/ 1647371 w 2801257"/>
              <a:gd name="connsiteY58" fmla="*/ 590248 h 2810933"/>
              <a:gd name="connsiteX59" fmla="*/ 1792514 w 2801257"/>
              <a:gd name="connsiteY59" fmla="*/ 416076 h 2810933"/>
              <a:gd name="connsiteX60" fmla="*/ 1879600 w 2801257"/>
              <a:gd name="connsiteY60" fmla="*/ 328991 h 2810933"/>
              <a:gd name="connsiteX61" fmla="*/ 1952171 w 2801257"/>
              <a:gd name="connsiteY61" fmla="*/ 256419 h 2810933"/>
              <a:gd name="connsiteX62" fmla="*/ 1995714 w 2801257"/>
              <a:gd name="connsiteY62" fmla="*/ 212876 h 2810933"/>
              <a:gd name="connsiteX63" fmla="*/ 1937657 w 2801257"/>
              <a:gd name="connsiteY63" fmla="*/ 9676 h 281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801257" h="2810933">
                <a:moveTo>
                  <a:pt x="1937657" y="9676"/>
                </a:moveTo>
                <a:cubicBezTo>
                  <a:pt x="2012647" y="19352"/>
                  <a:pt x="2329543" y="227390"/>
                  <a:pt x="2445657" y="270933"/>
                </a:cubicBezTo>
                <a:cubicBezTo>
                  <a:pt x="2561771" y="314476"/>
                  <a:pt x="2583543" y="263676"/>
                  <a:pt x="2634343" y="270933"/>
                </a:cubicBezTo>
                <a:cubicBezTo>
                  <a:pt x="2685143" y="278190"/>
                  <a:pt x="2726267" y="290286"/>
                  <a:pt x="2750457" y="314476"/>
                </a:cubicBezTo>
                <a:cubicBezTo>
                  <a:pt x="2774647" y="338666"/>
                  <a:pt x="2772229" y="387047"/>
                  <a:pt x="2779486" y="416076"/>
                </a:cubicBezTo>
                <a:cubicBezTo>
                  <a:pt x="2786743" y="445105"/>
                  <a:pt x="2801257" y="449943"/>
                  <a:pt x="2794000" y="488648"/>
                </a:cubicBezTo>
                <a:cubicBezTo>
                  <a:pt x="2786743" y="527353"/>
                  <a:pt x="2764971" y="641048"/>
                  <a:pt x="2735943" y="648305"/>
                </a:cubicBezTo>
                <a:cubicBezTo>
                  <a:pt x="2706915" y="655562"/>
                  <a:pt x="2658534" y="532191"/>
                  <a:pt x="2619829" y="532191"/>
                </a:cubicBezTo>
                <a:cubicBezTo>
                  <a:pt x="2581124" y="532191"/>
                  <a:pt x="2542419" y="641048"/>
                  <a:pt x="2503714" y="648305"/>
                </a:cubicBezTo>
                <a:cubicBezTo>
                  <a:pt x="2465009" y="655562"/>
                  <a:pt x="2426305" y="590247"/>
                  <a:pt x="2387600" y="575733"/>
                </a:cubicBezTo>
                <a:cubicBezTo>
                  <a:pt x="2348895" y="561219"/>
                  <a:pt x="2295676" y="556381"/>
                  <a:pt x="2271486" y="561219"/>
                </a:cubicBezTo>
                <a:cubicBezTo>
                  <a:pt x="2247296" y="566057"/>
                  <a:pt x="2240038" y="570895"/>
                  <a:pt x="2242457" y="604762"/>
                </a:cubicBezTo>
                <a:cubicBezTo>
                  <a:pt x="2244876" y="638629"/>
                  <a:pt x="2276324" y="720876"/>
                  <a:pt x="2286000" y="764419"/>
                </a:cubicBezTo>
                <a:cubicBezTo>
                  <a:pt x="2295676" y="807962"/>
                  <a:pt x="2319866" y="849086"/>
                  <a:pt x="2300514" y="866019"/>
                </a:cubicBezTo>
                <a:cubicBezTo>
                  <a:pt x="2281162" y="882952"/>
                  <a:pt x="2206172" y="849086"/>
                  <a:pt x="2169886" y="866019"/>
                </a:cubicBezTo>
                <a:cubicBezTo>
                  <a:pt x="2133600" y="882952"/>
                  <a:pt x="2106990" y="909562"/>
                  <a:pt x="2082800" y="967619"/>
                </a:cubicBezTo>
                <a:cubicBezTo>
                  <a:pt x="2058610" y="1025676"/>
                  <a:pt x="2034419" y="1151467"/>
                  <a:pt x="2024743" y="1214362"/>
                </a:cubicBezTo>
                <a:cubicBezTo>
                  <a:pt x="2015067" y="1277257"/>
                  <a:pt x="2051352" y="1340153"/>
                  <a:pt x="2024743" y="1344991"/>
                </a:cubicBezTo>
                <a:cubicBezTo>
                  <a:pt x="1998134" y="1349829"/>
                  <a:pt x="1927981" y="1250648"/>
                  <a:pt x="1865086" y="1243391"/>
                </a:cubicBezTo>
                <a:cubicBezTo>
                  <a:pt x="1802191" y="1236134"/>
                  <a:pt x="1698171" y="1260324"/>
                  <a:pt x="1647371" y="1301448"/>
                </a:cubicBezTo>
                <a:cubicBezTo>
                  <a:pt x="1596571" y="1342572"/>
                  <a:pt x="1560286" y="1490133"/>
                  <a:pt x="1560286" y="1490133"/>
                </a:cubicBezTo>
                <a:cubicBezTo>
                  <a:pt x="1531258" y="1553028"/>
                  <a:pt x="1492552" y="1615924"/>
                  <a:pt x="1473200" y="1678819"/>
                </a:cubicBezTo>
                <a:cubicBezTo>
                  <a:pt x="1453848" y="1741714"/>
                  <a:pt x="1461104" y="1840896"/>
                  <a:pt x="1444171" y="1867505"/>
                </a:cubicBezTo>
                <a:cubicBezTo>
                  <a:pt x="1427238" y="1894114"/>
                  <a:pt x="1378857" y="1816705"/>
                  <a:pt x="1371600" y="1838476"/>
                </a:cubicBezTo>
                <a:cubicBezTo>
                  <a:pt x="1364343" y="1860247"/>
                  <a:pt x="1390953" y="1949752"/>
                  <a:pt x="1400629" y="1998133"/>
                </a:cubicBezTo>
                <a:cubicBezTo>
                  <a:pt x="1410305" y="2046514"/>
                  <a:pt x="1424819" y="2085219"/>
                  <a:pt x="1429657" y="2128762"/>
                </a:cubicBezTo>
                <a:cubicBezTo>
                  <a:pt x="1434495" y="2172305"/>
                  <a:pt x="1429657" y="2259391"/>
                  <a:pt x="1429657" y="2259391"/>
                </a:cubicBezTo>
                <a:cubicBezTo>
                  <a:pt x="1429657" y="2295677"/>
                  <a:pt x="1436914" y="2319866"/>
                  <a:pt x="1429657" y="2346476"/>
                </a:cubicBezTo>
                <a:cubicBezTo>
                  <a:pt x="1422400" y="2373086"/>
                  <a:pt x="1395790" y="2404534"/>
                  <a:pt x="1386114" y="2419048"/>
                </a:cubicBezTo>
                <a:cubicBezTo>
                  <a:pt x="1376438" y="2433562"/>
                  <a:pt x="1405467" y="2469848"/>
                  <a:pt x="1371600" y="2433562"/>
                </a:cubicBezTo>
                <a:cubicBezTo>
                  <a:pt x="1337733" y="2397276"/>
                  <a:pt x="1214362" y="2252133"/>
                  <a:pt x="1182914" y="2201333"/>
                </a:cubicBezTo>
                <a:cubicBezTo>
                  <a:pt x="1151466" y="2150533"/>
                  <a:pt x="1158723" y="2080381"/>
                  <a:pt x="1182914" y="2128762"/>
                </a:cubicBezTo>
                <a:cubicBezTo>
                  <a:pt x="1207105" y="2177143"/>
                  <a:pt x="1299028" y="2399695"/>
                  <a:pt x="1328057" y="2491619"/>
                </a:cubicBezTo>
                <a:cubicBezTo>
                  <a:pt x="1357086" y="2583543"/>
                  <a:pt x="1357086" y="2680305"/>
                  <a:pt x="1357086" y="2680305"/>
                </a:cubicBezTo>
                <a:cubicBezTo>
                  <a:pt x="1366762" y="2731105"/>
                  <a:pt x="1497390" y="2781905"/>
                  <a:pt x="1386114" y="2796419"/>
                </a:cubicBezTo>
                <a:cubicBezTo>
                  <a:pt x="1274838" y="2810933"/>
                  <a:pt x="827315" y="2786743"/>
                  <a:pt x="689429" y="2767391"/>
                </a:cubicBezTo>
                <a:cubicBezTo>
                  <a:pt x="551543" y="2748039"/>
                  <a:pt x="597505" y="2735943"/>
                  <a:pt x="558800" y="2680305"/>
                </a:cubicBezTo>
                <a:cubicBezTo>
                  <a:pt x="520095" y="2624667"/>
                  <a:pt x="500743" y="2542419"/>
                  <a:pt x="457200" y="2433562"/>
                </a:cubicBezTo>
                <a:cubicBezTo>
                  <a:pt x="413657" y="2324705"/>
                  <a:pt x="353181" y="2114248"/>
                  <a:pt x="297543" y="2027162"/>
                </a:cubicBezTo>
                <a:cubicBezTo>
                  <a:pt x="241905" y="1940076"/>
                  <a:pt x="171752" y="1959429"/>
                  <a:pt x="123371" y="1911048"/>
                </a:cubicBezTo>
                <a:cubicBezTo>
                  <a:pt x="74990" y="1862667"/>
                  <a:pt x="14514" y="1778000"/>
                  <a:pt x="7257" y="1736876"/>
                </a:cubicBezTo>
                <a:cubicBezTo>
                  <a:pt x="0" y="1695752"/>
                  <a:pt x="36286" y="1652210"/>
                  <a:pt x="79829" y="1664305"/>
                </a:cubicBezTo>
                <a:cubicBezTo>
                  <a:pt x="123372" y="1676400"/>
                  <a:pt x="208038" y="1770743"/>
                  <a:pt x="268514" y="1809448"/>
                </a:cubicBezTo>
                <a:cubicBezTo>
                  <a:pt x="328990" y="1848153"/>
                  <a:pt x="377372" y="1879600"/>
                  <a:pt x="442686" y="1896533"/>
                </a:cubicBezTo>
                <a:cubicBezTo>
                  <a:pt x="508000" y="1913466"/>
                  <a:pt x="614438" y="1898953"/>
                  <a:pt x="660400" y="1911048"/>
                </a:cubicBezTo>
                <a:cubicBezTo>
                  <a:pt x="706362" y="1923143"/>
                  <a:pt x="687009" y="1954591"/>
                  <a:pt x="718457" y="1969105"/>
                </a:cubicBezTo>
                <a:cubicBezTo>
                  <a:pt x="749905" y="1983619"/>
                  <a:pt x="815219" y="2002971"/>
                  <a:pt x="849086" y="1998133"/>
                </a:cubicBezTo>
                <a:cubicBezTo>
                  <a:pt x="882953" y="1993295"/>
                  <a:pt x="895048" y="1957009"/>
                  <a:pt x="921657" y="1940076"/>
                </a:cubicBezTo>
                <a:cubicBezTo>
                  <a:pt x="948266" y="1923143"/>
                  <a:pt x="984553" y="1903790"/>
                  <a:pt x="1008743" y="1896533"/>
                </a:cubicBezTo>
                <a:cubicBezTo>
                  <a:pt x="1032933" y="1889276"/>
                  <a:pt x="1028095" y="1886857"/>
                  <a:pt x="1066800" y="1896533"/>
                </a:cubicBezTo>
                <a:cubicBezTo>
                  <a:pt x="1105505" y="1906209"/>
                  <a:pt x="1197428" y="1961848"/>
                  <a:pt x="1240971" y="1954591"/>
                </a:cubicBezTo>
                <a:cubicBezTo>
                  <a:pt x="1284514" y="1947334"/>
                  <a:pt x="1301447" y="1901372"/>
                  <a:pt x="1328057" y="1852991"/>
                </a:cubicBezTo>
                <a:cubicBezTo>
                  <a:pt x="1354667" y="1804610"/>
                  <a:pt x="1386115" y="1715105"/>
                  <a:pt x="1400629" y="1664305"/>
                </a:cubicBezTo>
                <a:cubicBezTo>
                  <a:pt x="1415143" y="1613505"/>
                  <a:pt x="1405467" y="1603829"/>
                  <a:pt x="1415143" y="1548191"/>
                </a:cubicBezTo>
                <a:cubicBezTo>
                  <a:pt x="1424819" y="1492553"/>
                  <a:pt x="1456267" y="1386114"/>
                  <a:pt x="1458686" y="1330476"/>
                </a:cubicBezTo>
                <a:cubicBezTo>
                  <a:pt x="1461105" y="1274838"/>
                  <a:pt x="1441752" y="1255486"/>
                  <a:pt x="1429657" y="1214362"/>
                </a:cubicBezTo>
                <a:cubicBezTo>
                  <a:pt x="1417562" y="1173238"/>
                  <a:pt x="1374019" y="1141790"/>
                  <a:pt x="1386114" y="1083733"/>
                </a:cubicBezTo>
                <a:cubicBezTo>
                  <a:pt x="1398209" y="1025676"/>
                  <a:pt x="1458686" y="948267"/>
                  <a:pt x="1502229" y="866019"/>
                </a:cubicBezTo>
                <a:cubicBezTo>
                  <a:pt x="1545772" y="783772"/>
                  <a:pt x="1598990" y="665238"/>
                  <a:pt x="1647371" y="590248"/>
                </a:cubicBezTo>
                <a:cubicBezTo>
                  <a:pt x="1695752" y="515258"/>
                  <a:pt x="1753809" y="459619"/>
                  <a:pt x="1792514" y="416076"/>
                </a:cubicBezTo>
                <a:cubicBezTo>
                  <a:pt x="1831219" y="372533"/>
                  <a:pt x="1879600" y="328991"/>
                  <a:pt x="1879600" y="328991"/>
                </a:cubicBezTo>
                <a:lnTo>
                  <a:pt x="1952171" y="256419"/>
                </a:lnTo>
                <a:cubicBezTo>
                  <a:pt x="1971523" y="237067"/>
                  <a:pt x="1995714" y="246743"/>
                  <a:pt x="1995714" y="212876"/>
                </a:cubicBezTo>
                <a:cubicBezTo>
                  <a:pt x="1995714" y="179009"/>
                  <a:pt x="1862667" y="0"/>
                  <a:pt x="1937657" y="9676"/>
                </a:cubicBezTo>
                <a:close/>
              </a:path>
            </a:pathLst>
          </a:custGeom>
          <a:solidFill>
            <a:srgbClr val="FF00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p:cNvSpPr txBox="1"/>
          <p:nvPr/>
        </p:nvSpPr>
        <p:spPr>
          <a:xfrm>
            <a:off x="2514600" y="1524000"/>
            <a:ext cx="2895600" cy="769441"/>
          </a:xfrm>
          <a:prstGeom prst="rect">
            <a:avLst/>
          </a:prstGeom>
          <a:noFill/>
        </p:spPr>
        <p:txBody>
          <a:bodyPr wrap="square" rtlCol="0">
            <a:spAutoFit/>
          </a:bodyPr>
          <a:lstStyle/>
          <a:p>
            <a:r>
              <a:rPr lang="bn-IN" sz="4400" b="1" dirty="0" smtClean="0">
                <a:latin typeface="NikoshBAN" pitchFamily="2" charset="0"/>
                <a:cs typeface="NikoshBAN" pitchFamily="2" charset="0"/>
              </a:rPr>
              <a:t>রোমান সাম্রাজ্য </a:t>
            </a:r>
            <a:endParaRPr lang="en-SG" sz="4400" b="1" dirty="0">
              <a:latin typeface="NikoshBAN" pitchFamily="2" charset="0"/>
              <a:cs typeface="NikoshBAN" pitchFamily="2" charset="0"/>
            </a:endParaRPr>
          </a:p>
        </p:txBody>
      </p:sp>
      <p:sp>
        <p:nvSpPr>
          <p:cNvPr id="17" name="TextBox 16"/>
          <p:cNvSpPr txBox="1"/>
          <p:nvPr/>
        </p:nvSpPr>
        <p:spPr>
          <a:xfrm>
            <a:off x="3886200" y="3886200"/>
            <a:ext cx="1473198" cy="523220"/>
          </a:xfrm>
          <a:prstGeom prst="rect">
            <a:avLst/>
          </a:prstGeom>
          <a:noFill/>
        </p:spPr>
        <p:txBody>
          <a:bodyPr wrap="square" rtlCol="0">
            <a:spAutoFit/>
          </a:bodyPr>
          <a:lstStyle/>
          <a:p>
            <a:r>
              <a:rPr lang="bn-IN" sz="2800" b="1" dirty="0" smtClean="0">
                <a:solidFill>
                  <a:schemeClr val="bg1"/>
                </a:solidFill>
                <a:latin typeface="NikoshBAN" pitchFamily="2" charset="0"/>
                <a:cs typeface="NikoshBAN" pitchFamily="2" charset="0"/>
              </a:rPr>
              <a:t>মিশর </a:t>
            </a:r>
            <a:endParaRPr lang="en-SG" sz="2800" b="1" dirty="0">
              <a:solidFill>
                <a:schemeClr val="bg1"/>
              </a:solidFill>
              <a:latin typeface="NikoshBAN" pitchFamily="2" charset="0"/>
              <a:cs typeface="NikoshBAN" pitchFamily="2" charset="0"/>
            </a:endParaRPr>
          </a:p>
        </p:txBody>
      </p:sp>
      <p:sp>
        <p:nvSpPr>
          <p:cNvPr id="18" name="TextBox 17"/>
          <p:cNvSpPr txBox="1"/>
          <p:nvPr/>
        </p:nvSpPr>
        <p:spPr>
          <a:xfrm>
            <a:off x="5410200" y="4724400"/>
            <a:ext cx="1752600" cy="369332"/>
          </a:xfrm>
          <a:prstGeom prst="rect">
            <a:avLst/>
          </a:prstGeom>
          <a:noFill/>
        </p:spPr>
        <p:txBody>
          <a:bodyPr wrap="square" rtlCol="0">
            <a:spAutoFit/>
          </a:bodyPr>
          <a:lstStyle/>
          <a:p>
            <a:endParaRPr lang="en-SG" dirty="0">
              <a:latin typeface="NikoshBAN" pitchFamily="2" charset="0"/>
              <a:cs typeface="NikoshBAN" pitchFamily="2"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3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p:cTn id="28"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downLeft)">
                                      <p:cBhvr>
                                        <p:cTn id="35" dur="3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p:cTn id="40" dur="1000" fill="hold"/>
                                        <p:tgtEl>
                                          <p:spTgt spid="16">
                                            <p:txEl>
                                              <p:pRg st="0" end="0"/>
                                            </p:txEl>
                                          </p:spTgt>
                                        </p:tgtEl>
                                        <p:attrNameLst>
                                          <p:attrName>ppt_w</p:attrName>
                                        </p:attrNameLst>
                                      </p:cBhvr>
                                      <p:tavLst>
                                        <p:tav tm="0">
                                          <p:val>
                                            <p:strVal val="#ppt_w+.3"/>
                                          </p:val>
                                        </p:tav>
                                        <p:tav tm="100000">
                                          <p:val>
                                            <p:strVal val="#ppt_w"/>
                                          </p:val>
                                        </p:tav>
                                      </p:tavLst>
                                    </p:anim>
                                    <p:anim calcmode="lin" valueType="num">
                                      <p:cBhvr>
                                        <p:cTn id="41"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 from="(-#ppt_w/2)" to="(#ppt_x)" calcmode="lin" valueType="num">
                                      <p:cBhvr>
                                        <p:cTn id="47" dur="600" fill="hold">
                                          <p:stCondLst>
                                            <p:cond delay="0"/>
                                          </p:stCondLst>
                                        </p:cTn>
                                        <p:tgtEl>
                                          <p:spTgt spid="17">
                                            <p:txEl>
                                              <p:pRg st="0" end="0"/>
                                            </p:txEl>
                                          </p:spTgt>
                                        </p:tgtEl>
                                        <p:attrNameLst>
                                          <p:attrName>ppt_x</p:attrName>
                                        </p:attrNameLst>
                                      </p:cBhvr>
                                    </p:anim>
                                    <p:anim from="0" to="-1.0" calcmode="lin" valueType="num">
                                      <p:cBhvr>
                                        <p:cTn id="48" dur="200" decel="50000" autoRev="1" fill="hold">
                                          <p:stCondLst>
                                            <p:cond delay="600"/>
                                          </p:stCondLst>
                                        </p:cTn>
                                        <p:tgtEl>
                                          <p:spTgt spid="17">
                                            <p:txEl>
                                              <p:pRg st="0" end="0"/>
                                            </p:txEl>
                                          </p:spTgt>
                                        </p:tgtEl>
                                        <p:attrNameLst>
                                          <p:attrName>xshear</p:attrName>
                                        </p:attrNameLst>
                                      </p:cBhvr>
                                    </p:anim>
                                    <p:animScale>
                                      <p:cBhvr>
                                        <p:cTn id="49" dur="200" decel="100000" autoRev="1" fill="hold">
                                          <p:stCondLst>
                                            <p:cond delay="600"/>
                                          </p:stCondLst>
                                        </p:cTn>
                                        <p:tgtEl>
                                          <p:spTgt spid="17">
                                            <p:txEl>
                                              <p:pRg st="0" end="0"/>
                                            </p:txEl>
                                          </p:spTgt>
                                        </p:tgtEl>
                                      </p:cBhvr>
                                      <p:from x="100000" y="100000"/>
                                      <p:to x="80000" y="100000"/>
                                    </p:animScale>
                                    <p:anim by="(#ppt_h/3+#ppt_w*0.1)" calcmode="lin" valueType="num">
                                      <p:cBhvr additive="sum">
                                        <p:cTn id="50" dur="200" decel="100000" autoRev="1" fill="hold">
                                          <p:stCondLst>
                                            <p:cond delay="600"/>
                                          </p:stCondLst>
                                        </p:cTn>
                                        <p:tgtEl>
                                          <p:spTgt spid="1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_139.jpg"/>
          <p:cNvPicPr>
            <a:picLocks noChangeAspect="1"/>
          </p:cNvPicPr>
          <p:nvPr/>
        </p:nvPicPr>
        <p:blipFill>
          <a:blip r:embed="rId2"/>
          <a:stretch>
            <a:fillRect/>
          </a:stretch>
        </p:blipFill>
        <p:spPr>
          <a:xfrm>
            <a:off x="126612" y="992320"/>
            <a:ext cx="8885487" cy="57390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04800" y="206324"/>
            <a:ext cx="8614112" cy="584775"/>
          </a:xfrm>
          <a:prstGeom prst="rect">
            <a:avLst/>
          </a:prstGeom>
          <a:blipFill>
            <a:blip r:embed="rId3"/>
            <a:tile tx="0" ty="0" sx="100000" sy="100000" flip="none" algn="tl"/>
          </a:blipFill>
        </p:spPr>
        <p:txBody>
          <a:bodyPr wrap="square" rtlCol="0">
            <a:spAutoFit/>
          </a:bodyPr>
          <a:lstStyle/>
          <a:p>
            <a:r>
              <a:rPr lang="bn-BD" sz="3200" b="1" dirty="0" smtClean="0">
                <a:solidFill>
                  <a:srgbClr val="C00000"/>
                </a:solidFill>
                <a:latin typeface="NikoshBAN" pitchFamily="2" charset="0"/>
                <a:cs typeface="NikoshBAN" pitchFamily="2" charset="0"/>
              </a:rPr>
              <a:t>হযরত </a:t>
            </a:r>
            <a:r>
              <a:rPr lang="bn-IN" sz="3200" b="1" dirty="0" smtClean="0">
                <a:solidFill>
                  <a:srgbClr val="C00000"/>
                </a:solidFill>
                <a:latin typeface="NikoshBAN" pitchFamily="2" charset="0"/>
                <a:cs typeface="NikoshBAN" pitchFamily="2" charset="0"/>
              </a:rPr>
              <a:t>ওমর </a:t>
            </a:r>
            <a:r>
              <a:rPr lang="bn-IN" sz="3200" b="1" dirty="0" smtClean="0">
                <a:solidFill>
                  <a:srgbClr val="C00000"/>
                </a:solidFill>
                <a:latin typeface="NikoshBAN" pitchFamily="2" charset="0"/>
                <a:cs typeface="NikoshBAN" pitchFamily="2" charset="0"/>
              </a:rPr>
              <a:t>(রাঃ) প্রায় অর্ধ পৃথিবীর শাসনকর্তা ছিলেন </a:t>
            </a:r>
            <a:r>
              <a:rPr lang="bn-IN" sz="3200" b="1" dirty="0">
                <a:solidFill>
                  <a:srgbClr val="C00000"/>
                </a:solidFill>
                <a:latin typeface="NikoshBAN" pitchFamily="2" charset="0"/>
                <a:cs typeface="NikoshBAN" pitchFamily="2" charset="0"/>
              </a:rPr>
              <a:t>হযরত </a:t>
            </a:r>
            <a:endParaRPr lang="en-SG" sz="3200" b="1" dirty="0">
              <a:solidFill>
                <a:srgbClr val="C00000"/>
              </a:solidFill>
              <a:latin typeface="NikoshBAN" pitchFamily="2" charset="0"/>
              <a:cs typeface="NikoshBAN" pitchFamily="2" charset="0"/>
            </a:endParaRPr>
          </a:p>
        </p:txBody>
      </p:sp>
      <p:sp>
        <p:nvSpPr>
          <p:cNvPr id="5" name="Oval 4"/>
          <p:cNvSpPr/>
          <p:nvPr/>
        </p:nvSpPr>
        <p:spPr>
          <a:xfrm>
            <a:off x="4572000" y="2057400"/>
            <a:ext cx="13716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style.rotation</p:attrName>
                                        </p:attrNameLst>
                                      </p:cBhvr>
                                      <p:tavLst>
                                        <p:tav tm="0">
                                          <p:val>
                                            <p:fltVal val="90"/>
                                          </p:val>
                                        </p:tav>
                                        <p:tav tm="100000">
                                          <p:val>
                                            <p:fltVal val="0"/>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15.jpg"/>
          <p:cNvPicPr>
            <a:picLocks noChangeAspect="1"/>
          </p:cNvPicPr>
          <p:nvPr/>
        </p:nvPicPr>
        <p:blipFill>
          <a:blip r:embed="rId2"/>
          <a:stretch>
            <a:fillRect/>
          </a:stretch>
        </p:blipFill>
        <p:spPr>
          <a:xfrm>
            <a:off x="264434" y="1295400"/>
            <a:ext cx="8650966" cy="5334000"/>
          </a:xfrm>
          <a:prstGeom prst="rect">
            <a:avLst/>
          </a:prstGeom>
        </p:spPr>
      </p:pic>
      <p:sp>
        <p:nvSpPr>
          <p:cNvPr id="5" name="TextBox 4"/>
          <p:cNvSpPr txBox="1"/>
          <p:nvPr/>
        </p:nvSpPr>
        <p:spPr>
          <a:xfrm>
            <a:off x="381000" y="304800"/>
            <a:ext cx="8458200" cy="76944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4400" b="1" dirty="0" err="1" smtClean="0">
                <a:solidFill>
                  <a:srgbClr val="C00000"/>
                </a:solidFill>
                <a:latin typeface="NikoshBAN" pitchFamily="2" charset="0"/>
                <a:cs typeface="NikoshBAN" pitchFamily="2" charset="0"/>
              </a:rPr>
              <a:t>হযরত</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ওমর</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রাঃ</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এর</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প্রাদেশিক</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শাসন</a:t>
            </a:r>
            <a:r>
              <a:rPr lang="en-US" sz="4400" b="1" dirty="0" smtClean="0">
                <a:solidFill>
                  <a:srgbClr val="C00000"/>
                </a:solidFill>
                <a:latin typeface="NikoshBAN" pitchFamily="2" charset="0"/>
                <a:cs typeface="NikoshBAN" pitchFamily="2" charset="0"/>
              </a:rPr>
              <a:t> </a:t>
            </a:r>
            <a:r>
              <a:rPr lang="en-US" sz="4400" b="1" dirty="0" err="1" smtClean="0">
                <a:solidFill>
                  <a:srgbClr val="C00000"/>
                </a:solidFill>
                <a:latin typeface="NikoshBAN" pitchFamily="2" charset="0"/>
                <a:cs typeface="NikoshBAN" pitchFamily="2" charset="0"/>
              </a:rPr>
              <a:t>ব্যাবস্থা</a:t>
            </a:r>
            <a:r>
              <a:rPr lang="en-US" sz="4400" b="1" dirty="0" smtClean="0">
                <a:solidFill>
                  <a:srgbClr val="C00000"/>
                </a:solidFill>
                <a:latin typeface="NikoshBAN" pitchFamily="2" charset="0"/>
                <a:cs typeface="NikoshBAN" pitchFamily="2" charset="0"/>
              </a:rPr>
              <a:t> </a:t>
            </a:r>
            <a:endParaRPr lang="en-SG" sz="4400" b="1" dirty="0">
              <a:solidFill>
                <a:srgbClr val="C00000"/>
              </a:solidFill>
              <a:latin typeface="NikoshBAN" pitchFamily="2" charset="0"/>
              <a:cs typeface="NikoshBAN" pitchFamily="2" charset="0"/>
            </a:endParaRPr>
          </a:p>
        </p:txBody>
      </p:sp>
      <p:sp>
        <p:nvSpPr>
          <p:cNvPr id="7" name="TextBox 6"/>
          <p:cNvSpPr txBox="1"/>
          <p:nvPr/>
        </p:nvSpPr>
        <p:spPr>
          <a:xfrm>
            <a:off x="5410200" y="5029200"/>
            <a:ext cx="838200" cy="400110"/>
          </a:xfrm>
          <a:prstGeom prst="rect">
            <a:avLst/>
          </a:prstGeom>
          <a:noFill/>
        </p:spPr>
        <p:txBody>
          <a:bodyPr wrap="square" rtlCol="0">
            <a:spAutoFit/>
          </a:bodyPr>
          <a:lstStyle/>
          <a:p>
            <a:r>
              <a:rPr lang="bn-IN" sz="2000" dirty="0" smtClean="0">
                <a:solidFill>
                  <a:schemeClr val="bg1"/>
                </a:solidFill>
                <a:latin typeface="NikoshBAN" pitchFamily="2" charset="0"/>
                <a:cs typeface="NikoshBAN" pitchFamily="2" charset="0"/>
              </a:rPr>
              <a:t>মক্কা </a:t>
            </a:r>
            <a:endParaRPr lang="en-SG" sz="2000" dirty="0">
              <a:solidFill>
                <a:schemeClr val="bg1"/>
              </a:solidFill>
              <a:latin typeface="NikoshBAN" pitchFamily="2" charset="0"/>
              <a:cs typeface="NikoshBAN" pitchFamily="2" charset="0"/>
            </a:endParaRPr>
          </a:p>
        </p:txBody>
      </p:sp>
      <p:sp>
        <p:nvSpPr>
          <p:cNvPr id="8" name="TextBox 7"/>
          <p:cNvSpPr txBox="1"/>
          <p:nvPr/>
        </p:nvSpPr>
        <p:spPr>
          <a:xfrm>
            <a:off x="5105400" y="4191000"/>
            <a:ext cx="762000" cy="400110"/>
          </a:xfrm>
          <a:prstGeom prst="rect">
            <a:avLst/>
          </a:prstGeom>
          <a:noFill/>
        </p:spPr>
        <p:txBody>
          <a:bodyPr wrap="square" rtlCol="0">
            <a:spAutoFit/>
          </a:bodyPr>
          <a:lstStyle/>
          <a:p>
            <a:r>
              <a:rPr lang="bn-IN" sz="2000" dirty="0" smtClean="0">
                <a:solidFill>
                  <a:srgbClr val="00B0F0"/>
                </a:solidFill>
                <a:latin typeface="NikoshBAN" pitchFamily="2" charset="0"/>
                <a:cs typeface="NikoshBAN" pitchFamily="2" charset="0"/>
              </a:rPr>
              <a:t>মদিনা </a:t>
            </a:r>
            <a:endParaRPr lang="en-SG" sz="2000" dirty="0">
              <a:solidFill>
                <a:srgbClr val="00B0F0"/>
              </a:solidFill>
              <a:latin typeface="NikoshBAN" pitchFamily="2" charset="0"/>
              <a:cs typeface="NikoshBAN" pitchFamily="2" charset="0"/>
            </a:endParaRPr>
          </a:p>
        </p:txBody>
      </p:sp>
      <p:sp>
        <p:nvSpPr>
          <p:cNvPr id="9" name="TextBox 8"/>
          <p:cNvSpPr txBox="1"/>
          <p:nvPr/>
        </p:nvSpPr>
        <p:spPr>
          <a:xfrm>
            <a:off x="5071404" y="3569680"/>
            <a:ext cx="990600" cy="400110"/>
          </a:xfrm>
          <a:prstGeom prst="rect">
            <a:avLst/>
          </a:prstGeom>
          <a:noFill/>
        </p:spPr>
        <p:txBody>
          <a:bodyPr wrap="square" rtlCol="0">
            <a:spAutoFit/>
          </a:bodyPr>
          <a:lstStyle/>
          <a:p>
            <a:r>
              <a:rPr lang="bn-IN" sz="2000" dirty="0" smtClean="0">
                <a:latin typeface="NikoshBAN" pitchFamily="2" charset="0"/>
                <a:cs typeface="NikoshBAN" pitchFamily="2" charset="0"/>
              </a:rPr>
              <a:t>সিরিয়া</a:t>
            </a:r>
            <a:endParaRPr lang="en-SG" sz="2000" dirty="0">
              <a:latin typeface="NikoshBAN" pitchFamily="2" charset="0"/>
              <a:cs typeface="NikoshBAN" pitchFamily="2" charset="0"/>
            </a:endParaRPr>
          </a:p>
        </p:txBody>
      </p:sp>
      <p:sp>
        <p:nvSpPr>
          <p:cNvPr id="10" name="TextBox 9"/>
          <p:cNvSpPr txBox="1"/>
          <p:nvPr/>
        </p:nvSpPr>
        <p:spPr>
          <a:xfrm>
            <a:off x="5105400" y="2971800"/>
            <a:ext cx="1447800" cy="400110"/>
          </a:xfrm>
          <a:prstGeom prst="rect">
            <a:avLst/>
          </a:prstGeom>
          <a:noFill/>
        </p:spPr>
        <p:txBody>
          <a:bodyPr wrap="square" rtlCol="0">
            <a:spAutoFit/>
          </a:bodyPr>
          <a:lstStyle/>
          <a:p>
            <a:r>
              <a:rPr lang="bn-IN" sz="2000" dirty="0" smtClean="0">
                <a:solidFill>
                  <a:srgbClr val="0000FF"/>
                </a:solidFill>
                <a:latin typeface="NikoshBAN" pitchFamily="2" charset="0"/>
                <a:cs typeface="NikoshBAN" pitchFamily="2" charset="0"/>
              </a:rPr>
              <a:t>আল-জাজিরা</a:t>
            </a:r>
            <a:endParaRPr lang="en-SG" sz="2000" dirty="0">
              <a:solidFill>
                <a:srgbClr val="0000FF"/>
              </a:solidFill>
              <a:latin typeface="NikoshBAN" pitchFamily="2" charset="0"/>
              <a:cs typeface="NikoshBAN" pitchFamily="2" charset="0"/>
            </a:endParaRPr>
          </a:p>
        </p:txBody>
      </p:sp>
      <p:sp>
        <p:nvSpPr>
          <p:cNvPr id="11" name="TextBox 10"/>
          <p:cNvSpPr txBox="1"/>
          <p:nvPr/>
        </p:nvSpPr>
        <p:spPr>
          <a:xfrm>
            <a:off x="6096000" y="3810000"/>
            <a:ext cx="609600" cy="400110"/>
          </a:xfrm>
          <a:prstGeom prst="rect">
            <a:avLst/>
          </a:prstGeom>
          <a:noFill/>
        </p:spPr>
        <p:txBody>
          <a:bodyPr wrap="square" rtlCol="0">
            <a:spAutoFit/>
          </a:bodyPr>
          <a:lstStyle/>
          <a:p>
            <a:r>
              <a:rPr lang="bn-IN" sz="2000" dirty="0" smtClean="0">
                <a:solidFill>
                  <a:srgbClr val="002060"/>
                </a:solidFill>
                <a:latin typeface="NikoshBAN" pitchFamily="2" charset="0"/>
                <a:cs typeface="NikoshBAN" pitchFamily="2" charset="0"/>
              </a:rPr>
              <a:t>বসরা </a:t>
            </a:r>
            <a:endParaRPr lang="en-SG" sz="2000" dirty="0">
              <a:solidFill>
                <a:srgbClr val="002060"/>
              </a:solidFill>
              <a:latin typeface="NikoshBAN" pitchFamily="2" charset="0"/>
              <a:cs typeface="NikoshBAN" pitchFamily="2" charset="0"/>
            </a:endParaRPr>
          </a:p>
        </p:txBody>
      </p:sp>
      <p:sp>
        <p:nvSpPr>
          <p:cNvPr id="12" name="TextBox 11"/>
          <p:cNvSpPr txBox="1"/>
          <p:nvPr/>
        </p:nvSpPr>
        <p:spPr>
          <a:xfrm>
            <a:off x="5867400" y="3429000"/>
            <a:ext cx="609600" cy="400110"/>
          </a:xfrm>
          <a:prstGeom prst="rect">
            <a:avLst/>
          </a:prstGeom>
          <a:noFill/>
        </p:spPr>
        <p:txBody>
          <a:bodyPr wrap="square" rtlCol="0">
            <a:spAutoFit/>
          </a:bodyPr>
          <a:lstStyle/>
          <a:p>
            <a:r>
              <a:rPr lang="bn-IN" sz="2000" dirty="0" smtClean="0">
                <a:solidFill>
                  <a:srgbClr val="002060"/>
                </a:solidFill>
                <a:latin typeface="NikoshBAN" pitchFamily="2" charset="0"/>
                <a:cs typeface="NikoshBAN" pitchFamily="2" charset="0"/>
              </a:rPr>
              <a:t>কুফা </a:t>
            </a:r>
            <a:endParaRPr lang="en-SG" sz="2000" dirty="0">
              <a:solidFill>
                <a:srgbClr val="002060"/>
              </a:solidFill>
              <a:latin typeface="NikoshBAN" pitchFamily="2" charset="0"/>
              <a:cs typeface="NikoshBAN" pitchFamily="2" charset="0"/>
            </a:endParaRPr>
          </a:p>
        </p:txBody>
      </p:sp>
      <p:sp>
        <p:nvSpPr>
          <p:cNvPr id="13" name="TextBox 12"/>
          <p:cNvSpPr txBox="1"/>
          <p:nvPr/>
        </p:nvSpPr>
        <p:spPr>
          <a:xfrm>
            <a:off x="3962400" y="3886200"/>
            <a:ext cx="685800" cy="400110"/>
          </a:xfrm>
          <a:prstGeom prst="rect">
            <a:avLst/>
          </a:prstGeom>
          <a:noFill/>
        </p:spPr>
        <p:txBody>
          <a:bodyPr wrap="square" rtlCol="0">
            <a:spAutoFit/>
          </a:bodyPr>
          <a:lstStyle/>
          <a:p>
            <a:r>
              <a:rPr lang="bn-IN" sz="2000" dirty="0" smtClean="0">
                <a:solidFill>
                  <a:srgbClr val="002060"/>
                </a:solidFill>
                <a:latin typeface="NikoshBAN" pitchFamily="2" charset="0"/>
                <a:cs typeface="NikoshBAN" pitchFamily="2" charset="0"/>
              </a:rPr>
              <a:t>মিশর </a:t>
            </a:r>
            <a:endParaRPr lang="en-SG" sz="2000" dirty="0">
              <a:solidFill>
                <a:srgbClr val="002060"/>
              </a:solidFill>
              <a:latin typeface="NikoshBAN" pitchFamily="2" charset="0"/>
              <a:cs typeface="NikoshBAN" pitchFamily="2" charset="0"/>
            </a:endParaRPr>
          </a:p>
        </p:txBody>
      </p:sp>
      <p:sp>
        <p:nvSpPr>
          <p:cNvPr id="14" name="TextBox 13"/>
          <p:cNvSpPr txBox="1"/>
          <p:nvPr/>
        </p:nvSpPr>
        <p:spPr>
          <a:xfrm>
            <a:off x="4038600" y="3352800"/>
            <a:ext cx="1143000" cy="400110"/>
          </a:xfrm>
          <a:prstGeom prst="rect">
            <a:avLst/>
          </a:prstGeom>
          <a:noFill/>
        </p:spPr>
        <p:txBody>
          <a:bodyPr wrap="square" rtlCol="0">
            <a:spAutoFit/>
          </a:bodyPr>
          <a:lstStyle/>
          <a:p>
            <a:r>
              <a:rPr lang="bn-IN" sz="2000" dirty="0" smtClean="0">
                <a:solidFill>
                  <a:srgbClr val="FF0000"/>
                </a:solidFill>
                <a:latin typeface="NikoshBAN" pitchFamily="2" charset="0"/>
                <a:cs typeface="NikoshBAN" pitchFamily="2" charset="0"/>
              </a:rPr>
              <a:t>প্যালেস্টাইন </a:t>
            </a:r>
            <a:endParaRPr lang="en-SG" sz="2000" dirty="0">
              <a:solidFill>
                <a:srgbClr val="FF0000"/>
              </a:solidFill>
              <a:latin typeface="NikoshBAN" pitchFamily="2" charset="0"/>
              <a:cs typeface="NikoshBAN" pitchFamily="2" charset="0"/>
            </a:endParaRPr>
          </a:p>
        </p:txBody>
      </p:sp>
      <p:sp>
        <p:nvSpPr>
          <p:cNvPr id="15" name="TextBox 14"/>
          <p:cNvSpPr txBox="1"/>
          <p:nvPr/>
        </p:nvSpPr>
        <p:spPr>
          <a:xfrm>
            <a:off x="6324600" y="3352800"/>
            <a:ext cx="914400" cy="400110"/>
          </a:xfrm>
          <a:prstGeom prst="rect">
            <a:avLst/>
          </a:prstGeom>
          <a:noFill/>
        </p:spPr>
        <p:txBody>
          <a:bodyPr wrap="square" rtlCol="0">
            <a:spAutoFit/>
          </a:bodyPr>
          <a:lstStyle/>
          <a:p>
            <a:r>
              <a:rPr lang="bn-IN" sz="2000" dirty="0" smtClean="0">
                <a:solidFill>
                  <a:srgbClr val="FF0000"/>
                </a:solidFill>
                <a:latin typeface="NikoshBAN" pitchFamily="2" charset="0"/>
                <a:cs typeface="NikoshBAN" pitchFamily="2" charset="0"/>
              </a:rPr>
              <a:t>ফারস  </a:t>
            </a:r>
            <a:endParaRPr lang="en-SG" sz="2000" dirty="0">
              <a:solidFill>
                <a:srgbClr val="FF0000"/>
              </a:solidFill>
              <a:latin typeface="NikoshBAN" pitchFamily="2" charset="0"/>
              <a:cs typeface="NikoshBAN" pitchFamily="2" charset="0"/>
            </a:endParaRPr>
          </a:p>
        </p:txBody>
      </p:sp>
      <p:sp>
        <p:nvSpPr>
          <p:cNvPr id="16" name="TextBox 15"/>
          <p:cNvSpPr txBox="1"/>
          <p:nvPr/>
        </p:nvSpPr>
        <p:spPr>
          <a:xfrm>
            <a:off x="6705600" y="3657600"/>
            <a:ext cx="990600" cy="400110"/>
          </a:xfrm>
          <a:prstGeom prst="rect">
            <a:avLst/>
          </a:prstGeom>
          <a:noFill/>
        </p:spPr>
        <p:txBody>
          <a:bodyPr wrap="square" rtlCol="0">
            <a:spAutoFit/>
          </a:bodyPr>
          <a:lstStyle/>
          <a:p>
            <a:r>
              <a:rPr lang="bn-IN" sz="2000" dirty="0" smtClean="0">
                <a:latin typeface="NikoshBAN" pitchFamily="2" charset="0"/>
                <a:cs typeface="NikoshBAN" pitchFamily="2" charset="0"/>
              </a:rPr>
              <a:t>কিরমান </a:t>
            </a:r>
            <a:endParaRPr lang="en-SG" sz="2000" dirty="0">
              <a:latin typeface="NikoshBAN" pitchFamily="2" charset="0"/>
              <a:cs typeface="NikoshBAN" pitchFamily="2" charset="0"/>
            </a:endParaRPr>
          </a:p>
        </p:txBody>
      </p:sp>
      <p:sp>
        <p:nvSpPr>
          <p:cNvPr id="17" name="TextBox 16"/>
          <p:cNvSpPr txBox="1"/>
          <p:nvPr/>
        </p:nvSpPr>
        <p:spPr>
          <a:xfrm>
            <a:off x="6781800" y="3124200"/>
            <a:ext cx="1219200" cy="400110"/>
          </a:xfrm>
          <a:prstGeom prst="rect">
            <a:avLst/>
          </a:prstGeom>
          <a:noFill/>
        </p:spPr>
        <p:txBody>
          <a:bodyPr wrap="square" rtlCol="0">
            <a:spAutoFit/>
          </a:bodyPr>
          <a:lstStyle/>
          <a:p>
            <a:r>
              <a:rPr lang="bn-IN" sz="2000" dirty="0" smtClean="0">
                <a:solidFill>
                  <a:srgbClr val="002060"/>
                </a:solidFill>
                <a:latin typeface="NikoshBAN" pitchFamily="2" charset="0"/>
                <a:cs typeface="NikoshBAN" pitchFamily="2" charset="0"/>
              </a:rPr>
              <a:t>খোরাসান </a:t>
            </a:r>
            <a:endParaRPr lang="en-SG" sz="2000" dirty="0">
              <a:solidFill>
                <a:srgbClr val="002060"/>
              </a:solidFill>
              <a:latin typeface="NikoshBAN" pitchFamily="2" charset="0"/>
              <a:cs typeface="NikoshBAN" pitchFamily="2" charset="0"/>
            </a:endParaRPr>
          </a:p>
        </p:txBody>
      </p:sp>
      <p:sp>
        <p:nvSpPr>
          <p:cNvPr id="18" name="TextBox 17"/>
          <p:cNvSpPr txBox="1"/>
          <p:nvPr/>
        </p:nvSpPr>
        <p:spPr>
          <a:xfrm>
            <a:off x="5486400" y="2438400"/>
            <a:ext cx="1066800" cy="400110"/>
          </a:xfrm>
          <a:prstGeom prst="rect">
            <a:avLst/>
          </a:prstGeom>
          <a:noFill/>
        </p:spPr>
        <p:txBody>
          <a:bodyPr wrap="square" rtlCol="0">
            <a:spAutoFit/>
          </a:bodyPr>
          <a:lstStyle/>
          <a:p>
            <a:r>
              <a:rPr lang="bn-IN" sz="2000" dirty="0" smtClean="0">
                <a:solidFill>
                  <a:srgbClr val="C00000"/>
                </a:solidFill>
                <a:latin typeface="NikoshBAN" pitchFamily="2" charset="0"/>
                <a:cs typeface="NikoshBAN" pitchFamily="2" charset="0"/>
              </a:rPr>
              <a:t>মাকরান </a:t>
            </a:r>
            <a:endParaRPr lang="en-SG" sz="2000" dirty="0">
              <a:solidFill>
                <a:srgbClr val="C00000"/>
              </a:solidFill>
              <a:latin typeface="NikoshBAN" pitchFamily="2" charset="0"/>
              <a:cs typeface="NikoshBAN" pitchFamily="2" charset="0"/>
            </a:endParaRPr>
          </a:p>
        </p:txBody>
      </p:sp>
      <p:sp>
        <p:nvSpPr>
          <p:cNvPr id="19" name="TextBox 18"/>
          <p:cNvSpPr txBox="1"/>
          <p:nvPr/>
        </p:nvSpPr>
        <p:spPr>
          <a:xfrm>
            <a:off x="6019800" y="2743200"/>
            <a:ext cx="1371600" cy="400110"/>
          </a:xfrm>
          <a:prstGeom prst="rect">
            <a:avLst/>
          </a:prstGeom>
          <a:noFill/>
        </p:spPr>
        <p:txBody>
          <a:bodyPr wrap="square" rtlCol="0">
            <a:spAutoFit/>
          </a:bodyPr>
          <a:lstStyle/>
          <a:p>
            <a:r>
              <a:rPr lang="en-US" sz="2000" dirty="0" err="1" smtClean="0">
                <a:solidFill>
                  <a:srgbClr val="0000FF"/>
                </a:solidFill>
                <a:latin typeface="NikoshBAN" pitchFamily="2" charset="0"/>
                <a:cs typeface="NikoshBAN" pitchFamily="2" charset="0"/>
              </a:rPr>
              <a:t>সিজিস্থান</a:t>
            </a:r>
            <a:r>
              <a:rPr lang="en-US" sz="2000" dirty="0" smtClean="0">
                <a:solidFill>
                  <a:srgbClr val="0000FF"/>
                </a:solidFill>
                <a:latin typeface="NikoshBAN" pitchFamily="2" charset="0"/>
                <a:cs typeface="NikoshBAN" pitchFamily="2" charset="0"/>
              </a:rPr>
              <a:t> </a:t>
            </a:r>
            <a:endParaRPr lang="en-SG" sz="2000" dirty="0">
              <a:solidFill>
                <a:srgbClr val="0000FF"/>
              </a:solidFill>
              <a:latin typeface="NikoshBAN" pitchFamily="2" charset="0"/>
              <a:cs typeface="NikoshBAN" pitchFamily="2" charset="0"/>
            </a:endParaRPr>
          </a:p>
        </p:txBody>
      </p:sp>
      <p:sp>
        <p:nvSpPr>
          <p:cNvPr id="20" name="TextBox 19"/>
          <p:cNvSpPr txBox="1"/>
          <p:nvPr/>
        </p:nvSpPr>
        <p:spPr>
          <a:xfrm>
            <a:off x="6934200" y="2743200"/>
            <a:ext cx="1524000" cy="400110"/>
          </a:xfrm>
          <a:prstGeom prst="rect">
            <a:avLst/>
          </a:prstGeom>
          <a:noFill/>
        </p:spPr>
        <p:txBody>
          <a:bodyPr wrap="square" rtlCol="0">
            <a:spAutoFit/>
          </a:bodyPr>
          <a:lstStyle/>
          <a:p>
            <a:r>
              <a:rPr lang="bn-IN" sz="2000" dirty="0" smtClean="0">
                <a:latin typeface="NikoshBAN" pitchFamily="2" charset="0"/>
                <a:cs typeface="NikoshBAN" pitchFamily="2" charset="0"/>
              </a:rPr>
              <a:t>আজারবাইজান</a:t>
            </a:r>
            <a:endParaRPr lang="en-SG" sz="2000" dirty="0">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10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10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1">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11">
                                            <p:txEl>
                                              <p:pRg st="0" end="0"/>
                                            </p:txEl>
                                          </p:spTgt>
                                        </p:tgtEl>
                                        <p:attrNameLst>
                                          <p:attrName>ppt_w</p:attrName>
                                        </p:attrNameLst>
                                      </p:cBhvr>
                                    </p:anim>
                                    <p:anim by="(#ppt_w*0.50)" calcmode="lin" valueType="num">
                                      <p:cBhvr>
                                        <p:cTn id="36" dur="500" decel="50000" autoRev="1" fill="hold">
                                          <p:stCondLst>
                                            <p:cond delay="0"/>
                                          </p:stCondLst>
                                        </p:cTn>
                                        <p:tgtEl>
                                          <p:spTgt spid="11">
                                            <p:txEl>
                                              <p:pRg st="0" end="0"/>
                                            </p:txEl>
                                          </p:spTgt>
                                        </p:tgtEl>
                                        <p:attrNameLst>
                                          <p:attrName>ppt_x</p:attrName>
                                        </p:attrNameLst>
                                      </p:cBhvr>
                                    </p:anim>
                                    <p:anim from="(-#ppt_h/2)" to="(#ppt_y)" calcmode="lin" valueType="num">
                                      <p:cBhvr>
                                        <p:cTn id="37" dur="1000" fill="hold">
                                          <p:stCondLst>
                                            <p:cond delay="0"/>
                                          </p:stCondLst>
                                        </p:cTn>
                                        <p:tgtEl>
                                          <p:spTgt spid="11">
                                            <p:txEl>
                                              <p:pRg st="0" end="0"/>
                                            </p:txEl>
                                          </p:spTgt>
                                        </p:tgtEl>
                                        <p:attrNameLst>
                                          <p:attrName>ppt_y</p:attrName>
                                        </p:attrNameLst>
                                      </p:cBhvr>
                                    </p:anim>
                                    <p:animRot by="21600000">
                                      <p:cBhvr>
                                        <p:cTn id="38" dur="1000" fill="hold">
                                          <p:stCondLst>
                                            <p:cond delay="0"/>
                                          </p:stCondLst>
                                        </p:cTn>
                                        <p:tgtEl>
                                          <p:spTgt spid="11">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from="(-#ppt_w/2)" to="(#ppt_x)" calcmode="lin" valueType="num">
                                      <p:cBhvr>
                                        <p:cTn id="43" dur="600" fill="hold">
                                          <p:stCondLst>
                                            <p:cond delay="0"/>
                                          </p:stCondLst>
                                        </p:cTn>
                                        <p:tgtEl>
                                          <p:spTgt spid="12">
                                            <p:txEl>
                                              <p:pRg st="0" end="0"/>
                                            </p:txEl>
                                          </p:spTgt>
                                        </p:tgtEl>
                                        <p:attrNameLst>
                                          <p:attrName>ppt_x</p:attrName>
                                        </p:attrNameLst>
                                      </p:cBhvr>
                                    </p:anim>
                                    <p:anim from="0" to="-1.0" calcmode="lin" valueType="num">
                                      <p:cBhvr>
                                        <p:cTn id="44" dur="200" decel="50000" autoRev="1" fill="hold">
                                          <p:stCondLst>
                                            <p:cond delay="600"/>
                                          </p:stCondLst>
                                        </p:cTn>
                                        <p:tgtEl>
                                          <p:spTgt spid="12">
                                            <p:txEl>
                                              <p:pRg st="0" end="0"/>
                                            </p:txEl>
                                          </p:spTgt>
                                        </p:tgtEl>
                                        <p:attrNameLst>
                                          <p:attrName>xshear</p:attrName>
                                        </p:attrNameLst>
                                      </p:cBhvr>
                                    </p:anim>
                                    <p:animScale>
                                      <p:cBhvr>
                                        <p:cTn id="45" dur="200" decel="100000" autoRev="1" fill="hold">
                                          <p:stCondLst>
                                            <p:cond delay="600"/>
                                          </p:stCondLst>
                                        </p:cTn>
                                        <p:tgtEl>
                                          <p:spTgt spid="12">
                                            <p:txEl>
                                              <p:pRg st="0" end="0"/>
                                            </p:txEl>
                                          </p:spTgt>
                                        </p:tgtEl>
                                      </p:cBhvr>
                                      <p:from x="100000" y="100000"/>
                                      <p:to x="80000" y="100000"/>
                                    </p:animScale>
                                    <p:anim by="(#ppt_h/3+#ppt_w*0.1)" calcmode="lin" valueType="num">
                                      <p:cBhvr additive="sum">
                                        <p:cTn id="46" dur="200" decel="100000" autoRev="1" fill="hold">
                                          <p:stCondLst>
                                            <p:cond delay="600"/>
                                          </p:stCondLst>
                                        </p:cTn>
                                        <p:tgtEl>
                                          <p:spTgt spid="12">
                                            <p:txEl>
                                              <p:pRg st="0" end="0"/>
                                            </p:txEl>
                                          </p:spTgt>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 calcmode="lin" valueType="num">
                                      <p:cBhvr>
                                        <p:cTn id="51" dur="10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52" dur="1000" fill="hold"/>
                                        <p:tgtEl>
                                          <p:spTgt spid="1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p:cTn id="58"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1000"/>
                                        <p:tgtEl>
                                          <p:spTgt spid="15">
                                            <p:txEl>
                                              <p:pRg st="0" end="0"/>
                                            </p:txEl>
                                          </p:spTgt>
                                        </p:tgtEl>
                                      </p:cBhvr>
                                    </p:animEffect>
                                    <p:anim calcmode="lin" valueType="num">
                                      <p:cBhvr>
                                        <p:cTn id="6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 calcmode="lin" valueType="num">
                                      <p:cBhvr>
                                        <p:cTn id="72" dur="1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73" dur="1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fade">
                                      <p:cBhvr>
                                        <p:cTn id="79" dur="800" decel="100000"/>
                                        <p:tgtEl>
                                          <p:spTgt spid="17">
                                            <p:txEl>
                                              <p:pRg st="0" end="0"/>
                                            </p:txEl>
                                          </p:spTgt>
                                        </p:tgtEl>
                                      </p:cBhvr>
                                    </p:animEffect>
                                    <p:anim calcmode="lin" valueType="num">
                                      <p:cBhvr>
                                        <p:cTn id="80" dur="800" decel="100000" fill="hold"/>
                                        <p:tgtEl>
                                          <p:spTgt spid="17">
                                            <p:txEl>
                                              <p:pRg st="0" end="0"/>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17">
                                            <p:txEl>
                                              <p:pRg st="0" end="0"/>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17">
                                            <p:txEl>
                                              <p:pRg st="0" end="0"/>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7">
                                            <p:txEl>
                                              <p:pRg st="0" end="0"/>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2" presetClass="entr" presetSubtype="0" fill="hold" nodeType="clickEffect">
                                  <p:stCondLst>
                                    <p:cond delay="0"/>
                                  </p:stCondLst>
                                  <p:childTnLst>
                                    <p:set>
                                      <p:cBhvr>
                                        <p:cTn id="88" dur="1" fill="hold">
                                          <p:stCondLst>
                                            <p:cond delay="0"/>
                                          </p:stCondLst>
                                        </p:cTn>
                                        <p:tgtEl>
                                          <p:spTgt spid="18">
                                            <p:txEl>
                                              <p:pRg st="0" end="0"/>
                                            </p:txEl>
                                          </p:spTgt>
                                        </p:tgtEl>
                                        <p:attrNameLst>
                                          <p:attrName>style.visibility</p:attrName>
                                        </p:attrNameLst>
                                      </p:cBhvr>
                                      <p:to>
                                        <p:strVal val="visible"/>
                                      </p:to>
                                    </p:set>
                                    <p:animScale>
                                      <p:cBhvr>
                                        <p:cTn id="89" dur="1000" decel="50000" fill="hold">
                                          <p:stCondLst>
                                            <p:cond delay="0"/>
                                          </p:stCondLst>
                                        </p:cTn>
                                        <p:tgtEl>
                                          <p:spTgt spid="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8">
                                            <p:txEl>
                                              <p:pRg st="0" end="0"/>
                                            </p:txEl>
                                          </p:spTgt>
                                        </p:tgtEl>
                                        <p:attrNameLst>
                                          <p:attrName>ppt_x</p:attrName>
                                          <p:attrName>ppt_y</p:attrName>
                                        </p:attrNameLst>
                                      </p:cBhvr>
                                    </p:animMotion>
                                    <p:animEffect transition="in" filter="fade">
                                      <p:cBhvr>
                                        <p:cTn id="91" dur="1000"/>
                                        <p:tgtEl>
                                          <p:spTgt spid="18">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4" presetClass="entr" presetSubtype="0" accel="100000" fill="hold" nodeType="clickEffect">
                                  <p:stCondLst>
                                    <p:cond delay="0"/>
                                  </p:stCondLst>
                                  <p:childTnLst>
                                    <p:set>
                                      <p:cBhvr>
                                        <p:cTn id="95" dur="1" fill="hold">
                                          <p:stCondLst>
                                            <p:cond delay="0"/>
                                          </p:stCondLst>
                                        </p:cTn>
                                        <p:tgtEl>
                                          <p:spTgt spid="19">
                                            <p:txEl>
                                              <p:pRg st="0" end="0"/>
                                            </p:txEl>
                                          </p:spTgt>
                                        </p:tgtEl>
                                        <p:attrNameLst>
                                          <p:attrName>style.visibility</p:attrName>
                                        </p:attrNameLst>
                                      </p:cBhvr>
                                      <p:to>
                                        <p:strVal val="visible"/>
                                      </p:to>
                                    </p:set>
                                    <p:anim calcmode="lin" valueType="num">
                                      <p:cBhvr>
                                        <p:cTn id="96" dur="1000" fill="hold"/>
                                        <p:tgtEl>
                                          <p:spTgt spid="19">
                                            <p:txEl>
                                              <p:pRg st="0" end="0"/>
                                            </p:txEl>
                                          </p:spTgt>
                                        </p:tgtEl>
                                        <p:attrNameLst>
                                          <p:attrName>ppt_w</p:attrName>
                                        </p:attrNameLst>
                                      </p:cBhvr>
                                      <p:tavLst>
                                        <p:tav tm="0">
                                          <p:val>
                                            <p:strVal val="#ppt_w*0.05"/>
                                          </p:val>
                                        </p:tav>
                                        <p:tav tm="100000">
                                          <p:val>
                                            <p:strVal val="#ppt_w"/>
                                          </p:val>
                                        </p:tav>
                                      </p:tavLst>
                                    </p:anim>
                                    <p:anim calcmode="lin" valueType="num">
                                      <p:cBhvr>
                                        <p:cTn id="97" dur="1000" fill="hold"/>
                                        <p:tgtEl>
                                          <p:spTgt spid="19">
                                            <p:txEl>
                                              <p:pRg st="0" end="0"/>
                                            </p:txEl>
                                          </p:spTgt>
                                        </p:tgtEl>
                                        <p:attrNameLst>
                                          <p:attrName>ppt_h</p:attrName>
                                        </p:attrNameLst>
                                      </p:cBhvr>
                                      <p:tavLst>
                                        <p:tav tm="0">
                                          <p:val>
                                            <p:strVal val="#ppt_h"/>
                                          </p:val>
                                        </p:tav>
                                        <p:tav tm="100000">
                                          <p:val>
                                            <p:strVal val="#ppt_h"/>
                                          </p:val>
                                        </p:tav>
                                      </p:tavLst>
                                    </p:anim>
                                    <p:anim calcmode="lin" valueType="num">
                                      <p:cBhvr>
                                        <p:cTn id="98" dur="1000" fill="hold"/>
                                        <p:tgtEl>
                                          <p:spTgt spid="19">
                                            <p:txEl>
                                              <p:pRg st="0" end="0"/>
                                            </p:txEl>
                                          </p:spTgt>
                                        </p:tgtEl>
                                        <p:attrNameLst>
                                          <p:attrName>ppt_x</p:attrName>
                                        </p:attrNameLst>
                                      </p:cBhvr>
                                      <p:tavLst>
                                        <p:tav tm="0">
                                          <p:val>
                                            <p:strVal val="#ppt_x-.2"/>
                                          </p:val>
                                        </p:tav>
                                        <p:tav tm="100000">
                                          <p:val>
                                            <p:strVal val="#ppt_x"/>
                                          </p:val>
                                        </p:tav>
                                      </p:tavLst>
                                    </p:anim>
                                    <p:anim calcmode="lin" valueType="num">
                                      <p:cBhvr>
                                        <p:cTn id="99" dur="1000" fill="hold"/>
                                        <p:tgtEl>
                                          <p:spTgt spid="19">
                                            <p:txEl>
                                              <p:pRg st="0" end="0"/>
                                            </p:txEl>
                                          </p:spTgt>
                                        </p:tgtEl>
                                        <p:attrNameLst>
                                          <p:attrName>ppt_y</p:attrName>
                                        </p:attrNameLst>
                                      </p:cBhvr>
                                      <p:tavLst>
                                        <p:tav tm="0">
                                          <p:val>
                                            <p:strVal val="#ppt_y"/>
                                          </p:val>
                                        </p:tav>
                                        <p:tav tm="100000">
                                          <p:val>
                                            <p:strVal val="#ppt_y"/>
                                          </p:val>
                                        </p:tav>
                                      </p:tavLst>
                                    </p:anim>
                                    <p:animEffect transition="in" filter="fade">
                                      <p:cBhvr>
                                        <p:cTn id="100" dur="1000"/>
                                        <p:tgtEl>
                                          <p:spTgt spid="19">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nodeType="clickEffect">
                                  <p:stCondLst>
                                    <p:cond delay="0"/>
                                  </p:stCondLst>
                                  <p:iterate type="lt">
                                    <p:tmPct val="10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6" dur="10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107" dur="10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8" dur="10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000" tmFilter="0,0; .5, 1; 1, 1"/>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TotalTime>
  <Words>627</Words>
  <Application>Microsoft Office PowerPoint</Application>
  <PresentationFormat>On-screen Show (4:3)</PresentationFormat>
  <Paragraphs>95</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Shamim Hossain</dc:creator>
  <cp:lastModifiedBy>D H Liton</cp:lastModifiedBy>
  <cp:revision>359</cp:revision>
  <dcterms:created xsi:type="dcterms:W3CDTF">2006-08-16T00:00:00Z</dcterms:created>
  <dcterms:modified xsi:type="dcterms:W3CDTF">2020-03-27T15:22:26Z</dcterms:modified>
</cp:coreProperties>
</file>