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0"/>
  </p:notesMasterIdLst>
  <p:sldIdLst>
    <p:sldId id="257" r:id="rId2"/>
    <p:sldId id="256" r:id="rId3"/>
    <p:sldId id="277" r:id="rId4"/>
    <p:sldId id="260" r:id="rId5"/>
    <p:sldId id="263" r:id="rId6"/>
    <p:sldId id="268" r:id="rId7"/>
    <p:sldId id="259" r:id="rId8"/>
    <p:sldId id="267" r:id="rId9"/>
    <p:sldId id="270" r:id="rId10"/>
    <p:sldId id="276" r:id="rId11"/>
    <p:sldId id="271" r:id="rId12"/>
    <p:sldId id="272" r:id="rId13"/>
    <p:sldId id="261" r:id="rId14"/>
    <p:sldId id="273" r:id="rId15"/>
    <p:sldId id="278" r:id="rId16"/>
    <p:sldId id="279" r:id="rId17"/>
    <p:sldId id="274" r:id="rId18"/>
    <p:sldId id="275"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9" autoAdjust="0"/>
    <p:restoredTop sz="94086" autoAdjust="0"/>
  </p:normalViewPr>
  <p:slideViewPr>
    <p:cSldViewPr>
      <p:cViewPr varScale="1">
        <p:scale>
          <a:sx n="70" d="100"/>
          <a:sy n="70" d="100"/>
        </p:scale>
        <p:origin x="1386"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98FF50-867C-4ED1-ADA0-FBFC6D16F943}" type="datetimeFigureOut">
              <a:rPr lang="en-US" smtClean="0"/>
              <a:pPr/>
              <a:t>25-Mar-2020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3C6B5F9-12A1-413C-A128-D3EB128F170A}" type="slidenum">
              <a:rPr lang="en-US" smtClean="0"/>
              <a:pPr/>
              <a:t>‹#›</a:t>
            </a:fld>
            <a:endParaRPr lang="en-US"/>
          </a:p>
        </p:txBody>
      </p:sp>
    </p:spTree>
    <p:extLst>
      <p:ext uri="{BB962C8B-B14F-4D97-AF65-F5344CB8AC3E}">
        <p14:creationId xmlns:p14="http://schemas.microsoft.com/office/powerpoint/2010/main" val="35602398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ب</a:t>
            </a:r>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7</a:t>
            </a:fld>
            <a:endParaRPr lang="en-US"/>
          </a:p>
        </p:txBody>
      </p:sp>
    </p:spTree>
    <p:extLst>
      <p:ext uri="{BB962C8B-B14F-4D97-AF65-F5344CB8AC3E}">
        <p14:creationId xmlns:p14="http://schemas.microsoft.com/office/powerpoint/2010/main" val="13731672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ar-SA" dirty="0" smtClean="0"/>
              <a:t>ن</a:t>
            </a:r>
            <a:endParaRPr lang="en-US" dirty="0"/>
          </a:p>
        </p:txBody>
      </p:sp>
      <p:sp>
        <p:nvSpPr>
          <p:cNvPr id="4" name="Slide Number Placeholder 3"/>
          <p:cNvSpPr>
            <a:spLocks noGrp="1"/>
          </p:cNvSpPr>
          <p:nvPr>
            <p:ph type="sldNum" sz="quarter" idx="10"/>
          </p:nvPr>
        </p:nvSpPr>
        <p:spPr/>
        <p:txBody>
          <a:bodyPr/>
          <a:lstStyle/>
          <a:p>
            <a:fld id="{93C6B5F9-12A1-413C-A128-D3EB128F170A}" type="slidenum">
              <a:rPr lang="en-US" smtClean="0"/>
              <a:pPr/>
              <a:t>8</a:t>
            </a:fld>
            <a:endParaRPr lang="en-US"/>
          </a:p>
        </p:txBody>
      </p:sp>
    </p:spTree>
    <p:extLst>
      <p:ext uri="{BB962C8B-B14F-4D97-AF65-F5344CB8AC3E}">
        <p14:creationId xmlns:p14="http://schemas.microsoft.com/office/powerpoint/2010/main" val="6852385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25-Mar-2020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D8BD707-D9CF-40AE-B4C6-C98DA3205C09}" type="datetimeFigureOut">
              <a:rPr lang="en-US" smtClean="0"/>
              <a:pPr/>
              <a:t>25-Mar-2020</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7.xml"/><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ছবি\FB_IMG_1475402010341.jpg"/>
          <p:cNvPicPr>
            <a:picLocks noChangeAspect="1" noChangeArrowheads="1"/>
          </p:cNvPicPr>
          <p:nvPr/>
        </p:nvPicPr>
        <p:blipFill>
          <a:blip r:embed="rId2"/>
          <a:srcRect/>
          <a:stretch>
            <a:fillRect/>
          </a:stretch>
        </p:blipFill>
        <p:spPr bwMode="auto">
          <a:xfrm>
            <a:off x="762000" y="847725"/>
            <a:ext cx="7772400" cy="5162550"/>
          </a:xfrm>
          <a:prstGeom prst="rect">
            <a:avLst/>
          </a:prstGeom>
          <a:noFill/>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42900" y="212735"/>
            <a:ext cx="8458200" cy="6432530"/>
          </a:xfrm>
          <a:prstGeom prst="rect">
            <a:avLst/>
          </a:prstGeom>
          <a:noFill/>
        </p:spPr>
        <p:txBody>
          <a:bodyPr wrap="square" rtlCol="0">
            <a:spAutoFit/>
          </a:bodyPr>
          <a:lstStyle/>
          <a:p>
            <a:pPr algn="ctr"/>
            <a:r>
              <a:rPr lang="bn-BD" sz="8800" b="1" dirty="0" smtClean="0">
                <a:solidFill>
                  <a:srgbClr val="00B050"/>
                </a:solidFill>
                <a:latin typeface="NikoshBAN" pitchFamily="2" charset="0"/>
                <a:cs typeface="NikoshBAN" pitchFamily="2" charset="0"/>
              </a:rPr>
              <a:t>অনুবাদ</a:t>
            </a:r>
          </a:p>
          <a:p>
            <a:r>
              <a:rPr lang="en-US" sz="3600" dirty="0" err="1" smtClean="0">
                <a:latin typeface="NikoshBAN" pitchFamily="2" charset="0"/>
                <a:cs typeface="NikoshBAN" pitchFamily="2" charset="0"/>
              </a:rPr>
              <a:t>হযরত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হোরায়রা</a:t>
            </a:r>
            <a:r>
              <a:rPr lang="en-US" sz="3600" dirty="0" smtClean="0">
                <a:latin typeface="NikoshBAN" pitchFamily="2" charset="0"/>
                <a:cs typeface="NikoshBAN" pitchFamily="2" charset="0"/>
              </a:rPr>
              <a:t>(</a:t>
            </a:r>
            <a:r>
              <a:rPr lang="en-US" sz="3600" dirty="0" err="1" smtClean="0">
                <a:latin typeface="NikoshBAN" pitchFamily="2" charset="0"/>
                <a:cs typeface="NikoshBAN" pitchFamily="2" charset="0"/>
              </a:rPr>
              <a:t>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বর্নিত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বলেন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রাসুলুল্লাহ</a:t>
            </a:r>
            <a:r>
              <a:rPr lang="en-US" sz="3600" dirty="0" smtClean="0">
                <a:latin typeface="NikoshBAN" pitchFamily="2" charset="0"/>
                <a:cs typeface="NikoshBAN" pitchFamily="2" charset="0"/>
              </a:rPr>
              <a:t> (স) </a:t>
            </a:r>
            <a:r>
              <a:rPr lang="en-US" sz="3600" dirty="0" err="1" smtClean="0">
                <a:latin typeface="NikoshBAN" pitchFamily="2" charset="0"/>
                <a:cs typeface="NikoshBAN" pitchFamily="2" charset="0"/>
              </a:rPr>
              <a:t>বলেছেন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ব্যক্তি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মুসলমান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ভাইয়ের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সম্মান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অন্য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বিষয়ে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জুলুম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সে</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দিনের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পূর্বেই</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থেকে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ক্ষমা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দীনার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দীরহাম</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থাকবেনা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থাকে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অত্যাচার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অনুসারে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কাছ</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থেকে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যদি</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আমল</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থাকে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অত্যাচারিত</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ব্যক্তির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পাপ</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নিয়ে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তার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ওপর</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চাপিয়ে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দেয়া</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হবে</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বুখারী</a:t>
            </a:r>
            <a:r>
              <a:rPr lang="en-US" sz="3600" dirty="0" smtClean="0">
                <a:latin typeface="NikoshBAN" pitchFamily="2" charset="0"/>
                <a:cs typeface="NikoshBAN" pitchFamily="2" charset="0"/>
              </a:rPr>
              <a:t>)</a:t>
            </a:r>
            <a:endParaRPr lang="en-US" sz="3600" dirty="0">
              <a:latin typeface="NikoshBAN" pitchFamily="2" charset="0"/>
              <a:cs typeface="NikoshBAN" pitchFamily="2" charset="0"/>
            </a:endParaRPr>
          </a:p>
        </p:txBody>
      </p:sp>
    </p:spTree>
    <p:extLst>
      <p:ext uri="{BB962C8B-B14F-4D97-AF65-F5344CB8AC3E}">
        <p14:creationId xmlns:p14="http://schemas.microsoft.com/office/powerpoint/2010/main" val="11945152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100" y="533400"/>
            <a:ext cx="8305800" cy="923330"/>
          </a:xfrm>
          <a:prstGeom prst="rect">
            <a:avLst/>
          </a:prstGeom>
          <a:noFill/>
        </p:spPr>
        <p:txBody>
          <a:bodyPr wrap="square" rtlCol="0">
            <a:spAutoFit/>
          </a:bodyPr>
          <a:lstStyle/>
          <a:p>
            <a:r>
              <a:rPr lang="ar-SA" sz="5400" b="1" dirty="0" smtClean="0">
                <a:solidFill>
                  <a:srgbClr val="00B050"/>
                </a:solidFill>
                <a:latin typeface="Arabic Typesetting" panose="03020402040406030203" pitchFamily="66" charset="-78"/>
                <a:cs typeface="Arabic Typesetting" panose="03020402040406030203" pitchFamily="66" charset="-78"/>
              </a:rPr>
              <a:t>مفلس </a:t>
            </a:r>
            <a:r>
              <a:rPr lang="en-US" sz="5400" b="1" dirty="0" smtClean="0">
                <a:solidFill>
                  <a:srgbClr val="00B050"/>
                </a:solidFill>
                <a:latin typeface="Arabic Typesetting" panose="03020402040406030203" pitchFamily="66" charset="-78"/>
                <a:cs typeface="Arabic Typesetting" panose="03020402040406030203" pitchFamily="66" charset="-78"/>
              </a:rPr>
              <a:t> </a:t>
            </a:r>
            <a:r>
              <a:rPr lang="en-US" sz="5400" b="1" dirty="0" err="1" smtClean="0">
                <a:solidFill>
                  <a:srgbClr val="00B050"/>
                </a:solidFill>
                <a:latin typeface="Arabic Typesetting" panose="03020402040406030203" pitchFamily="66" charset="-78"/>
                <a:cs typeface="Arabic Typesetting" panose="03020402040406030203" pitchFamily="66" charset="-78"/>
              </a:rPr>
              <a:t>সর্ম্পকে</a:t>
            </a:r>
            <a:r>
              <a:rPr lang="en-US" sz="5400" b="1" dirty="0" smtClean="0">
                <a:solidFill>
                  <a:srgbClr val="00B050"/>
                </a:solidFill>
                <a:latin typeface="Arabic Typesetting" panose="03020402040406030203" pitchFamily="66" charset="-78"/>
                <a:cs typeface="Arabic Typesetting" panose="03020402040406030203" pitchFamily="66" charset="-78"/>
              </a:rPr>
              <a:t> </a:t>
            </a:r>
            <a:r>
              <a:rPr lang="en-US" sz="5400" b="1" dirty="0" err="1" smtClean="0">
                <a:solidFill>
                  <a:srgbClr val="00B050"/>
                </a:solidFill>
                <a:latin typeface="Arabic Typesetting" panose="03020402040406030203" pitchFamily="66" charset="-78"/>
                <a:cs typeface="Arabic Typesetting" panose="03020402040406030203" pitchFamily="66" charset="-78"/>
              </a:rPr>
              <a:t>রসুল</a:t>
            </a:r>
            <a:r>
              <a:rPr lang="en-US" sz="5400" b="1" dirty="0" smtClean="0">
                <a:solidFill>
                  <a:srgbClr val="00B050"/>
                </a:solidFill>
                <a:latin typeface="Arabic Typesetting" panose="03020402040406030203" pitchFamily="66" charset="-78"/>
                <a:cs typeface="Arabic Typesetting" panose="03020402040406030203" pitchFamily="66" charset="-78"/>
              </a:rPr>
              <a:t> (স) </a:t>
            </a:r>
            <a:r>
              <a:rPr lang="en-US" sz="5400" b="1" dirty="0" err="1" smtClean="0">
                <a:solidFill>
                  <a:srgbClr val="00B050"/>
                </a:solidFill>
                <a:latin typeface="Arabic Typesetting" panose="03020402040406030203" pitchFamily="66" charset="-78"/>
                <a:cs typeface="Arabic Typesetting" panose="03020402040406030203" pitchFamily="66" charset="-78"/>
              </a:rPr>
              <a:t>আরো</a:t>
            </a:r>
            <a:r>
              <a:rPr lang="en-US" sz="5400" b="1" dirty="0" smtClean="0">
                <a:solidFill>
                  <a:srgbClr val="00B050"/>
                </a:solidFill>
                <a:latin typeface="Arabic Typesetting" panose="03020402040406030203" pitchFamily="66" charset="-78"/>
                <a:cs typeface="Arabic Typesetting" panose="03020402040406030203" pitchFamily="66" charset="-78"/>
              </a:rPr>
              <a:t> </a:t>
            </a:r>
            <a:r>
              <a:rPr lang="en-US" sz="5400" b="1" dirty="0" err="1" smtClean="0">
                <a:solidFill>
                  <a:srgbClr val="00B050"/>
                </a:solidFill>
                <a:latin typeface="Arabic Typesetting" panose="03020402040406030203" pitchFamily="66" charset="-78"/>
                <a:cs typeface="Arabic Typesetting" panose="03020402040406030203" pitchFamily="66" charset="-78"/>
              </a:rPr>
              <a:t>বলেনঃ</a:t>
            </a:r>
            <a:r>
              <a:rPr lang="en-US" sz="5400" b="1" dirty="0" smtClean="0">
                <a:solidFill>
                  <a:srgbClr val="00B050"/>
                </a:solidFill>
                <a:latin typeface="Arabic Typesetting" panose="03020402040406030203" pitchFamily="66" charset="-78"/>
                <a:cs typeface="Arabic Typesetting" panose="03020402040406030203" pitchFamily="66" charset="-78"/>
              </a:rPr>
              <a:t> </a:t>
            </a:r>
            <a:endParaRPr lang="en-US" sz="5400" b="1" dirty="0">
              <a:solidFill>
                <a:srgbClr val="00B050"/>
              </a:solidFill>
              <a:latin typeface="Arabic Typesetting" panose="03020402040406030203" pitchFamily="66" charset="-78"/>
              <a:cs typeface="Arabic Typesetting" panose="03020402040406030203" pitchFamily="66" charset="-78"/>
            </a:endParaRPr>
          </a:p>
        </p:txBody>
      </p:sp>
      <p:sp>
        <p:nvSpPr>
          <p:cNvPr id="4" name="TextBox 3"/>
          <p:cNvSpPr txBox="1"/>
          <p:nvPr/>
        </p:nvSpPr>
        <p:spPr>
          <a:xfrm>
            <a:off x="76200" y="1752600"/>
            <a:ext cx="8839200" cy="3785652"/>
          </a:xfrm>
          <a:prstGeom prst="rect">
            <a:avLst/>
          </a:prstGeom>
          <a:noFill/>
        </p:spPr>
        <p:txBody>
          <a:bodyPr wrap="square" rtlCol="0">
            <a:spAutoFit/>
          </a:bodyPr>
          <a:lstStyle/>
          <a:p>
            <a:pPr algn="r"/>
            <a:r>
              <a:rPr lang="ar-SA" sz="4000" dirty="0" smtClean="0">
                <a:solidFill>
                  <a:srgbClr val="FF0000"/>
                </a:solidFill>
                <a:latin typeface="Arabic Typesetting" panose="03020402040406030203" pitchFamily="66" charset="-78"/>
                <a:cs typeface="Arabic Typesetting" panose="03020402040406030203" pitchFamily="66" charset="-78"/>
              </a:rPr>
              <a:t>عن ابى هريرة رضى الله تعالى عنه ان رسول الله صلى الله عليه وسلم قال اتدرون ما المفلس قالوا  المفلس  فينا من لا درهم له ولا متاع فقال ان المفلس من امتى من يْاتى يوم القيامة بصلوة وصيام و زكوة و يأتى قد شتم هذا وقذف هذا واكل مال هذا  وسفك دم هذا وضرب هذا فيعطى هذا من حيناته وهذا  من حسناته فان فنيت حسناته قبل ان يقضى ما عليه اخذ  من خطا ياهم فطرحت عليه ثم طرح فى النار رواه مسلم</a:t>
            </a:r>
            <a:endParaRPr lang="en-US" sz="4000" dirty="0">
              <a:solidFill>
                <a:srgbClr val="FF0000"/>
              </a:solidFill>
              <a:latin typeface="Arabic Typesetting" panose="03020402040406030203" pitchFamily="66" charset="-78"/>
              <a:cs typeface="Arabic Typesetting" panose="03020402040406030203"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additive="base">
                                        <p:cTn id="12"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0999" y="381000"/>
            <a:ext cx="8382001" cy="5847755"/>
          </a:xfrm>
          <a:prstGeom prst="rect">
            <a:avLst/>
          </a:prstGeom>
          <a:noFill/>
        </p:spPr>
        <p:txBody>
          <a:bodyPr wrap="square" rtlCol="0">
            <a:spAutoFit/>
          </a:bodyPr>
          <a:lstStyle/>
          <a:p>
            <a:pPr algn="ctr"/>
            <a:r>
              <a:rPr lang="en-US" sz="6600" b="1" dirty="0" err="1" smtClean="0">
                <a:solidFill>
                  <a:srgbClr val="00B050"/>
                </a:solidFill>
                <a:latin typeface="NikoshBAN" pitchFamily="2" charset="0"/>
                <a:cs typeface="NikoshBAN" pitchFamily="2" charset="0"/>
              </a:rPr>
              <a:t>আনুবাদঃ</a:t>
            </a:r>
            <a:endParaRPr lang="en-US" sz="6600" b="1" dirty="0" smtClean="0">
              <a:solidFill>
                <a:srgbClr val="00B050"/>
              </a:solidFill>
              <a:latin typeface="NikoshBAN" pitchFamily="2" charset="0"/>
              <a:cs typeface="NikoshBAN" pitchFamily="2" charset="0"/>
            </a:endParaRPr>
          </a:p>
          <a:p>
            <a:pPr algn="just"/>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হযরত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হোরায়রা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বর্নিত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আছে</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নিশ্চয়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রাসুলুল্লাহ</a:t>
            </a:r>
            <a:r>
              <a:rPr lang="en-US" sz="2800" dirty="0" smtClean="0">
                <a:latin typeface="NikoshBAN" pitchFamily="2" charset="0"/>
                <a:cs typeface="NikoshBAN" pitchFamily="2" charset="0"/>
              </a:rPr>
              <a:t> (স) </a:t>
            </a:r>
            <a:r>
              <a:rPr lang="en-US" sz="2800" dirty="0" err="1" smtClean="0">
                <a:latin typeface="NikoshBAN" pitchFamily="2" charset="0"/>
                <a:cs typeface="NikoshBAN" pitchFamily="2" charset="0"/>
              </a:rPr>
              <a:t>বলেছেন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জান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দরিদ্র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সাহাবায়েকেরাম</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বলেন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আমাদের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টাকা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পয়সা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ধনসম্পদ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নেই,সে</a:t>
            </a:r>
            <a:r>
              <a:rPr lang="en-US" sz="2800" dirty="0" smtClean="0">
                <a:latin typeface="NikoshBAN" pitchFamily="2" charset="0"/>
                <a:cs typeface="NikoshBAN" pitchFamily="2" charset="0"/>
              </a:rPr>
              <a:t>-ই </a:t>
            </a:r>
            <a:r>
              <a:rPr lang="en-US" sz="2800" dirty="0" err="1" smtClean="0">
                <a:latin typeface="NikoshBAN" pitchFamily="2" charset="0"/>
                <a:cs typeface="NikoshBAN" pitchFamily="2" charset="0"/>
              </a:rPr>
              <a:t>দরিদ্র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রসুল</a:t>
            </a:r>
            <a:r>
              <a:rPr lang="en-US" sz="2800" dirty="0" smtClean="0">
                <a:latin typeface="NikoshBAN" pitchFamily="2" charset="0"/>
                <a:cs typeface="NikoshBAN" pitchFamily="2" charset="0"/>
              </a:rPr>
              <a:t> (স) </a:t>
            </a:r>
            <a:r>
              <a:rPr lang="en-US" sz="2800" dirty="0" err="1" smtClean="0">
                <a:latin typeface="NikoshBAN" pitchFamily="2" charset="0"/>
                <a:cs typeface="NikoshBAN" pitchFamily="2" charset="0"/>
              </a:rPr>
              <a:t>বলেছেন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কিয়ামতের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আমার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উম্মতের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মধ্যে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দরিদ্র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দুনিয়া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থেকে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নামায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রোযা</a:t>
            </a:r>
            <a:r>
              <a:rPr lang="en-US" sz="2800" dirty="0" smtClean="0">
                <a:latin typeface="NikoshBAN" pitchFamily="2" charset="0"/>
                <a:cs typeface="NikoshBAN" pitchFamily="2" charset="0"/>
              </a:rPr>
              <a:t> ও </a:t>
            </a:r>
            <a:r>
              <a:rPr lang="en-US" sz="2800" dirty="0" err="1" smtClean="0">
                <a:latin typeface="NikoshBAN" pitchFamily="2" charset="0"/>
                <a:cs typeface="NikoshBAN" pitchFamily="2" charset="0"/>
              </a:rPr>
              <a:t>যাকাত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আদায়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সাথে</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লোকেও</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আসবে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কাউকে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দিয়েছে</a:t>
            </a:r>
            <a:r>
              <a:rPr lang="en-US" sz="2800" dirty="0" smtClean="0">
                <a:latin typeface="NikoshBAN" pitchFamily="2" charset="0"/>
                <a:cs typeface="NikoshBAN" pitchFamily="2" charset="0"/>
              </a:rPr>
              <a:t> ,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অপবাদ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রটিয়েছে,কারো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সম্পদ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আত্নসাত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করেছে</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কাউকে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হত্যা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করেছে</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কাউকে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প্রহার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করেছে</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এমন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ব্যক্তিদেরকে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পূর্ণসমূহ</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হবে।আর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যদি</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পাওনাদারের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পাওনা</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পূরণের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পূর্বে</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পূণ্য</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শেষ</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যায়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তাহলে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পাওনাদারদের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গুনাহ</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তথা</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পাপসমুহ</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উপর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ঢেলে</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দেয়া</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হবে,অতপর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তাকে</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অগ্নিতে</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নিক্ষেপ</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করা</a:t>
            </a:r>
            <a:r>
              <a:rPr lang="en-US" sz="2800" dirty="0" smtClean="0">
                <a:latin typeface="NikoshBAN" pitchFamily="2" charset="0"/>
                <a:cs typeface="NikoshBAN" pitchFamily="2" charset="0"/>
              </a:rPr>
              <a:t> </a:t>
            </a:r>
            <a:r>
              <a:rPr lang="en-US" sz="2800" dirty="0" err="1" smtClean="0">
                <a:latin typeface="NikoshBAN" pitchFamily="2" charset="0"/>
                <a:cs typeface="NikoshBAN" pitchFamily="2" charset="0"/>
              </a:rPr>
              <a:t>হবে</a:t>
            </a:r>
            <a:r>
              <a:rPr lang="en-US" sz="2800" dirty="0" smtClean="0">
                <a:latin typeface="NikoshBAN" pitchFamily="2" charset="0"/>
                <a:cs typeface="NikoshBAN" pitchFamily="2" charset="0"/>
              </a:rPr>
              <a:t>।(</a:t>
            </a:r>
            <a:r>
              <a:rPr lang="en-US" sz="2800" dirty="0" err="1" smtClean="0">
                <a:latin typeface="NikoshBAN" pitchFamily="2" charset="0"/>
                <a:cs typeface="NikoshBAN" pitchFamily="2" charset="0"/>
              </a:rPr>
              <a:t>মুসলিম</a:t>
            </a:r>
            <a:r>
              <a:rPr lang="en-US" sz="2800" dirty="0" smtClean="0">
                <a:latin typeface="NikoshBAN" pitchFamily="2" charset="0"/>
                <a:cs typeface="NikoshBAN" pitchFamily="2" charset="0"/>
              </a:rPr>
              <a:t>) </a:t>
            </a:r>
            <a:endParaRPr lang="en-US" sz="2800"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609600"/>
            <a:ext cx="8305800" cy="60939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en-US" sz="6600" b="1" u="sng" dirty="0" err="1" smtClean="0">
                <a:solidFill>
                  <a:srgbClr val="C00000"/>
                </a:solidFill>
                <a:latin typeface="Arabic Typesetting" panose="03020402040406030203" pitchFamily="66" charset="-78"/>
                <a:cs typeface="Arabic Typesetting" panose="03020402040406030203" pitchFamily="66" charset="-78"/>
              </a:rPr>
              <a:t>পরিভাষায়ঃ</a:t>
            </a:r>
            <a:endParaRPr lang="en-US" sz="6600" b="1" u="sng" dirty="0" smtClean="0">
              <a:solidFill>
                <a:srgbClr val="C00000"/>
              </a:solidFill>
              <a:latin typeface="Arabic Typesetting" panose="03020402040406030203" pitchFamily="66" charset="-78"/>
              <a:cs typeface="Arabic Typesetting" panose="03020402040406030203" pitchFamily="66" charset="-78"/>
            </a:endParaRPr>
          </a:p>
          <a:p>
            <a:r>
              <a:rPr lang="en-US" sz="3600" dirty="0" smtClean="0">
                <a:solidFill>
                  <a:schemeClr val="bg1"/>
                </a:solidFill>
                <a:latin typeface="Arabic Typesetting" panose="03020402040406030203" pitchFamily="66" charset="-78"/>
                <a:cs typeface="Arabic Typesetting" panose="03020402040406030203" pitchFamily="66" charset="-78"/>
              </a:rPr>
              <a:t> * </a:t>
            </a:r>
            <a:r>
              <a:rPr lang="en-US" sz="3600" dirty="0" err="1" smtClean="0">
                <a:solidFill>
                  <a:schemeClr val="bg1"/>
                </a:solidFill>
                <a:latin typeface="Arabic Typesetting" panose="03020402040406030203" pitchFamily="66" charset="-78"/>
                <a:cs typeface="Arabic Typesetting" panose="03020402040406030203" pitchFamily="66" charset="-78"/>
              </a:rPr>
              <a:t>কোন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বস্তুকে</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তার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নিদির্ষ্ট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স্থান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থেকে</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সরিয়ে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অন্য</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স্থানে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রাখার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নামই</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হলো</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ar-SA" sz="3600" dirty="0" smtClean="0">
                <a:solidFill>
                  <a:schemeClr val="bg1"/>
                </a:solidFill>
                <a:latin typeface="Arabic Typesetting" panose="03020402040406030203" pitchFamily="66" charset="-78"/>
                <a:cs typeface="Arabic Typesetting" panose="03020402040406030203" pitchFamily="66" charset="-78"/>
              </a:rPr>
              <a:t>ظلم </a:t>
            </a:r>
            <a:r>
              <a:rPr lang="en-US" sz="3600" dirty="0" smtClean="0">
                <a:solidFill>
                  <a:schemeClr val="bg1"/>
                </a:solidFill>
                <a:latin typeface="Arabic Typesetting" panose="03020402040406030203" pitchFamily="66" charset="-78"/>
                <a:cs typeface="Arabic Typesetting" panose="03020402040406030203" pitchFamily="66" charset="-78"/>
              </a:rPr>
              <a:t> </a:t>
            </a:r>
          </a:p>
          <a:p>
            <a:r>
              <a:rPr lang="en-US" sz="3600" dirty="0" err="1" smtClean="0">
                <a:solidFill>
                  <a:schemeClr val="bg1"/>
                </a:solidFill>
                <a:latin typeface="Arabic Typesetting" panose="03020402040406030203" pitchFamily="66" charset="-78"/>
                <a:cs typeface="Arabic Typesetting" panose="03020402040406030203" pitchFamily="66" charset="-78"/>
              </a:rPr>
              <a:t>যেমনঃ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আল্লাহ</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তায়ালা</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বান্দার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অন্তরকে</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তার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যিকির</a:t>
            </a:r>
            <a:r>
              <a:rPr lang="en-US" sz="3600" dirty="0" smtClean="0">
                <a:solidFill>
                  <a:schemeClr val="bg1"/>
                </a:solidFill>
                <a:latin typeface="Arabic Typesetting" panose="03020402040406030203" pitchFamily="66" charset="-78"/>
                <a:cs typeface="Arabic Typesetting" panose="03020402040406030203" pitchFamily="66" charset="-78"/>
              </a:rPr>
              <a:t> ও </a:t>
            </a:r>
            <a:r>
              <a:rPr lang="en-US" sz="3600" dirty="0" err="1" smtClean="0">
                <a:solidFill>
                  <a:schemeClr val="bg1"/>
                </a:solidFill>
                <a:latin typeface="Arabic Typesetting" panose="03020402040406030203" pitchFamily="66" charset="-78"/>
                <a:cs typeface="Arabic Typesetting" panose="03020402040406030203" pitchFamily="66" charset="-78"/>
              </a:rPr>
              <a:t>তার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সৃষ্টি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নিয়ে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চিন্তাগবেষণা</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করার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জন্য</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সৃষ্টি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করেছেন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যারা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তা</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দুনিয়ার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বিভিন্ন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চিন্তা</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তার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অন্তরে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স্থান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দেয়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অব্যশই</a:t>
            </a:r>
            <a:r>
              <a:rPr lang="ar-SA" sz="3600" dirty="0" smtClean="0">
                <a:solidFill>
                  <a:schemeClr val="bg1"/>
                </a:solidFill>
                <a:latin typeface="Arabic Typesetting" panose="03020402040406030203" pitchFamily="66" charset="-78"/>
                <a:cs typeface="Arabic Typesetting" panose="03020402040406030203" pitchFamily="66" charset="-78"/>
              </a:rPr>
              <a:t> ظلم </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করেছে</a:t>
            </a:r>
            <a:r>
              <a:rPr lang="en-US" sz="3600" dirty="0" smtClean="0">
                <a:solidFill>
                  <a:schemeClr val="bg1"/>
                </a:solidFill>
                <a:latin typeface="Arabic Typesetting" panose="03020402040406030203" pitchFamily="66" charset="-78"/>
                <a:cs typeface="Arabic Typesetting" panose="03020402040406030203" pitchFamily="66" charset="-78"/>
              </a:rPr>
              <a:t>।</a:t>
            </a:r>
          </a:p>
          <a:p>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মোট</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কথা</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বস্তুর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হ্রাস</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বৃদ্ধি</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করা</a:t>
            </a:r>
            <a:r>
              <a:rPr lang="en-US" sz="3600" dirty="0" smtClean="0">
                <a:solidFill>
                  <a:schemeClr val="bg1"/>
                </a:solidFill>
                <a:latin typeface="Arabic Typesetting" panose="03020402040406030203" pitchFamily="66" charset="-78"/>
                <a:cs typeface="Arabic Typesetting" panose="03020402040406030203" pitchFamily="66" charset="-78"/>
              </a:rPr>
              <a:t> ও </a:t>
            </a:r>
            <a:r>
              <a:rPr lang="en-US" sz="3600" dirty="0" err="1" smtClean="0">
                <a:solidFill>
                  <a:schemeClr val="bg1"/>
                </a:solidFill>
                <a:latin typeface="Arabic Typesetting" panose="03020402040406030203" pitchFamily="66" charset="-78"/>
                <a:cs typeface="Arabic Typesetting" panose="03020402040406030203" pitchFamily="66" charset="-78"/>
              </a:rPr>
              <a:t>তাকে</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নিজস্ব</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স্থান</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থেকে</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দূরে</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রাখাকেই</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ar-SA" sz="3600" dirty="0" smtClean="0">
                <a:solidFill>
                  <a:schemeClr val="bg1"/>
                </a:solidFill>
                <a:latin typeface="Arabic Typesetting" panose="03020402040406030203" pitchFamily="66" charset="-78"/>
                <a:cs typeface="Arabic Typesetting" panose="03020402040406030203" pitchFamily="66" charset="-78"/>
              </a:rPr>
              <a:t>ظلم </a:t>
            </a:r>
            <a:r>
              <a:rPr lang="en-US" sz="3600" dirty="0" smtClean="0">
                <a:solidFill>
                  <a:schemeClr val="bg1"/>
                </a:solidFill>
                <a:latin typeface="Arabic Typesetting" panose="03020402040406030203" pitchFamily="66" charset="-78"/>
                <a:cs typeface="Arabic Typesetting" panose="03020402040406030203" pitchFamily="66" charset="-78"/>
              </a:rPr>
              <a:t> </a:t>
            </a:r>
            <a:r>
              <a:rPr lang="en-US" sz="3600" dirty="0" err="1" smtClean="0">
                <a:solidFill>
                  <a:schemeClr val="bg1"/>
                </a:solidFill>
                <a:latin typeface="Arabic Typesetting" panose="03020402040406030203" pitchFamily="66" charset="-78"/>
                <a:cs typeface="Arabic Typesetting" panose="03020402040406030203" pitchFamily="66" charset="-78"/>
              </a:rPr>
              <a:t>বলে</a:t>
            </a:r>
            <a:r>
              <a:rPr lang="en-US" sz="3600" dirty="0" smtClean="0">
                <a:solidFill>
                  <a:schemeClr val="bg1"/>
                </a:solidFill>
                <a:latin typeface="NikoshBAN" pitchFamily="2" charset="0"/>
                <a:cs typeface="NikoshBAN" pitchFamily="2" charset="0"/>
              </a:rPr>
              <a:t>।</a:t>
            </a:r>
          </a:p>
          <a:p>
            <a:endParaRPr lang="en-US" sz="3600" dirty="0">
              <a:solidFill>
                <a:srgbClr val="FF0000"/>
              </a:solidFill>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 calcmode="lin" valueType="num">
                                      <p:cBhvr additive="base">
                                        <p:cTn id="11"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2">
                                            <p:txEl>
                                              <p:pRg st="0" end="0"/>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anim calcmode="lin" valueType="num">
                                      <p:cBhvr additive="base">
                                        <p:cTn id="15"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2">
                                            <p:txEl>
                                              <p:pRg st="1" end="1"/>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2">
                                            <p:txEl>
                                              <p:pRg st="2" end="2"/>
                                            </p:txEl>
                                          </p:spTgt>
                                        </p:tgtEl>
                                        <p:attrNameLst>
                                          <p:attrName>style.visibility</p:attrName>
                                        </p:attrNameLst>
                                      </p:cBhvr>
                                      <p:to>
                                        <p:strVal val="visible"/>
                                      </p:to>
                                    </p:set>
                                    <p:anim calcmode="lin" valueType="num">
                                      <p:cBhvr additive="base">
                                        <p:cTn id="19"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2">
                                            <p:txEl>
                                              <p:pRg st="3" end="3"/>
                                            </p:txEl>
                                          </p:spTgt>
                                        </p:tgtEl>
                                        <p:attrNameLst>
                                          <p:attrName>style.visibility</p:attrName>
                                        </p:attrNameLst>
                                      </p:cBhvr>
                                      <p:to>
                                        <p:strVal val="visible"/>
                                      </p:to>
                                    </p:set>
                                    <p:anim calcmode="lin" valueType="num">
                                      <p:cBhvr additive="base">
                                        <p:cTn id="23"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2">
                                            <p:txEl>
                                              <p:pRg st="1" end="1"/>
                                            </p:txEl>
                                          </p:spTgt>
                                        </p:tgtEl>
                                        <p:attrNameLst>
                                          <p:attrName>style.visibility</p:attrName>
                                        </p:attrNameLst>
                                      </p:cBhvr>
                                      <p:to>
                                        <p:strVal val="visible"/>
                                      </p:to>
                                    </p:set>
                                    <p:animEffect transition="in" filter="blinds(horizontal)">
                                      <p:cBhvr>
                                        <p:cTn id="29"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48000" y="304800"/>
            <a:ext cx="3848100" cy="1569660"/>
          </a:xfrm>
          <a:prstGeom prst="rect">
            <a:avLst/>
          </a:prstGeom>
          <a:noFill/>
        </p:spPr>
        <p:txBody>
          <a:bodyPr wrap="square" rtlCol="0">
            <a:spAutoFit/>
          </a:bodyPr>
          <a:lstStyle/>
          <a:p>
            <a:pPr algn="ctr"/>
            <a:r>
              <a:rPr lang="en-US" sz="9600" b="1" dirty="0" err="1" smtClean="0">
                <a:solidFill>
                  <a:srgbClr val="FFC000"/>
                </a:solidFill>
                <a:latin typeface="NikoshBAN" pitchFamily="2" charset="0"/>
                <a:cs typeface="NikoshBAN" pitchFamily="2" charset="0"/>
              </a:rPr>
              <a:t>মূল্যায়ন</a:t>
            </a:r>
            <a:endParaRPr lang="en-US" sz="9600" b="1" dirty="0">
              <a:solidFill>
                <a:srgbClr val="FFC000"/>
              </a:solidFill>
              <a:latin typeface="NikoshBAN" pitchFamily="2" charset="0"/>
              <a:cs typeface="NikoshBAN" pitchFamily="2" charset="0"/>
            </a:endParaRPr>
          </a:p>
        </p:txBody>
      </p:sp>
      <p:sp>
        <p:nvSpPr>
          <p:cNvPr id="3" name="TextBox 2"/>
          <p:cNvSpPr txBox="1"/>
          <p:nvPr/>
        </p:nvSpPr>
        <p:spPr>
          <a:xfrm>
            <a:off x="586740" y="2330678"/>
            <a:ext cx="3223260" cy="646331"/>
          </a:xfrm>
          <a:prstGeom prst="rect">
            <a:avLst/>
          </a:prstGeom>
          <a:noFill/>
        </p:spPr>
        <p:txBody>
          <a:bodyPr wrap="square" rtlCol="0">
            <a:spAutoFit/>
          </a:bodyPr>
          <a:lstStyle/>
          <a:p>
            <a:r>
              <a:rPr lang="en-US" sz="3600" dirty="0" err="1" smtClean="0">
                <a:latin typeface="NikoshBAN" pitchFamily="2" charset="0"/>
                <a:cs typeface="NikoshBAN" pitchFamily="2" charset="0"/>
              </a:rPr>
              <a:t>তাহাকিক</a:t>
            </a:r>
            <a:r>
              <a:rPr lang="en-US" sz="3600" dirty="0" smtClean="0">
                <a:latin typeface="NikoshBAN" pitchFamily="2" charset="0"/>
                <a:cs typeface="NikoshBAN" pitchFamily="2" charset="0"/>
              </a:rPr>
              <a:t> </a:t>
            </a:r>
            <a:r>
              <a:rPr lang="en-US" sz="3600" dirty="0" err="1" smtClean="0">
                <a:latin typeface="NikoshBAN" pitchFamily="2" charset="0"/>
                <a:cs typeface="NikoshBAN" pitchFamily="2" charset="0"/>
              </a:rPr>
              <a:t>করঃ</a:t>
            </a:r>
            <a:r>
              <a:rPr lang="en-US" sz="3600" dirty="0" smtClean="0">
                <a:latin typeface="NikoshBAN" pitchFamily="2" charset="0"/>
                <a:cs typeface="NikoshBAN" pitchFamily="2" charset="0"/>
              </a:rPr>
              <a:t> </a:t>
            </a:r>
            <a:endParaRPr lang="en-US" sz="3600" dirty="0">
              <a:latin typeface="NikoshBAN" pitchFamily="2" charset="0"/>
              <a:cs typeface="NikoshBAN" pitchFamily="2" charset="0"/>
            </a:endParaRPr>
          </a:p>
        </p:txBody>
      </p:sp>
      <p:sp>
        <p:nvSpPr>
          <p:cNvPr id="4" name="TextBox 3"/>
          <p:cNvSpPr txBox="1"/>
          <p:nvPr/>
        </p:nvSpPr>
        <p:spPr>
          <a:xfrm>
            <a:off x="3124200" y="2438400"/>
            <a:ext cx="5029200" cy="461665"/>
          </a:xfrm>
          <a:prstGeom prst="rect">
            <a:avLst/>
          </a:prstGeom>
          <a:noFill/>
        </p:spPr>
        <p:txBody>
          <a:bodyPr wrap="square" rtlCol="0">
            <a:spAutoFit/>
          </a:bodyPr>
          <a:lstStyle/>
          <a:p>
            <a:r>
              <a:rPr lang="ar-SA" sz="2400" dirty="0" smtClean="0">
                <a:latin typeface="Arial" panose="020B0604020202020204" pitchFamily="34" charset="0"/>
                <a:cs typeface="Arial" panose="020B0604020202020204" pitchFamily="34" charset="0"/>
              </a:rPr>
              <a:t>مفلس – نزلت- احسن  - تدرون  - لم يلبسون</a:t>
            </a:r>
            <a:r>
              <a:rPr lang="ar-SA" sz="2400" dirty="0" smtClean="0">
                <a:latin typeface="NikoshBAN" pitchFamily="2" charset="0"/>
                <a:cs typeface="NikoshBAN" pitchFamily="2" charset="0"/>
              </a:rPr>
              <a:t> </a:t>
            </a:r>
            <a:endParaRPr lang="en-US" sz="2400" dirty="0">
              <a:latin typeface="NikoshBAN" pitchFamily="2" charset="0"/>
              <a:cs typeface="NikoshBAN" pitchFamily="2" charset="0"/>
            </a:endParaRPr>
          </a:p>
        </p:txBody>
      </p:sp>
      <p:sp>
        <p:nvSpPr>
          <p:cNvPr id="6" name="TextBox 5"/>
          <p:cNvSpPr txBox="1"/>
          <p:nvPr/>
        </p:nvSpPr>
        <p:spPr>
          <a:xfrm>
            <a:off x="609600" y="3505200"/>
            <a:ext cx="7620000" cy="1754326"/>
          </a:xfrm>
          <a:prstGeom prst="rect">
            <a:avLst/>
          </a:prstGeom>
          <a:noFill/>
        </p:spPr>
        <p:txBody>
          <a:bodyPr wrap="square" rtlCol="0">
            <a:spAutoFit/>
          </a:bodyPr>
          <a:lstStyle/>
          <a:p>
            <a:r>
              <a:rPr lang="en-US" sz="3600" dirty="0" smtClean="0">
                <a:latin typeface="NikoshBAN" pitchFamily="2" charset="0"/>
                <a:cs typeface="NikoshBAN" pitchFamily="2" charset="0"/>
              </a:rPr>
              <a:t>১। </a:t>
            </a:r>
            <a:r>
              <a:rPr lang="ar-SA" sz="3600" dirty="0" smtClean="0">
                <a:latin typeface="Arabic Typesetting" panose="03020402040406030203" pitchFamily="66" charset="-78"/>
                <a:cs typeface="Arabic Typesetting" panose="03020402040406030203" pitchFamily="66" charset="-78"/>
              </a:rPr>
              <a:t>مفلس</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কাকে</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বলে</a:t>
            </a:r>
            <a:r>
              <a:rPr lang="en-US" sz="3600" dirty="0" smtClean="0">
                <a:latin typeface="Arabic Typesetting" panose="03020402040406030203" pitchFamily="66" charset="-78"/>
                <a:cs typeface="Arabic Typesetting" panose="03020402040406030203" pitchFamily="66" charset="-78"/>
              </a:rPr>
              <a:t> ?</a:t>
            </a:r>
          </a:p>
          <a:p>
            <a:r>
              <a:rPr lang="en-US" sz="3600" dirty="0" smtClean="0">
                <a:latin typeface="Arabic Typesetting" panose="03020402040406030203" pitchFamily="66" charset="-78"/>
                <a:cs typeface="Arabic Typesetting" panose="03020402040406030203" pitchFamily="66" charset="-78"/>
              </a:rPr>
              <a:t>২। </a:t>
            </a:r>
            <a:r>
              <a:rPr lang="en-US" sz="3600" dirty="0" err="1" smtClean="0">
                <a:latin typeface="Arabic Typesetting" panose="03020402040406030203" pitchFamily="66" charset="-78"/>
                <a:cs typeface="Arabic Typesetting" panose="03020402040406030203" pitchFamily="66" charset="-78"/>
              </a:rPr>
              <a:t>জালেম</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কাকে</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বলে</a:t>
            </a:r>
            <a:r>
              <a:rPr lang="en-US" sz="3600" dirty="0" smtClean="0">
                <a:latin typeface="Arabic Typesetting" panose="03020402040406030203" pitchFamily="66" charset="-78"/>
                <a:cs typeface="Arabic Typesetting" panose="03020402040406030203" pitchFamily="66" charset="-78"/>
              </a:rPr>
              <a:t>?</a:t>
            </a:r>
          </a:p>
          <a:p>
            <a:r>
              <a:rPr lang="en-US" sz="3600" dirty="0" smtClean="0">
                <a:latin typeface="Arabic Typesetting" panose="03020402040406030203" pitchFamily="66" charset="-78"/>
                <a:cs typeface="Arabic Typesetting" panose="03020402040406030203" pitchFamily="66" charset="-78"/>
              </a:rPr>
              <a:t>৩। </a:t>
            </a:r>
            <a:r>
              <a:rPr lang="en-US" sz="3600" dirty="0" err="1" smtClean="0">
                <a:latin typeface="Arabic Typesetting" panose="03020402040406030203" pitchFamily="66" charset="-78"/>
                <a:cs typeface="Arabic Typesetting" panose="03020402040406030203" pitchFamily="66" charset="-78"/>
              </a:rPr>
              <a:t>অত্যাচার</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কেয়ামত</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দিবসে</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অন্ধকারের</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কারণ</a:t>
            </a:r>
            <a:r>
              <a:rPr lang="en-US" sz="3600" dirty="0" smtClean="0">
                <a:latin typeface="Arabic Typesetting" panose="03020402040406030203" pitchFamily="66" charset="-78"/>
                <a:cs typeface="Arabic Typesetting" panose="03020402040406030203" pitchFamily="66" charset="-78"/>
              </a:rPr>
              <a:t> </a:t>
            </a:r>
            <a:r>
              <a:rPr lang="en-US" sz="3600" dirty="0" err="1" smtClean="0">
                <a:latin typeface="Arabic Typesetting" panose="03020402040406030203" pitchFamily="66" charset="-78"/>
                <a:cs typeface="Arabic Typesetting" panose="03020402040406030203" pitchFamily="66" charset="-78"/>
              </a:rPr>
              <a:t>কেন</a:t>
            </a:r>
            <a:r>
              <a:rPr lang="en-US" sz="3600" dirty="0" smtClean="0">
                <a:latin typeface="Arabic Typesetting" panose="03020402040406030203" pitchFamily="66" charset="-78"/>
                <a:cs typeface="Arabic Typesetting" panose="03020402040406030203" pitchFamily="66" charset="-78"/>
              </a:rPr>
              <a:t>? </a:t>
            </a:r>
            <a:endParaRPr lang="en-US" sz="3600" dirty="0">
              <a:latin typeface="Arabic Typesetting" panose="03020402040406030203" pitchFamily="66" charset="-78"/>
              <a:cs typeface="Arabic Typesetting" panose="03020402040406030203"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additive="base">
                                        <p:cTn id="12" dur="500" fill="hold"/>
                                        <p:tgtEl>
                                          <p:spTgt spid="3"/>
                                        </p:tgtEl>
                                        <p:attrNameLst>
                                          <p:attrName>ppt_x</p:attrName>
                                        </p:attrNameLst>
                                      </p:cBhvr>
                                      <p:tavLst>
                                        <p:tav tm="0">
                                          <p:val>
                                            <p:strVal val="#ppt_x"/>
                                          </p:val>
                                        </p:tav>
                                        <p:tav tm="100000">
                                          <p:val>
                                            <p:strVal val="#ppt_x"/>
                                          </p:val>
                                        </p:tav>
                                      </p:tavLst>
                                    </p:anim>
                                    <p:anim calcmode="lin" valueType="num">
                                      <p:cBhvr additive="base">
                                        <p:cTn id="13"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500"/>
                                        <p:tgtEl>
                                          <p:spTgt spid="4"/>
                                        </p:tgtEl>
                                      </p:cBhvr>
                                    </p:animEffect>
                                  </p:childTnLst>
                                </p:cTn>
                              </p:par>
                            </p:childTnLst>
                          </p:cTn>
                        </p:par>
                      </p:childTnLst>
                    </p:cTn>
                  </p:par>
                  <p:par>
                    <p:cTn id="19" fill="hold">
                      <p:stCondLst>
                        <p:cond delay="indefinite"/>
                      </p:stCondLst>
                      <p:childTnLst>
                        <p:par>
                          <p:cTn id="20" fill="hold">
                            <p:stCondLst>
                              <p:cond delay="0"/>
                            </p:stCondLst>
                            <p:childTnLst>
                              <p:par>
                                <p:cTn id="21" presetID="8" presetClass="entr" presetSubtype="16" fill="hold" grpId="0" nodeType="clickEffect">
                                  <p:stCondLst>
                                    <p:cond delay="0"/>
                                  </p:stCondLst>
                                  <p:childTnLst>
                                    <p:set>
                                      <p:cBhvr>
                                        <p:cTn id="22" dur="1" fill="hold">
                                          <p:stCondLst>
                                            <p:cond delay="0"/>
                                          </p:stCondLst>
                                        </p:cTn>
                                        <p:tgtEl>
                                          <p:spTgt spid="6"/>
                                        </p:tgtEl>
                                        <p:attrNameLst>
                                          <p:attrName>style.visibility</p:attrName>
                                        </p:attrNameLst>
                                      </p:cBhvr>
                                      <p:to>
                                        <p:strVal val="visible"/>
                                      </p:to>
                                    </p:set>
                                    <p:animEffect transition="in" filter="diamond(in)">
                                      <p:cBhvr>
                                        <p:cTn id="23"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6"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304800"/>
            <a:ext cx="8534400" cy="6248400"/>
          </a:xfrm>
          <a:prstGeom prst="rect">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en-US"/>
          </a:p>
        </p:txBody>
      </p:sp>
      <p:sp>
        <p:nvSpPr>
          <p:cNvPr id="3" name="TextBox 2"/>
          <p:cNvSpPr txBox="1"/>
          <p:nvPr/>
        </p:nvSpPr>
        <p:spPr>
          <a:xfrm>
            <a:off x="1143000" y="533400"/>
            <a:ext cx="6705600" cy="1569660"/>
          </a:xfrm>
          <a:prstGeom prst="rect">
            <a:avLst/>
          </a:prstGeom>
          <a:noFill/>
        </p:spPr>
        <p:txBody>
          <a:bodyPr wrap="square" rtlCol="0">
            <a:spAutoFit/>
          </a:bodyPr>
          <a:lstStyle/>
          <a:p>
            <a:r>
              <a:rPr lang="bn-BD" sz="9600" b="1" dirty="0" smtClean="0">
                <a:solidFill>
                  <a:schemeClr val="bg1"/>
                </a:solidFill>
              </a:rPr>
              <a:t>একক কাজ </a:t>
            </a:r>
            <a:endParaRPr lang="en-US" sz="9600" b="1" dirty="0">
              <a:solidFill>
                <a:schemeClr val="bg1"/>
              </a:solidFill>
            </a:endParaRPr>
          </a:p>
        </p:txBody>
      </p:sp>
      <p:sp>
        <p:nvSpPr>
          <p:cNvPr id="4" name="TextBox 3"/>
          <p:cNvSpPr txBox="1"/>
          <p:nvPr/>
        </p:nvSpPr>
        <p:spPr>
          <a:xfrm>
            <a:off x="727881" y="4038600"/>
            <a:ext cx="8382000" cy="707886"/>
          </a:xfrm>
          <a:prstGeom prst="rect">
            <a:avLst/>
          </a:prstGeom>
          <a:noFill/>
        </p:spPr>
        <p:txBody>
          <a:bodyPr wrap="square" rtlCol="0">
            <a:spAutoFit/>
          </a:bodyPr>
          <a:lstStyle/>
          <a:p>
            <a:r>
              <a:rPr lang="ar-SA" sz="4000" b="1" dirty="0" smtClean="0">
                <a:solidFill>
                  <a:srgbClr val="FFFF00"/>
                </a:solidFill>
                <a:latin typeface="Arial" panose="020B0604020202020204" pitchFamily="34" charset="0"/>
                <a:cs typeface="Arial" panose="020B0604020202020204" pitchFamily="34" charset="0"/>
              </a:rPr>
              <a:t>مفلس – نزلت- احسن  - تدرون  - لم يلبسون</a:t>
            </a:r>
            <a:r>
              <a:rPr lang="ar-SA" sz="4000" b="1" dirty="0" smtClean="0">
                <a:solidFill>
                  <a:srgbClr val="FFFF00"/>
                </a:solidFill>
                <a:latin typeface="NikoshBAN" pitchFamily="2" charset="0"/>
                <a:cs typeface="NikoshBAN" pitchFamily="2" charset="0"/>
              </a:rPr>
              <a:t> </a:t>
            </a:r>
            <a:endParaRPr lang="en-US" sz="4000" b="1" dirty="0">
              <a:solidFill>
                <a:srgbClr val="FFFF00"/>
              </a:solidFill>
              <a:latin typeface="NikoshBAN" pitchFamily="2" charset="0"/>
              <a:cs typeface="NikoshBAN" pitchFamily="2" charset="0"/>
            </a:endParaRPr>
          </a:p>
        </p:txBody>
      </p:sp>
      <p:sp>
        <p:nvSpPr>
          <p:cNvPr id="5" name="TextBox 4"/>
          <p:cNvSpPr txBox="1"/>
          <p:nvPr/>
        </p:nvSpPr>
        <p:spPr>
          <a:xfrm>
            <a:off x="2133600" y="2286000"/>
            <a:ext cx="4290060" cy="1015663"/>
          </a:xfrm>
          <a:prstGeom prst="rect">
            <a:avLst/>
          </a:prstGeom>
          <a:noFill/>
        </p:spPr>
        <p:txBody>
          <a:bodyPr wrap="square" rtlCol="0">
            <a:spAutoFit/>
          </a:bodyPr>
          <a:lstStyle/>
          <a:p>
            <a:r>
              <a:rPr lang="en-US" sz="6000" b="1" dirty="0" err="1" smtClean="0">
                <a:solidFill>
                  <a:srgbClr val="00B050"/>
                </a:solidFill>
                <a:latin typeface="NikoshBAN" pitchFamily="2" charset="0"/>
                <a:cs typeface="NikoshBAN" pitchFamily="2" charset="0"/>
              </a:rPr>
              <a:t>তাহাকিক</a:t>
            </a:r>
            <a:r>
              <a:rPr lang="en-US" sz="6000" b="1" dirty="0" smtClean="0">
                <a:solidFill>
                  <a:srgbClr val="00B050"/>
                </a:solidFill>
                <a:latin typeface="NikoshBAN" pitchFamily="2" charset="0"/>
                <a:cs typeface="NikoshBAN" pitchFamily="2" charset="0"/>
              </a:rPr>
              <a:t> </a:t>
            </a:r>
            <a:r>
              <a:rPr lang="en-US" sz="6000" b="1" dirty="0" err="1" smtClean="0">
                <a:solidFill>
                  <a:srgbClr val="00B050"/>
                </a:solidFill>
                <a:latin typeface="NikoshBAN" pitchFamily="2" charset="0"/>
                <a:cs typeface="NikoshBAN" pitchFamily="2" charset="0"/>
              </a:rPr>
              <a:t>করঃ</a:t>
            </a:r>
            <a:r>
              <a:rPr lang="en-US" sz="6000" b="1" dirty="0" smtClean="0">
                <a:solidFill>
                  <a:srgbClr val="00B050"/>
                </a:solidFill>
                <a:latin typeface="NikoshBAN" pitchFamily="2" charset="0"/>
                <a:cs typeface="NikoshBAN" pitchFamily="2" charset="0"/>
              </a:rPr>
              <a:t> </a:t>
            </a:r>
            <a:endParaRPr lang="en-US" sz="6000" b="1" dirty="0">
              <a:solidFill>
                <a:srgbClr val="00B050"/>
              </a:solidFill>
              <a:latin typeface="NikoshBAN" pitchFamily="2" charset="0"/>
              <a:cs typeface="NikoshBAN" pitchFamily="2" charset="0"/>
            </a:endParaRPr>
          </a:p>
        </p:txBody>
      </p:sp>
    </p:spTree>
    <p:extLst>
      <p:ext uri="{BB962C8B-B14F-4D97-AF65-F5344CB8AC3E}">
        <p14:creationId xmlns:p14="http://schemas.microsoft.com/office/powerpoint/2010/main" val="1563374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randombar(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evel 1"/>
          <p:cNvSpPr/>
          <p:nvPr/>
        </p:nvSpPr>
        <p:spPr>
          <a:xfrm>
            <a:off x="304800" y="304800"/>
            <a:ext cx="8534400" cy="6096000"/>
          </a:xfrm>
          <a:prstGeom prst="bevel">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bn-BD" sz="8800" b="1" dirty="0" smtClean="0"/>
              <a:t> </a:t>
            </a:r>
            <a:endParaRPr lang="en-US" sz="8800" b="1" dirty="0"/>
          </a:p>
        </p:txBody>
      </p:sp>
      <p:sp>
        <p:nvSpPr>
          <p:cNvPr id="3" name="TextBox 2"/>
          <p:cNvSpPr txBox="1"/>
          <p:nvPr/>
        </p:nvSpPr>
        <p:spPr>
          <a:xfrm>
            <a:off x="1524000" y="2667000"/>
            <a:ext cx="6629400" cy="3046988"/>
          </a:xfrm>
          <a:prstGeom prst="rect">
            <a:avLst/>
          </a:prstGeom>
          <a:noFill/>
        </p:spPr>
        <p:txBody>
          <a:bodyPr wrap="square" rtlCol="0">
            <a:spAutoFit/>
          </a:bodyPr>
          <a:lstStyle/>
          <a:p>
            <a:r>
              <a:rPr lang="en-US" sz="4800" b="1" dirty="0" smtClean="0">
                <a:solidFill>
                  <a:srgbClr val="002060"/>
                </a:solidFill>
                <a:latin typeface="NikoshBAN" pitchFamily="2" charset="0"/>
                <a:cs typeface="NikoshBAN" pitchFamily="2" charset="0"/>
              </a:rPr>
              <a:t>১। </a:t>
            </a:r>
            <a:r>
              <a:rPr lang="ar-SA" sz="4800" b="1" dirty="0" smtClean="0">
                <a:solidFill>
                  <a:srgbClr val="002060"/>
                </a:solidFill>
                <a:latin typeface="Arabic Typesetting" panose="03020402040406030203" pitchFamily="66" charset="-78"/>
                <a:cs typeface="Arabic Typesetting" panose="03020402040406030203" pitchFamily="66" charset="-78"/>
              </a:rPr>
              <a:t>مفلس</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কাকে</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বলে</a:t>
            </a:r>
            <a:r>
              <a:rPr lang="en-US" sz="4800" b="1" dirty="0" smtClean="0">
                <a:solidFill>
                  <a:srgbClr val="002060"/>
                </a:solidFill>
                <a:latin typeface="Arabic Typesetting" panose="03020402040406030203" pitchFamily="66" charset="-78"/>
                <a:cs typeface="Arabic Typesetting" panose="03020402040406030203" pitchFamily="66" charset="-78"/>
              </a:rPr>
              <a:t> ?</a:t>
            </a:r>
          </a:p>
          <a:p>
            <a:r>
              <a:rPr lang="en-US" sz="4800" b="1" dirty="0" smtClean="0">
                <a:solidFill>
                  <a:srgbClr val="002060"/>
                </a:solidFill>
                <a:latin typeface="Arabic Typesetting" panose="03020402040406030203" pitchFamily="66" charset="-78"/>
                <a:cs typeface="Arabic Typesetting" panose="03020402040406030203" pitchFamily="66" charset="-78"/>
              </a:rPr>
              <a:t>২। </a:t>
            </a:r>
            <a:r>
              <a:rPr lang="en-US" sz="4800" b="1" dirty="0" err="1" smtClean="0">
                <a:solidFill>
                  <a:srgbClr val="002060"/>
                </a:solidFill>
                <a:latin typeface="Arabic Typesetting" panose="03020402040406030203" pitchFamily="66" charset="-78"/>
                <a:cs typeface="Arabic Typesetting" panose="03020402040406030203" pitchFamily="66" charset="-78"/>
              </a:rPr>
              <a:t>জালেম</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কাকে</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বলে</a:t>
            </a:r>
            <a:r>
              <a:rPr lang="en-US" sz="4800" b="1" dirty="0" smtClean="0">
                <a:solidFill>
                  <a:srgbClr val="002060"/>
                </a:solidFill>
                <a:latin typeface="Arabic Typesetting" panose="03020402040406030203" pitchFamily="66" charset="-78"/>
                <a:cs typeface="Arabic Typesetting" panose="03020402040406030203" pitchFamily="66" charset="-78"/>
              </a:rPr>
              <a:t>?</a:t>
            </a:r>
          </a:p>
          <a:p>
            <a:r>
              <a:rPr lang="en-US" sz="4800" b="1" dirty="0" smtClean="0">
                <a:solidFill>
                  <a:srgbClr val="002060"/>
                </a:solidFill>
                <a:latin typeface="Arabic Typesetting" panose="03020402040406030203" pitchFamily="66" charset="-78"/>
                <a:cs typeface="Arabic Typesetting" panose="03020402040406030203" pitchFamily="66" charset="-78"/>
              </a:rPr>
              <a:t>৩। </a:t>
            </a:r>
            <a:r>
              <a:rPr lang="en-US" sz="4800" b="1" dirty="0" err="1" smtClean="0">
                <a:solidFill>
                  <a:srgbClr val="002060"/>
                </a:solidFill>
                <a:latin typeface="Arabic Typesetting" panose="03020402040406030203" pitchFamily="66" charset="-78"/>
                <a:cs typeface="Arabic Typesetting" panose="03020402040406030203" pitchFamily="66" charset="-78"/>
              </a:rPr>
              <a:t>অত্যাচার</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কেয়ামত</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দিবসে</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অন্ধকারের</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কারণ</a:t>
            </a:r>
            <a:r>
              <a:rPr lang="en-US" sz="4800" b="1" dirty="0" smtClean="0">
                <a:solidFill>
                  <a:srgbClr val="002060"/>
                </a:solidFill>
                <a:latin typeface="Arabic Typesetting" panose="03020402040406030203" pitchFamily="66" charset="-78"/>
                <a:cs typeface="Arabic Typesetting" panose="03020402040406030203" pitchFamily="66" charset="-78"/>
              </a:rPr>
              <a:t> </a:t>
            </a:r>
            <a:r>
              <a:rPr lang="en-US" sz="4800" b="1" dirty="0" err="1" smtClean="0">
                <a:solidFill>
                  <a:srgbClr val="002060"/>
                </a:solidFill>
                <a:latin typeface="Arabic Typesetting" panose="03020402040406030203" pitchFamily="66" charset="-78"/>
                <a:cs typeface="Arabic Typesetting" panose="03020402040406030203" pitchFamily="66" charset="-78"/>
              </a:rPr>
              <a:t>কেন</a:t>
            </a:r>
            <a:r>
              <a:rPr lang="en-US" sz="4800" b="1" dirty="0" smtClean="0">
                <a:solidFill>
                  <a:srgbClr val="002060"/>
                </a:solidFill>
                <a:latin typeface="Arabic Typesetting" panose="03020402040406030203" pitchFamily="66" charset="-78"/>
                <a:cs typeface="Arabic Typesetting" panose="03020402040406030203" pitchFamily="66" charset="-78"/>
              </a:rPr>
              <a:t>? </a:t>
            </a:r>
            <a:endParaRPr lang="en-US" sz="4800" b="1" dirty="0">
              <a:solidFill>
                <a:srgbClr val="002060"/>
              </a:solidFill>
              <a:latin typeface="Arabic Typesetting" panose="03020402040406030203" pitchFamily="66" charset="-78"/>
              <a:cs typeface="Arabic Typesetting" panose="03020402040406030203" pitchFamily="66" charset="-78"/>
            </a:endParaRPr>
          </a:p>
        </p:txBody>
      </p:sp>
      <p:sp>
        <p:nvSpPr>
          <p:cNvPr id="4" name="TextBox 3"/>
          <p:cNvSpPr txBox="1"/>
          <p:nvPr/>
        </p:nvSpPr>
        <p:spPr>
          <a:xfrm>
            <a:off x="1676400" y="1295400"/>
            <a:ext cx="6181500" cy="1846659"/>
          </a:xfrm>
          <a:prstGeom prst="rect">
            <a:avLst/>
          </a:prstGeom>
          <a:noFill/>
        </p:spPr>
        <p:txBody>
          <a:bodyPr wrap="none" rtlCol="0">
            <a:spAutoFit/>
          </a:bodyPr>
          <a:lstStyle/>
          <a:p>
            <a:r>
              <a:rPr lang="bn-BD" sz="9600" b="1" dirty="0">
                <a:solidFill>
                  <a:schemeClr val="bg1"/>
                </a:solidFill>
              </a:rPr>
              <a:t>দলীয় কাজ </a:t>
            </a:r>
            <a:endParaRPr lang="en-US" sz="9600" b="1" dirty="0">
              <a:solidFill>
                <a:schemeClr val="bg1"/>
              </a:solidFill>
            </a:endParaRPr>
          </a:p>
          <a:p>
            <a:endParaRPr lang="en-US" dirty="0"/>
          </a:p>
        </p:txBody>
      </p:sp>
    </p:spTree>
    <p:extLst>
      <p:ext uri="{BB962C8B-B14F-4D97-AF65-F5344CB8AC3E}">
        <p14:creationId xmlns:p14="http://schemas.microsoft.com/office/powerpoint/2010/main" val="12377120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AutoShape 2"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4" name="AutoShape 4"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6" name="AutoShape 6"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30728" name="AutoShape 8" descr="বাড়ির ছবি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7" name="Picture 6" descr="index.jpg"/>
          <p:cNvPicPr>
            <a:picLocks noChangeAspect="1"/>
          </p:cNvPicPr>
          <p:nvPr/>
        </p:nvPicPr>
        <p:blipFill>
          <a:blip r:embed="rId2"/>
          <a:stretch>
            <a:fillRect/>
          </a:stretch>
        </p:blipFill>
        <p:spPr>
          <a:xfrm>
            <a:off x="0" y="304800"/>
            <a:ext cx="9144000" cy="7239000"/>
          </a:xfrm>
          <a:prstGeom prst="rect">
            <a:avLst/>
          </a:prstGeom>
        </p:spPr>
      </p:pic>
      <p:sp>
        <p:nvSpPr>
          <p:cNvPr id="8" name="TextBox 7"/>
          <p:cNvSpPr txBox="1"/>
          <p:nvPr/>
        </p:nvSpPr>
        <p:spPr>
          <a:xfrm>
            <a:off x="23884" y="5562600"/>
            <a:ext cx="8759825" cy="1569660"/>
          </a:xfrm>
          <a:prstGeom prst="rect">
            <a:avLst/>
          </a:prstGeom>
          <a:noFill/>
        </p:spPr>
        <p:txBody>
          <a:bodyPr wrap="square" rtlCol="0">
            <a:spAutoFit/>
          </a:bodyPr>
          <a:lstStyle/>
          <a:p>
            <a:r>
              <a:rPr lang="en-US" sz="4800" b="1" dirty="0" err="1" smtClean="0">
                <a:solidFill>
                  <a:srgbClr val="FF0000"/>
                </a:solidFill>
                <a:latin typeface="NikoshBAN" pitchFamily="2" charset="0"/>
                <a:cs typeface="NikoshBAN" pitchFamily="2" charset="0"/>
              </a:rPr>
              <a:t>জালেমের</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পরিনতি</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সর্ম্পকে</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অন্য</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একটি</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হাদিস</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মুখস্ত</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করে</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লিখে</a:t>
            </a:r>
            <a:r>
              <a:rPr lang="en-US" sz="4800" b="1" dirty="0" smtClean="0">
                <a:solidFill>
                  <a:srgbClr val="FF0000"/>
                </a:solidFill>
                <a:latin typeface="NikoshBAN" pitchFamily="2" charset="0"/>
                <a:cs typeface="NikoshBAN" pitchFamily="2" charset="0"/>
              </a:rPr>
              <a:t> </a:t>
            </a:r>
            <a:r>
              <a:rPr lang="en-US" sz="4800" b="1" dirty="0" err="1" smtClean="0">
                <a:solidFill>
                  <a:srgbClr val="FF0000"/>
                </a:solidFill>
                <a:latin typeface="NikoshBAN" pitchFamily="2" charset="0"/>
                <a:cs typeface="NikoshBAN" pitchFamily="2" charset="0"/>
              </a:rPr>
              <a:t>আনবে</a:t>
            </a:r>
            <a:r>
              <a:rPr lang="en-US" sz="4800" b="1" dirty="0" smtClean="0">
                <a:solidFill>
                  <a:srgbClr val="002060"/>
                </a:solidFill>
                <a:latin typeface="NikoshBAN" pitchFamily="2" charset="0"/>
                <a:cs typeface="NikoshBAN" pitchFamily="2" charset="0"/>
              </a:rPr>
              <a:t>।</a:t>
            </a:r>
            <a:endParaRPr lang="en-US" sz="4800" b="1" dirty="0">
              <a:solidFill>
                <a:srgbClr val="002060"/>
              </a:solidFill>
              <a:latin typeface="NikoshBAN" pitchFamily="2" charset="0"/>
              <a:cs typeface="NikoshBAN" pitchFamily="2" charset="0"/>
            </a:endParaRPr>
          </a:p>
        </p:txBody>
      </p:sp>
      <p:sp>
        <p:nvSpPr>
          <p:cNvPr id="3" name="Rectangle 2"/>
          <p:cNvSpPr/>
          <p:nvPr/>
        </p:nvSpPr>
        <p:spPr>
          <a:xfrm>
            <a:off x="1905000" y="4038600"/>
            <a:ext cx="5763116" cy="1862048"/>
          </a:xfrm>
          <a:prstGeom prst="rect">
            <a:avLst/>
          </a:prstGeom>
        </p:spPr>
        <p:txBody>
          <a:bodyPr wrap="none">
            <a:spAutoFit/>
          </a:bodyPr>
          <a:lstStyle/>
          <a:p>
            <a:r>
              <a:rPr lang="en-US" sz="11500" b="1" dirty="0" err="1">
                <a:solidFill>
                  <a:srgbClr val="C00000"/>
                </a:solidFill>
                <a:latin typeface="NikoshBAN" pitchFamily="2" charset="0"/>
                <a:cs typeface="NikoshBAN" pitchFamily="2" charset="0"/>
              </a:rPr>
              <a:t>বাড়ির</a:t>
            </a:r>
            <a:r>
              <a:rPr lang="en-US" sz="11500" b="1" dirty="0">
                <a:solidFill>
                  <a:srgbClr val="C00000"/>
                </a:solidFill>
                <a:latin typeface="NikoshBAN" pitchFamily="2" charset="0"/>
                <a:cs typeface="NikoshBAN" pitchFamily="2" charset="0"/>
              </a:rPr>
              <a:t> </a:t>
            </a:r>
            <a:r>
              <a:rPr lang="en-US" sz="11500" b="1" dirty="0" err="1">
                <a:solidFill>
                  <a:srgbClr val="C00000"/>
                </a:solidFill>
                <a:latin typeface="NikoshBAN" pitchFamily="2" charset="0"/>
                <a:cs typeface="NikoshBAN" pitchFamily="2" charset="0"/>
              </a:rPr>
              <a:t>কাজ</a:t>
            </a:r>
            <a:r>
              <a:rPr lang="en-US" sz="11500" b="1" dirty="0">
                <a:solidFill>
                  <a:srgbClr val="C00000"/>
                </a:solidFill>
                <a:latin typeface="NikoshBAN" pitchFamily="2" charset="0"/>
                <a:cs typeface="NikoshBAN" pitchFamily="2" charset="0"/>
              </a:rPr>
              <a:t>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in)">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checkerboard(across)">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381000"/>
            <a:ext cx="8382000" cy="6286500"/>
          </a:xfrm>
          <a:prstGeom prst="rect">
            <a:avLst/>
          </a:prstGeom>
        </p:spPr>
      </p:pic>
      <p:sp>
        <p:nvSpPr>
          <p:cNvPr id="5" name="Rectangle 4"/>
          <p:cNvSpPr/>
          <p:nvPr/>
        </p:nvSpPr>
        <p:spPr>
          <a:xfrm>
            <a:off x="597995" y="762000"/>
            <a:ext cx="7948010" cy="1862048"/>
          </a:xfrm>
          <a:prstGeom prst="rect">
            <a:avLst/>
          </a:prstGeom>
        </p:spPr>
        <p:txBody>
          <a:bodyPr wrap="none">
            <a:spAutoFit/>
          </a:bodyPr>
          <a:lstStyle/>
          <a:p>
            <a:r>
              <a:rPr lang="en-US" sz="11500" b="1" dirty="0" err="1">
                <a:solidFill>
                  <a:schemeClr val="bg1"/>
                </a:solidFill>
                <a:latin typeface="NikoshBAN" pitchFamily="2" charset="0"/>
                <a:cs typeface="NikoshBAN" pitchFamily="2" charset="0"/>
              </a:rPr>
              <a:t>সবাইকে</a:t>
            </a:r>
            <a:r>
              <a:rPr lang="en-US" sz="11500" b="1" dirty="0">
                <a:solidFill>
                  <a:schemeClr val="bg1"/>
                </a:solidFill>
                <a:latin typeface="NikoshBAN" pitchFamily="2" charset="0"/>
                <a:cs typeface="NikoshBAN" pitchFamily="2" charset="0"/>
              </a:rPr>
              <a:t> </a:t>
            </a:r>
            <a:r>
              <a:rPr lang="en-US" sz="11500" b="1" dirty="0" err="1">
                <a:solidFill>
                  <a:schemeClr val="bg1"/>
                </a:solidFill>
                <a:latin typeface="NikoshBAN" pitchFamily="2" charset="0"/>
                <a:cs typeface="NikoshBAN" pitchFamily="2" charset="0"/>
              </a:rPr>
              <a:t>ধন্যবাদ</a:t>
            </a:r>
            <a:r>
              <a:rPr lang="en-US" sz="11500" b="1" dirty="0">
                <a:solidFill>
                  <a:schemeClr val="bg1"/>
                </a:solidFill>
                <a:latin typeface="NikoshBAN" pitchFamily="2" charset="0"/>
                <a:cs typeface="NikoshBAN" pitchFamily="2" charset="0"/>
              </a:rPr>
              <a:t> </a:t>
            </a:r>
          </a:p>
        </p:txBody>
      </p:sp>
    </p:spTree>
  </p:cSld>
  <p:clrMapOvr>
    <a:masterClrMapping/>
  </p:clrMapOvr>
  <p:transition spd="slow"/>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Rectangle 16"/>
          <p:cNvSpPr/>
          <p:nvPr/>
        </p:nvSpPr>
        <p:spPr>
          <a:xfrm>
            <a:off x="533400" y="762000"/>
            <a:ext cx="8305800" cy="5309146"/>
          </a:xfrm>
          <a:prstGeom prst="rect">
            <a:avLst/>
          </a:prstGeom>
        </p:spPr>
        <p:txBody>
          <a:bodyPr wrap="square">
            <a:spAutoFit/>
          </a:bodyPr>
          <a:lstStyle/>
          <a:p>
            <a:r>
              <a:rPr lang="en-US" sz="11500" b="1" dirty="0" err="1" smtClean="0">
                <a:ln w="50800"/>
                <a:solidFill>
                  <a:srgbClr val="FFC000"/>
                </a:solidFill>
                <a:effectLst>
                  <a:outerShdw blurRad="38100" dist="38100" dir="2700000" algn="tl">
                    <a:srgbClr val="000000">
                      <a:alpha val="43137"/>
                    </a:srgbClr>
                  </a:outerShdw>
                </a:effectLst>
                <a:latin typeface="SutonnyMJ" pitchFamily="2" charset="0"/>
                <a:cs typeface="SutonnyMJ" pitchFamily="2" charset="0"/>
              </a:rPr>
              <a:t>শিক্ষক</a:t>
            </a:r>
            <a:r>
              <a:rPr lang="en-US" sz="11500" b="1" dirty="0" smtClean="0">
                <a:ln w="50800"/>
                <a:solidFill>
                  <a:srgbClr val="FFC000"/>
                </a:solidFill>
                <a:effectLst>
                  <a:outerShdw blurRad="38100" dist="38100" dir="2700000" algn="tl">
                    <a:srgbClr val="000000">
                      <a:alpha val="43137"/>
                    </a:srgbClr>
                  </a:outerShdw>
                </a:effectLst>
                <a:latin typeface="SutonnyMJ" pitchFamily="2" charset="0"/>
                <a:cs typeface="SutonnyMJ" pitchFamily="2" charset="0"/>
              </a:rPr>
              <a:t> </a:t>
            </a:r>
            <a:r>
              <a:rPr lang="en-US" sz="11500" b="1" dirty="0" err="1" smtClean="0">
                <a:ln w="50800"/>
                <a:solidFill>
                  <a:srgbClr val="FFC000"/>
                </a:solidFill>
                <a:effectLst>
                  <a:outerShdw blurRad="38100" dist="38100" dir="2700000" algn="tl">
                    <a:srgbClr val="000000">
                      <a:alpha val="43137"/>
                    </a:srgbClr>
                  </a:outerShdw>
                </a:effectLst>
                <a:latin typeface="SutonnyMJ" pitchFamily="2" charset="0"/>
                <a:cs typeface="SutonnyMJ" pitchFamily="2" charset="0"/>
              </a:rPr>
              <a:t>পরিচিতি</a:t>
            </a:r>
            <a:endParaRPr lang="en-US" sz="11500" b="1" dirty="0" smtClean="0">
              <a:ln w="50800"/>
              <a:solidFill>
                <a:srgbClr val="FFC000"/>
              </a:solidFill>
              <a:effectLst>
                <a:outerShdw blurRad="38100" dist="38100" dir="2700000" algn="tl">
                  <a:srgbClr val="000000">
                    <a:alpha val="43137"/>
                  </a:srgbClr>
                </a:outerShdw>
              </a:effectLst>
              <a:latin typeface="SutonnyMJ" pitchFamily="2" charset="0"/>
              <a:cs typeface="SutonnyMJ" pitchFamily="2" charset="0"/>
            </a:endParaRPr>
          </a:p>
          <a:p>
            <a:pPr algn="ctr"/>
            <a:r>
              <a:rPr lang="en-US" sz="3600" b="1" i="1" dirty="0" err="1"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মাও:আ,ও,ম</a:t>
            </a:r>
            <a:r>
              <a:rPr lang="en-US" sz="3600" b="1" i="1" dirty="0"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 </a:t>
            </a:r>
            <a:r>
              <a:rPr lang="en-US" sz="3600" b="1" i="1" dirty="0" err="1"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ফারুক</a:t>
            </a:r>
            <a:r>
              <a:rPr lang="en-US" sz="3600" b="1" i="1" dirty="0"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 </a:t>
            </a:r>
            <a:r>
              <a:rPr lang="en-US" sz="3600" b="1" i="1" dirty="0" err="1"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হোসাইন</a:t>
            </a:r>
            <a:endParaRPr lang="ar-SA" sz="3600" b="1" i="1" dirty="0"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endParaRPr>
          </a:p>
          <a:p>
            <a:pPr algn="ctr"/>
            <a:r>
              <a:rPr lang="en-US" sz="3600" b="1" i="1" dirty="0" err="1"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সুপার</a:t>
            </a:r>
            <a:r>
              <a:rPr lang="en-US" sz="3600" b="1" i="1" dirty="0" smtClean="0">
                <a:ln w="50800"/>
                <a:solidFill>
                  <a:srgbClr val="00B050"/>
                </a:solidFill>
                <a:effectLst>
                  <a:outerShdw blurRad="38100" dist="38100" dir="2700000" algn="tl">
                    <a:srgbClr val="000000">
                      <a:alpha val="43137"/>
                    </a:srgbClr>
                  </a:outerShdw>
                </a:effectLst>
                <a:latin typeface="SutonnyMJ" pitchFamily="2" charset="0"/>
                <a:cs typeface="SutonnyMJ" pitchFamily="2" charset="0"/>
              </a:rPr>
              <a:t> </a:t>
            </a:r>
          </a:p>
          <a:p>
            <a:pPr algn="ctr"/>
            <a:r>
              <a:rPr lang="en-US" sz="2400" b="1" dirty="0" smtClean="0">
                <a:ln w="50800"/>
                <a:solidFill>
                  <a:schemeClr val="bg1">
                    <a:shade val="50000"/>
                  </a:schemeClr>
                </a:solidFill>
                <a:latin typeface="SutonnyMJ" pitchFamily="2" charset="0"/>
                <a:cs typeface="SutonnyMJ" pitchFamily="2" charset="0"/>
              </a:rPr>
              <a:t> </a:t>
            </a:r>
            <a:r>
              <a:rPr lang="en-US" sz="3600" b="1" dirty="0" err="1" smtClean="0">
                <a:ln w="50800"/>
                <a:solidFill>
                  <a:srgbClr val="7030A0"/>
                </a:solidFill>
                <a:latin typeface="SutonnyMJ" pitchFamily="2" charset="0"/>
                <a:cs typeface="SutonnyMJ" pitchFamily="2" charset="0"/>
              </a:rPr>
              <a:t>বড়দারোগা</a:t>
            </a:r>
            <a:r>
              <a:rPr lang="en-US" sz="3600" b="1" dirty="0" smtClean="0">
                <a:ln w="50800"/>
                <a:solidFill>
                  <a:srgbClr val="7030A0"/>
                </a:solidFill>
                <a:latin typeface="SutonnyMJ" pitchFamily="2" charset="0"/>
                <a:cs typeface="SutonnyMJ" pitchFamily="2" charset="0"/>
              </a:rPr>
              <a:t> </a:t>
            </a:r>
            <a:r>
              <a:rPr lang="en-US" sz="3600" b="1" dirty="0" err="1" smtClean="0">
                <a:ln w="50800"/>
                <a:solidFill>
                  <a:srgbClr val="7030A0"/>
                </a:solidFill>
                <a:latin typeface="SutonnyMJ" pitchFamily="2" charset="0"/>
                <a:cs typeface="SutonnyMJ" pitchFamily="2" charset="0"/>
              </a:rPr>
              <a:t>হাট</a:t>
            </a:r>
            <a:r>
              <a:rPr lang="en-US" sz="3600" b="1" dirty="0" smtClean="0">
                <a:ln w="50800"/>
                <a:solidFill>
                  <a:srgbClr val="7030A0"/>
                </a:solidFill>
                <a:latin typeface="SutonnyMJ" pitchFamily="2" charset="0"/>
                <a:cs typeface="SutonnyMJ" pitchFamily="2" charset="0"/>
              </a:rPr>
              <a:t> </a:t>
            </a:r>
            <a:r>
              <a:rPr lang="en-US" sz="3600" b="1" dirty="0" err="1" smtClean="0">
                <a:ln w="50800"/>
                <a:solidFill>
                  <a:srgbClr val="7030A0"/>
                </a:solidFill>
                <a:latin typeface="SutonnyMJ" pitchFamily="2" charset="0"/>
                <a:cs typeface="SutonnyMJ" pitchFamily="2" charset="0"/>
              </a:rPr>
              <a:t>সি,উ,ই</a:t>
            </a:r>
            <a:r>
              <a:rPr lang="en-US" sz="3600" b="1" dirty="0" smtClean="0">
                <a:ln w="50800"/>
                <a:solidFill>
                  <a:srgbClr val="7030A0"/>
                </a:solidFill>
                <a:latin typeface="SutonnyMJ" pitchFamily="2" charset="0"/>
                <a:cs typeface="SutonnyMJ" pitchFamily="2" charset="0"/>
              </a:rPr>
              <a:t> </a:t>
            </a:r>
            <a:r>
              <a:rPr lang="en-US" sz="3600" b="1" dirty="0" err="1" smtClean="0">
                <a:ln w="50800"/>
                <a:solidFill>
                  <a:srgbClr val="7030A0"/>
                </a:solidFill>
                <a:latin typeface="SutonnyMJ" pitchFamily="2" charset="0"/>
                <a:cs typeface="SutonnyMJ" pitchFamily="2" charset="0"/>
              </a:rPr>
              <a:t>দাখিল</a:t>
            </a:r>
            <a:r>
              <a:rPr lang="en-US" sz="3600" b="1" dirty="0" smtClean="0">
                <a:ln w="50800"/>
                <a:solidFill>
                  <a:srgbClr val="7030A0"/>
                </a:solidFill>
                <a:latin typeface="SutonnyMJ" pitchFamily="2" charset="0"/>
                <a:cs typeface="SutonnyMJ" pitchFamily="2" charset="0"/>
              </a:rPr>
              <a:t> </a:t>
            </a:r>
            <a:r>
              <a:rPr lang="en-US" sz="3600" b="1" dirty="0" err="1" smtClean="0">
                <a:ln w="50800"/>
                <a:solidFill>
                  <a:srgbClr val="7030A0"/>
                </a:solidFill>
                <a:latin typeface="SutonnyMJ" pitchFamily="2" charset="0"/>
                <a:cs typeface="SutonnyMJ" pitchFamily="2" charset="0"/>
              </a:rPr>
              <a:t>মাদ্রাসা</a:t>
            </a:r>
            <a:endParaRPr lang="bn-BD" sz="3600" b="1" dirty="0" smtClean="0">
              <a:ln w="50800"/>
              <a:solidFill>
                <a:srgbClr val="7030A0"/>
              </a:solidFill>
              <a:latin typeface="SutonnyMJ" pitchFamily="2" charset="0"/>
              <a:cs typeface="SutonnyMJ" pitchFamily="2" charset="0"/>
            </a:endParaRPr>
          </a:p>
          <a:p>
            <a:pPr algn="ctr"/>
            <a:r>
              <a:rPr lang="bn-BD" sz="3600" b="1" dirty="0" smtClean="0">
                <a:ln w="50800"/>
                <a:solidFill>
                  <a:srgbClr val="7030A0"/>
                </a:solidFill>
                <a:latin typeface="SutonnyMJ" pitchFamily="2" charset="0"/>
                <a:cs typeface="SutonnyMJ" pitchFamily="2" charset="0"/>
              </a:rPr>
              <a:t>সীতাকুন্ড,চট্টগ্রাম</a:t>
            </a:r>
          </a:p>
          <a:p>
            <a:pPr algn="ctr"/>
            <a:r>
              <a:rPr lang="en-US" sz="3600" b="1" dirty="0" smtClean="0">
                <a:ln w="50800"/>
                <a:solidFill>
                  <a:srgbClr val="7030A0"/>
                </a:solidFill>
                <a:latin typeface="SutonnyMJ" pitchFamily="2" charset="0"/>
                <a:cs typeface="SutonnyMJ" pitchFamily="2" charset="0"/>
              </a:rPr>
              <a:t> </a:t>
            </a:r>
            <a:r>
              <a:rPr lang="en-US" sz="4000" b="1" dirty="0" smtClean="0">
                <a:ln w="50800"/>
                <a:solidFill>
                  <a:srgbClr val="7030A0"/>
                </a:solidFill>
                <a:latin typeface="SutonnyMJ" pitchFamily="2" charset="0"/>
                <a:cs typeface="SutonnyMJ" pitchFamily="2" charset="0"/>
              </a:rPr>
              <a:t>মোবাইল:০১৮১৮৪৩৩৪৮৬ </a:t>
            </a:r>
            <a:endParaRPr lang="en-US" sz="3600" b="1" dirty="0" smtClean="0">
              <a:ln w="50800"/>
              <a:solidFill>
                <a:srgbClr val="7030A0"/>
              </a:solidFill>
              <a:latin typeface="SutonnyMJ" pitchFamily="2" charset="0"/>
              <a:cs typeface="SutonnyMJ" pitchFamily="2" charset="0"/>
            </a:endParaRPr>
          </a:p>
          <a:p>
            <a:pPr algn="ctr"/>
            <a:r>
              <a:rPr lang="en-US" sz="3200" b="1" dirty="0" smtClean="0">
                <a:ln w="50800"/>
                <a:solidFill>
                  <a:srgbClr val="7030A0"/>
                </a:solidFill>
                <a:latin typeface="Baskerville Old Face" pitchFamily="18" charset="0"/>
                <a:cs typeface="SutonnyMJ" pitchFamily="2" charset="0"/>
              </a:rPr>
              <a:t>ইমেইল</a:t>
            </a:r>
            <a:r>
              <a:rPr lang="en-US" sz="4000" b="1" dirty="0" smtClean="0">
                <a:ln w="50800"/>
                <a:solidFill>
                  <a:srgbClr val="7030A0"/>
                </a:solidFill>
                <a:latin typeface="Baskerville Old Face" pitchFamily="18" charset="0"/>
                <a:cs typeface="SutonnyMJ" pitchFamily="2" charset="0"/>
              </a:rPr>
              <a:t>:aomfaruk1177@gmail.com</a:t>
            </a:r>
          </a:p>
        </p:txBody>
      </p:sp>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14400" y="2057400"/>
            <a:ext cx="1600200" cy="1676400"/>
          </a:xfrm>
          <a:prstGeom prst="rect">
            <a:avLst/>
          </a:prstGeom>
        </p:spPr>
      </p:pic>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381000"/>
            <a:ext cx="8534400" cy="6172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p:cNvSpPr txBox="1"/>
          <p:nvPr/>
        </p:nvSpPr>
        <p:spPr>
          <a:xfrm>
            <a:off x="1143000" y="762000"/>
            <a:ext cx="7162800" cy="4893647"/>
          </a:xfrm>
          <a:prstGeom prst="rect">
            <a:avLst/>
          </a:prstGeom>
          <a:noFill/>
        </p:spPr>
        <p:txBody>
          <a:bodyPr wrap="square" rtlCol="0">
            <a:spAutoFit/>
          </a:bodyPr>
          <a:lstStyle/>
          <a:p>
            <a:r>
              <a:rPr lang="bn-BD" sz="9600" b="1" dirty="0" smtClean="0">
                <a:solidFill>
                  <a:schemeClr val="bg1"/>
                </a:solidFill>
              </a:rPr>
              <a:t>পাঠ পরিচিতি</a:t>
            </a:r>
          </a:p>
          <a:p>
            <a:r>
              <a:rPr lang="bn-BD" sz="7200" b="1" dirty="0" smtClean="0">
                <a:solidFill>
                  <a:srgbClr val="00B0F0"/>
                </a:solidFill>
              </a:rPr>
              <a:t>হাদিস শরীফ </a:t>
            </a:r>
          </a:p>
          <a:p>
            <a:r>
              <a:rPr lang="bn-BD" sz="7200" b="1" dirty="0" smtClean="0">
                <a:solidFill>
                  <a:srgbClr val="00B0F0"/>
                </a:solidFill>
              </a:rPr>
              <a:t>১০ম শ্রেণি</a:t>
            </a:r>
          </a:p>
          <a:p>
            <a:r>
              <a:rPr lang="bn-BD" sz="7200" b="1" dirty="0" smtClean="0">
                <a:solidFill>
                  <a:srgbClr val="00B0F0"/>
                </a:solidFill>
              </a:rPr>
              <a:t>দরিদ্র আওধ্যায় </a:t>
            </a:r>
            <a:endParaRPr lang="en-US" sz="7200" b="1" dirty="0">
              <a:solidFill>
                <a:srgbClr val="00B0F0"/>
              </a:solidFill>
            </a:endParaRPr>
          </a:p>
        </p:txBody>
      </p:sp>
    </p:spTree>
    <p:extLst>
      <p:ext uri="{BB962C8B-B14F-4D97-AF65-F5344CB8AC3E}">
        <p14:creationId xmlns:p14="http://schemas.microsoft.com/office/powerpoint/2010/main" val="40942893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104900" y="685800"/>
            <a:ext cx="6934200" cy="1323439"/>
          </a:xfrm>
          <a:prstGeom prst="rect">
            <a:avLst/>
          </a:prstGeom>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bn-BD" sz="8000" b="1" dirty="0" smtClean="0">
                <a:solidFill>
                  <a:srgbClr val="FF0000"/>
                </a:solidFill>
                <a:latin typeface="NikoshBAN" pitchFamily="2" charset="0"/>
                <a:cs typeface="NikoshBAN" pitchFamily="2" charset="0"/>
              </a:rPr>
              <a:t>এসো কিছু ছবি দেখি </a:t>
            </a:r>
            <a:endParaRPr lang="en-US" sz="8000" b="1" dirty="0">
              <a:latin typeface="Arabic Typesetting" panose="03020402040406030203" pitchFamily="66" charset="-78"/>
              <a:cs typeface="Arabic Typesetting" panose="03020402040406030203" pitchFamily="66" charset="-78"/>
            </a:endParaRPr>
          </a:p>
        </p:txBody>
      </p:sp>
      <p:pic>
        <p:nvPicPr>
          <p:cNvPr id="7" name="Picture 6" descr="images.jpg"/>
          <p:cNvPicPr>
            <a:picLocks noChangeAspect="1"/>
          </p:cNvPicPr>
          <p:nvPr/>
        </p:nvPicPr>
        <p:blipFill>
          <a:blip r:embed="rId2"/>
          <a:stretch>
            <a:fillRect/>
          </a:stretch>
        </p:blipFill>
        <p:spPr>
          <a:xfrm>
            <a:off x="609600" y="3124200"/>
            <a:ext cx="3774532" cy="284711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8" name="Picture 7" descr="images.jpg"/>
          <p:cNvPicPr>
            <a:picLocks noChangeAspect="1"/>
          </p:cNvPicPr>
          <p:nvPr/>
        </p:nvPicPr>
        <p:blipFill>
          <a:blip r:embed="rId3"/>
          <a:stretch>
            <a:fillRect/>
          </a:stretch>
        </p:blipFill>
        <p:spPr>
          <a:xfrm>
            <a:off x="4800600" y="2819400"/>
            <a:ext cx="4038600" cy="30480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3000" fill="hold"/>
                                        <p:tgtEl>
                                          <p:spTgt spid="2"/>
                                        </p:tgtEl>
                                        <p:attrNameLst>
                                          <p:attrName>ppt_x</p:attrName>
                                        </p:attrNameLst>
                                      </p:cBhvr>
                                      <p:tavLst>
                                        <p:tav tm="0">
                                          <p:val>
                                            <p:strVal val="#ppt_x"/>
                                          </p:val>
                                        </p:tav>
                                        <p:tav tm="100000">
                                          <p:val>
                                            <p:strVal val="#ppt_x"/>
                                          </p:val>
                                        </p:tav>
                                      </p:tavLst>
                                    </p:anim>
                                    <p:anim calcmode="lin" valueType="num">
                                      <p:cBhvr additive="base">
                                        <p:cTn id="8" dur="3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additive="base">
                                        <p:cTn id="18" dur="500" fill="hold"/>
                                        <p:tgtEl>
                                          <p:spTgt spid="8"/>
                                        </p:tgtEl>
                                        <p:attrNameLst>
                                          <p:attrName>ppt_x</p:attrName>
                                        </p:attrNameLst>
                                      </p:cBhvr>
                                      <p:tavLst>
                                        <p:tav tm="0">
                                          <p:val>
                                            <p:strVal val="#ppt_x"/>
                                          </p:val>
                                        </p:tav>
                                        <p:tav tm="100000">
                                          <p:val>
                                            <p:strVal val="#ppt_x"/>
                                          </p:val>
                                        </p:tav>
                                      </p:tavLst>
                                    </p:anim>
                                    <p:anim calcmode="lin" valueType="num">
                                      <p:cBhvr additive="base">
                                        <p:cTn id="1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ndex.jpg"/>
          <p:cNvPicPr>
            <a:picLocks noChangeAspect="1"/>
          </p:cNvPicPr>
          <p:nvPr/>
        </p:nvPicPr>
        <p:blipFill>
          <a:blip r:embed="rId2"/>
          <a:stretch>
            <a:fillRect/>
          </a:stretch>
        </p:blipFill>
        <p:spPr>
          <a:xfrm>
            <a:off x="2057400" y="457201"/>
            <a:ext cx="5562600" cy="2971800"/>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pic>
        <p:nvPicPr>
          <p:cNvPr id="7" name="Picture 6" descr="images.jpg"/>
          <p:cNvPicPr>
            <a:picLocks noChangeAspect="1"/>
          </p:cNvPicPr>
          <p:nvPr/>
        </p:nvPicPr>
        <p:blipFill>
          <a:blip r:embed="rId3"/>
          <a:stretch>
            <a:fillRect/>
          </a:stretch>
        </p:blipFill>
        <p:spPr>
          <a:xfrm>
            <a:off x="381000" y="3657600"/>
            <a:ext cx="4191000" cy="2514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8" name="Picture 7" descr="images.jpg"/>
          <p:cNvPicPr>
            <a:picLocks noChangeAspect="1"/>
          </p:cNvPicPr>
          <p:nvPr/>
        </p:nvPicPr>
        <p:blipFill>
          <a:blip r:embed="rId4"/>
          <a:stretch>
            <a:fillRect/>
          </a:stretch>
        </p:blipFill>
        <p:spPr>
          <a:xfrm>
            <a:off x="4724400" y="3581400"/>
            <a:ext cx="4038600" cy="25146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childTnLst>
                    </p:cTn>
                  </p:par>
                  <p:par>
                    <p:cTn id="14" fill="hold">
                      <p:stCondLst>
                        <p:cond delay="indefinite"/>
                      </p:stCondLst>
                      <p:childTnLst>
                        <p:par>
                          <p:cTn id="15" fill="hold">
                            <p:stCondLst>
                              <p:cond delay="0"/>
                            </p:stCondLst>
                            <p:childTnLst>
                              <p:par>
                                <p:cTn id="16" presetID="4" presetClass="entr" presetSubtype="16" fill="hold" nodeType="clickEffect">
                                  <p:stCondLst>
                                    <p:cond delay="0"/>
                                  </p:stCondLst>
                                  <p:childTnLst>
                                    <p:set>
                                      <p:cBhvr>
                                        <p:cTn id="17" dur="1" fill="hold">
                                          <p:stCondLst>
                                            <p:cond delay="0"/>
                                          </p:stCondLst>
                                        </p:cTn>
                                        <p:tgtEl>
                                          <p:spTgt spid="8"/>
                                        </p:tgtEl>
                                        <p:attrNameLst>
                                          <p:attrName>style.visibility</p:attrName>
                                        </p:attrNameLst>
                                      </p:cBhvr>
                                      <p:to>
                                        <p:strVal val="visible"/>
                                      </p:to>
                                    </p:set>
                                    <p:animEffect transition="in" filter="box(in)">
                                      <p:cBhvr>
                                        <p:cTn id="1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7654" name="Picture 6" descr="দরিদ্র মানুষের ছবি এর চিত্র ফলাফল"/>
          <p:cNvPicPr>
            <a:picLocks noChangeAspect="1" noChangeArrowheads="1"/>
          </p:cNvPicPr>
          <p:nvPr/>
        </p:nvPicPr>
        <p:blipFill>
          <a:blip r:embed="rId2"/>
          <a:srcRect/>
          <a:stretch>
            <a:fillRect/>
          </a:stretch>
        </p:blipFill>
        <p:spPr bwMode="auto">
          <a:xfrm>
            <a:off x="990600" y="3962400"/>
            <a:ext cx="3152775" cy="1983019"/>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27656" name="Picture 8" descr="সম্পদ পুর্বে ছিল এখন নাই এর চিত্র ফলাফল"/>
          <p:cNvPicPr>
            <a:picLocks noChangeAspect="1" noChangeArrowheads="1"/>
          </p:cNvPicPr>
          <p:nvPr/>
        </p:nvPicPr>
        <p:blipFill>
          <a:blip r:embed="rId3"/>
          <a:srcRect/>
          <a:stretch>
            <a:fillRect/>
          </a:stretch>
        </p:blipFill>
        <p:spPr bwMode="auto">
          <a:xfrm>
            <a:off x="5181600" y="3733800"/>
            <a:ext cx="3352800" cy="2684562"/>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27658" name="AutoShape 10" descr="সম্পদ পুর্বে ছিল এখন নাই এর চিত্র ফলাফল"/>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9" name="Picture 10" descr="সম্পর্কিত চিত্র"/>
          <p:cNvPicPr>
            <a:picLocks noChangeAspect="1" noChangeArrowheads="1"/>
          </p:cNvPicPr>
          <p:nvPr/>
        </p:nvPicPr>
        <p:blipFill>
          <a:blip r:embed="rId4"/>
          <a:srcRect/>
          <a:stretch>
            <a:fillRect/>
          </a:stretch>
        </p:blipFill>
        <p:spPr bwMode="auto">
          <a:xfrm>
            <a:off x="609600" y="762000"/>
            <a:ext cx="3590925" cy="2209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pic>
        <p:nvPicPr>
          <p:cNvPr id="10" name="Picture 12" descr="সিডর ২০০৭ এর চিত্র ফলাফল"/>
          <p:cNvPicPr>
            <a:picLocks noChangeAspect="1" noChangeArrowheads="1"/>
          </p:cNvPicPr>
          <p:nvPr/>
        </p:nvPicPr>
        <p:blipFill>
          <a:blip r:embed="rId5"/>
          <a:srcRect/>
          <a:stretch>
            <a:fillRect/>
          </a:stretch>
        </p:blipFill>
        <p:spPr bwMode="auto">
          <a:xfrm>
            <a:off x="5029200" y="609600"/>
            <a:ext cx="3352800" cy="2590800"/>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
        <p:nvSpPr>
          <p:cNvPr id="11" name="TextBox 10"/>
          <p:cNvSpPr txBox="1"/>
          <p:nvPr/>
        </p:nvSpPr>
        <p:spPr>
          <a:xfrm>
            <a:off x="1371600" y="381000"/>
            <a:ext cx="2438400" cy="369332"/>
          </a:xfrm>
          <a:prstGeom prst="rect">
            <a:avLst/>
          </a:prstGeom>
          <a:noFill/>
        </p:spPr>
        <p:txBody>
          <a:bodyPr wrap="square" rtlCol="0">
            <a:spAutoFit/>
          </a:bodyPr>
          <a:lstStyle/>
          <a:p>
            <a:r>
              <a:rPr lang="en-US" dirty="0" err="1" smtClean="0">
                <a:latin typeface="NikoshBAN" pitchFamily="2" charset="0"/>
                <a:cs typeface="NikoshBAN" pitchFamily="2" charset="0"/>
              </a:rPr>
              <a:t>পূর্বে</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সম্পদ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ছিল</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3" name="TextBox 12"/>
          <p:cNvSpPr txBox="1"/>
          <p:nvPr/>
        </p:nvSpPr>
        <p:spPr>
          <a:xfrm>
            <a:off x="1524000" y="3505200"/>
            <a:ext cx="2286000" cy="381000"/>
          </a:xfrm>
          <a:prstGeom prst="rect">
            <a:avLst/>
          </a:prstGeom>
          <a:noFill/>
        </p:spPr>
        <p:txBody>
          <a:bodyPr wrap="square" rtlCol="0">
            <a:spAutoFit/>
          </a:bodyPr>
          <a:lstStyle/>
          <a:p>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দরিদ্র</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ছিল</a:t>
            </a:r>
            <a:r>
              <a:rPr lang="en-US" dirty="0" smtClean="0">
                <a:latin typeface="NikoshBAN" pitchFamily="2" charset="0"/>
                <a:cs typeface="NikoshBAN" pitchFamily="2" charset="0"/>
              </a:rPr>
              <a:t> </a:t>
            </a:r>
            <a:endParaRPr lang="en-US" dirty="0">
              <a:latin typeface="NikoshBAN" pitchFamily="2" charset="0"/>
              <a:cs typeface="NikoshBAN" pitchFamily="2" charset="0"/>
            </a:endParaRPr>
          </a:p>
        </p:txBody>
      </p:sp>
      <p:sp>
        <p:nvSpPr>
          <p:cNvPr id="14" name="TextBox 13"/>
          <p:cNvSpPr txBox="1"/>
          <p:nvPr/>
        </p:nvSpPr>
        <p:spPr>
          <a:xfrm>
            <a:off x="5638800" y="3429000"/>
            <a:ext cx="2667000" cy="369332"/>
          </a:xfrm>
          <a:prstGeom prst="rect">
            <a:avLst/>
          </a:prstGeom>
          <a:noFill/>
        </p:spPr>
        <p:txBody>
          <a:bodyPr wrap="square" rtlCol="0">
            <a:spAutoFit/>
          </a:bodyPr>
          <a:lstStyle/>
          <a:p>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অনেক</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ধনী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হয়েছে</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
        <p:nvSpPr>
          <p:cNvPr id="12" name="Rectangle 11"/>
          <p:cNvSpPr/>
          <p:nvPr/>
        </p:nvSpPr>
        <p:spPr>
          <a:xfrm>
            <a:off x="5715000" y="304800"/>
            <a:ext cx="2175596" cy="369332"/>
          </a:xfrm>
          <a:prstGeom prst="rect">
            <a:avLst/>
          </a:prstGeom>
        </p:spPr>
        <p:txBody>
          <a:bodyPr wrap="none">
            <a:spAutoFit/>
          </a:bodyPr>
          <a:lstStyle/>
          <a:p>
            <a:r>
              <a:rPr lang="en-US" dirty="0" err="1" smtClean="0">
                <a:latin typeface="NikoshBAN" pitchFamily="2" charset="0"/>
                <a:cs typeface="NikoshBAN" pitchFamily="2" charset="0"/>
              </a:rPr>
              <a:t>এখন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কোনো</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সম্পদ</a:t>
            </a:r>
            <a:r>
              <a:rPr lang="en-US" dirty="0" smtClean="0">
                <a:latin typeface="NikoshBAN" pitchFamily="2" charset="0"/>
                <a:cs typeface="NikoshBAN" pitchFamily="2" charset="0"/>
              </a:rPr>
              <a:t> </a:t>
            </a:r>
            <a:r>
              <a:rPr lang="en-US" dirty="0" err="1" smtClean="0">
                <a:latin typeface="NikoshBAN" pitchFamily="2" charset="0"/>
                <a:cs typeface="NikoshBAN" pitchFamily="2" charset="0"/>
              </a:rPr>
              <a:t>নেই</a:t>
            </a:r>
            <a:r>
              <a:rPr lang="en-US" dirty="0" smtClean="0">
                <a:latin typeface="NikoshBAN" pitchFamily="2" charset="0"/>
                <a:cs typeface="NikoshBAN" pitchFamily="2" charset="0"/>
              </a:rPr>
              <a:t>।</a:t>
            </a:r>
            <a:endParaRPr lang="en-US" dirty="0">
              <a:latin typeface="NikoshBAN" pitchFamily="2" charset="0"/>
              <a:cs typeface="NikoshBAN" pitchFamily="2" charset="0"/>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11"/>
                                        </p:tgtEl>
                                        <p:attrNameLst>
                                          <p:attrName>style.visibility</p:attrName>
                                        </p:attrNameLst>
                                      </p:cBhvr>
                                      <p:to>
                                        <p:strVal val="visible"/>
                                      </p:to>
                                    </p:set>
                                    <p:anim calcmode="lin" valueType="num">
                                      <p:cBhvr additive="base">
                                        <p:cTn id="12" dur="500" fill="hold"/>
                                        <p:tgtEl>
                                          <p:spTgt spid="11"/>
                                        </p:tgtEl>
                                        <p:attrNameLst>
                                          <p:attrName>ppt_x</p:attrName>
                                        </p:attrNameLst>
                                      </p:cBhvr>
                                      <p:tavLst>
                                        <p:tav tm="0">
                                          <p:val>
                                            <p:strVal val="#ppt_x"/>
                                          </p:val>
                                        </p:tav>
                                        <p:tav tm="100000">
                                          <p:val>
                                            <p:strVal val="#ppt_x"/>
                                          </p:val>
                                        </p:tav>
                                      </p:tavLst>
                                    </p:anim>
                                    <p:anim calcmode="lin" valueType="num">
                                      <p:cBhvr additive="base">
                                        <p:cTn id="13"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8"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Effect transition="in" filter="diamond(in)">
                                      <p:cBhvr>
                                        <p:cTn id="18" dur="2000"/>
                                        <p:tgtEl>
                                          <p:spTgt spid="10"/>
                                        </p:tgtEl>
                                      </p:cBhvr>
                                    </p:animEffect>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27654"/>
                                        </p:tgtEl>
                                        <p:attrNameLst>
                                          <p:attrName>style.visibility</p:attrName>
                                        </p:attrNameLst>
                                      </p:cBhvr>
                                      <p:to>
                                        <p:strVal val="visible"/>
                                      </p:to>
                                    </p:set>
                                    <p:anim calcmode="lin" valueType="num">
                                      <p:cBhvr additive="base">
                                        <p:cTn id="23" dur="500" fill="hold"/>
                                        <p:tgtEl>
                                          <p:spTgt spid="27654"/>
                                        </p:tgtEl>
                                        <p:attrNameLst>
                                          <p:attrName>ppt_x</p:attrName>
                                        </p:attrNameLst>
                                      </p:cBhvr>
                                      <p:tavLst>
                                        <p:tav tm="0">
                                          <p:val>
                                            <p:strVal val="#ppt_x"/>
                                          </p:val>
                                        </p:tav>
                                        <p:tav tm="100000">
                                          <p:val>
                                            <p:strVal val="#ppt_x"/>
                                          </p:val>
                                        </p:tav>
                                      </p:tavLst>
                                    </p:anim>
                                    <p:anim calcmode="lin" valueType="num">
                                      <p:cBhvr additive="base">
                                        <p:cTn id="24" dur="500" fill="hold"/>
                                        <p:tgtEl>
                                          <p:spTgt spid="27654"/>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checkerboard(across)">
                                      <p:cBhvr>
                                        <p:cTn id="29" dur="500"/>
                                        <p:tgtEl>
                                          <p:spTgt spid="13"/>
                                        </p:tgtEl>
                                      </p:cBhvr>
                                    </p:animEffect>
                                  </p:childTnLst>
                                </p:cTn>
                              </p:par>
                            </p:childTnLst>
                          </p:cTn>
                        </p:par>
                      </p:childTnLst>
                    </p:cTn>
                  </p:par>
                  <p:par>
                    <p:cTn id="30" fill="hold">
                      <p:stCondLst>
                        <p:cond delay="indefinite"/>
                      </p:stCondLst>
                      <p:childTnLst>
                        <p:par>
                          <p:cTn id="31" fill="hold">
                            <p:stCondLst>
                              <p:cond delay="0"/>
                            </p:stCondLst>
                            <p:childTnLst>
                              <p:par>
                                <p:cTn id="32" presetID="3" presetClass="entr" presetSubtype="10" fill="hold" nodeType="clickEffect">
                                  <p:stCondLst>
                                    <p:cond delay="0"/>
                                  </p:stCondLst>
                                  <p:childTnLst>
                                    <p:set>
                                      <p:cBhvr>
                                        <p:cTn id="33" dur="1" fill="hold">
                                          <p:stCondLst>
                                            <p:cond delay="0"/>
                                          </p:stCondLst>
                                        </p:cTn>
                                        <p:tgtEl>
                                          <p:spTgt spid="27656"/>
                                        </p:tgtEl>
                                        <p:attrNameLst>
                                          <p:attrName>style.visibility</p:attrName>
                                        </p:attrNameLst>
                                      </p:cBhvr>
                                      <p:to>
                                        <p:strVal val="visible"/>
                                      </p:to>
                                    </p:set>
                                    <p:animEffect transition="in" filter="blinds(horizontal)">
                                      <p:cBhvr>
                                        <p:cTn id="34" dur="500"/>
                                        <p:tgtEl>
                                          <p:spTgt spid="27656"/>
                                        </p:tgtEl>
                                      </p:cBhvr>
                                    </p:animEffect>
                                  </p:childTnLst>
                                </p:cTn>
                              </p:par>
                            </p:childTnLst>
                          </p:cTn>
                        </p:par>
                      </p:childTnLst>
                    </p:cTn>
                  </p:par>
                  <p:par>
                    <p:cTn id="35" fill="hold">
                      <p:stCondLst>
                        <p:cond delay="indefinite"/>
                      </p:stCondLst>
                      <p:childTnLst>
                        <p:par>
                          <p:cTn id="36" fill="hold">
                            <p:stCondLst>
                              <p:cond delay="0"/>
                            </p:stCondLst>
                            <p:childTnLst>
                              <p:par>
                                <p:cTn id="37" presetID="14" presetClass="entr" presetSubtype="10" fill="hold" nodeType="clickEffect">
                                  <p:stCondLst>
                                    <p:cond delay="0"/>
                                  </p:stCondLst>
                                  <p:childTnLst>
                                    <p:set>
                                      <p:cBhvr>
                                        <p:cTn id="38" dur="1" fill="hold">
                                          <p:stCondLst>
                                            <p:cond delay="0"/>
                                          </p:stCondLst>
                                        </p:cTn>
                                        <p:tgtEl>
                                          <p:spTgt spid="14">
                                            <p:txEl>
                                              <p:pRg st="0" end="0"/>
                                            </p:txEl>
                                          </p:spTgt>
                                        </p:tgtEl>
                                        <p:attrNameLst>
                                          <p:attrName>style.visibility</p:attrName>
                                        </p:attrNameLst>
                                      </p:cBhvr>
                                      <p:to>
                                        <p:strVal val="visible"/>
                                      </p:to>
                                    </p:set>
                                    <p:animEffect transition="in" filter="randombar(horizontal)">
                                      <p:cBhvr>
                                        <p:cTn id="39" dur="5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6200" y="-18197"/>
            <a:ext cx="8991600" cy="6309420"/>
          </a:xfrm>
          <a:prstGeom prst="rect">
            <a:avLst/>
          </a:prstGeom>
        </p:spPr>
        <p:style>
          <a:lnRef idx="3">
            <a:schemeClr val="lt1"/>
          </a:lnRef>
          <a:fillRef idx="1">
            <a:schemeClr val="accent6"/>
          </a:fillRef>
          <a:effectRef idx="1">
            <a:schemeClr val="accent6"/>
          </a:effectRef>
          <a:fontRef idx="minor">
            <a:schemeClr val="lt1"/>
          </a:fontRef>
        </p:style>
        <p:txBody>
          <a:bodyPr wrap="square" rtlCol="0">
            <a:spAutoFit/>
          </a:bodyPr>
          <a:lstStyle/>
          <a:p>
            <a:pPr algn="ctr"/>
            <a:r>
              <a:rPr lang="en-US" sz="8000" b="1" u="sng" dirty="0" err="1" smtClean="0">
                <a:latin typeface="Aldhabi" panose="01000000000000000000" pitchFamily="2" charset="-78"/>
                <a:cs typeface="Aldhabi" panose="01000000000000000000" pitchFamily="2" charset="-78"/>
              </a:rPr>
              <a:t>শিখন</a:t>
            </a:r>
            <a:r>
              <a:rPr lang="en-US" sz="8000" b="1" u="sng" dirty="0" smtClean="0">
                <a:latin typeface="Aldhabi" panose="01000000000000000000" pitchFamily="2" charset="-78"/>
                <a:cs typeface="Aldhabi" panose="01000000000000000000" pitchFamily="2" charset="-78"/>
              </a:rPr>
              <a:t> </a:t>
            </a:r>
            <a:r>
              <a:rPr lang="en-US" sz="8000" b="1" u="sng" dirty="0" err="1" smtClean="0">
                <a:latin typeface="Aldhabi" panose="01000000000000000000" pitchFamily="2" charset="-78"/>
                <a:cs typeface="Aldhabi" panose="01000000000000000000" pitchFamily="2" charset="-78"/>
              </a:rPr>
              <a:t>ফলঃ</a:t>
            </a:r>
            <a:r>
              <a:rPr lang="en-US" sz="8000" b="1" u="sng" dirty="0" smtClean="0">
                <a:latin typeface="Aldhabi" panose="01000000000000000000" pitchFamily="2" charset="-78"/>
                <a:cs typeface="Aldhabi" panose="01000000000000000000" pitchFamily="2" charset="-78"/>
              </a:rPr>
              <a:t> </a:t>
            </a:r>
          </a:p>
          <a:p>
            <a:r>
              <a:rPr lang="en-US" sz="4400" dirty="0" smtClean="0">
                <a:solidFill>
                  <a:srgbClr val="00B0F0"/>
                </a:solidFill>
                <a:latin typeface="Aldhabi" panose="01000000000000000000" pitchFamily="2" charset="-78"/>
                <a:cs typeface="Aldhabi" panose="01000000000000000000" pitchFamily="2" charset="-78"/>
              </a:rPr>
              <a:t>এ </a:t>
            </a:r>
            <a:r>
              <a:rPr lang="en-US" sz="4400" dirty="0" err="1" smtClean="0">
                <a:solidFill>
                  <a:srgbClr val="00B0F0"/>
                </a:solidFill>
                <a:latin typeface="Aldhabi" panose="01000000000000000000" pitchFamily="2" charset="-78"/>
                <a:cs typeface="Aldhabi" panose="01000000000000000000" pitchFamily="2" charset="-78"/>
              </a:rPr>
              <a:t>অধ্যায়ে</a:t>
            </a:r>
            <a:r>
              <a:rPr lang="en-US" sz="4400" dirty="0" smtClean="0">
                <a:solidFill>
                  <a:srgbClr val="00B0F0"/>
                </a:solidFill>
                <a:latin typeface="Aldhabi" panose="01000000000000000000" pitchFamily="2" charset="-78"/>
                <a:cs typeface="Aldhabi" panose="01000000000000000000" pitchFamily="2" charset="-78"/>
              </a:rPr>
              <a:t> </a:t>
            </a:r>
            <a:r>
              <a:rPr lang="en-US" sz="4400" dirty="0" err="1" smtClean="0">
                <a:solidFill>
                  <a:srgbClr val="00B0F0"/>
                </a:solidFill>
                <a:latin typeface="Aldhabi" panose="01000000000000000000" pitchFamily="2" charset="-78"/>
                <a:cs typeface="Aldhabi" panose="01000000000000000000" pitchFamily="2" charset="-78"/>
              </a:rPr>
              <a:t>শিক্ষার্থীরা</a:t>
            </a:r>
            <a:r>
              <a:rPr lang="en-US" sz="4400" dirty="0" smtClean="0">
                <a:solidFill>
                  <a:srgbClr val="00B0F0"/>
                </a:solidFill>
                <a:latin typeface="Aldhabi" panose="01000000000000000000" pitchFamily="2" charset="-78"/>
                <a:cs typeface="Aldhabi" panose="01000000000000000000" pitchFamily="2" charset="-78"/>
              </a:rPr>
              <a:t>  </a:t>
            </a:r>
            <a:r>
              <a:rPr lang="en-US" sz="4400" dirty="0" err="1" smtClean="0">
                <a:solidFill>
                  <a:srgbClr val="00B0F0"/>
                </a:solidFill>
                <a:latin typeface="Aldhabi" panose="01000000000000000000" pitchFamily="2" charset="-78"/>
                <a:cs typeface="Aldhabi" panose="01000000000000000000" pitchFamily="2" charset="-78"/>
              </a:rPr>
              <a:t>জানতে</a:t>
            </a:r>
            <a:r>
              <a:rPr lang="en-US" sz="4400" dirty="0" smtClean="0">
                <a:solidFill>
                  <a:srgbClr val="00B0F0"/>
                </a:solidFill>
                <a:latin typeface="Aldhabi" panose="01000000000000000000" pitchFamily="2" charset="-78"/>
                <a:cs typeface="Aldhabi" panose="01000000000000000000" pitchFamily="2" charset="-78"/>
              </a:rPr>
              <a:t> </a:t>
            </a:r>
            <a:r>
              <a:rPr lang="en-US" sz="4400" dirty="0" err="1" smtClean="0">
                <a:solidFill>
                  <a:srgbClr val="00B0F0"/>
                </a:solidFill>
                <a:latin typeface="Aldhabi" panose="01000000000000000000" pitchFamily="2" charset="-78"/>
                <a:cs typeface="Aldhabi" panose="01000000000000000000" pitchFamily="2" charset="-78"/>
              </a:rPr>
              <a:t>পারবে</a:t>
            </a:r>
            <a:r>
              <a:rPr lang="en-US" sz="4400" dirty="0" smtClean="0">
                <a:solidFill>
                  <a:srgbClr val="00B0F0"/>
                </a:solidFill>
                <a:latin typeface="Aldhabi" panose="01000000000000000000" pitchFamily="2" charset="-78"/>
                <a:cs typeface="Aldhabi" panose="01000000000000000000" pitchFamily="2" charset="-78"/>
              </a:rPr>
              <a:t> ----</a:t>
            </a:r>
          </a:p>
          <a:p>
            <a:pPr>
              <a:buFont typeface="Arial" charset="0"/>
              <a:buChar char="•"/>
            </a:pP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শরীয়াতের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দৃষ্টিতে</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ar-SA" sz="4000" dirty="0" smtClean="0">
                <a:solidFill>
                  <a:schemeClr val="tx1">
                    <a:lumMod val="85000"/>
                    <a:lumOff val="15000"/>
                  </a:schemeClr>
                </a:solidFill>
                <a:latin typeface="Aldhabi" panose="01000000000000000000" pitchFamily="2" charset="-78"/>
                <a:cs typeface="Aldhabi" panose="01000000000000000000" pitchFamily="2" charset="-78"/>
              </a:rPr>
              <a:t>ظلم </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এর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পরিচয়</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p>
          <a:p>
            <a:pPr>
              <a:buFont typeface="Arial" charset="0"/>
              <a:buChar char="•"/>
            </a:pPr>
            <a:r>
              <a:rPr lang="ar-SA" sz="4000" dirty="0" smtClean="0">
                <a:solidFill>
                  <a:schemeClr val="tx1">
                    <a:lumMod val="85000"/>
                    <a:lumOff val="15000"/>
                  </a:schemeClr>
                </a:solidFill>
                <a:latin typeface="Aldhabi" panose="01000000000000000000" pitchFamily="2" charset="-78"/>
                <a:cs typeface="Aldhabi" panose="01000000000000000000" pitchFamily="2" charset="-78"/>
              </a:rPr>
              <a:t> ظلم عظىم </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এর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পরিচয়</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a:t>
            </a:r>
          </a:p>
          <a:p>
            <a:pPr>
              <a:buFont typeface="Arial" charset="0"/>
              <a:buChar char="•"/>
            </a:pP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জালেমের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পরিনতি</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p>
          <a:p>
            <a:pPr>
              <a:buFont typeface="Arial" charset="0"/>
              <a:buChar char="•"/>
            </a:pP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কেয়ামতের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সর্বনিকৃষ্ট</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ব্যক্তির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পরিচয়</a:t>
            </a:r>
            <a:endParaRPr lang="en-US" sz="4000" dirty="0" smtClean="0">
              <a:solidFill>
                <a:schemeClr val="tx1">
                  <a:lumMod val="85000"/>
                  <a:lumOff val="15000"/>
                </a:schemeClr>
              </a:solidFill>
              <a:latin typeface="Aldhabi" panose="01000000000000000000" pitchFamily="2" charset="-78"/>
              <a:cs typeface="Aldhabi" panose="01000000000000000000" pitchFamily="2" charset="-78"/>
            </a:endParaRPr>
          </a:p>
          <a:p>
            <a:pPr>
              <a:buFont typeface="Arial" charset="0"/>
              <a:buChar char="•"/>
            </a:pPr>
            <a:r>
              <a:rPr lang="ar-SA" sz="4000" dirty="0" smtClean="0">
                <a:solidFill>
                  <a:schemeClr val="tx1">
                    <a:lumMod val="85000"/>
                    <a:lumOff val="15000"/>
                  </a:schemeClr>
                </a:solidFill>
                <a:latin typeface="Aldhabi" panose="01000000000000000000" pitchFamily="2" charset="-78"/>
                <a:cs typeface="Aldhabi" panose="01000000000000000000" pitchFamily="2" charset="-78"/>
              </a:rPr>
              <a:t>مفلس </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এর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পরিচয়</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ওপরিনতি</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p>
          <a:p>
            <a:pPr>
              <a:buFont typeface="Arial" charset="0"/>
              <a:buChar char="•"/>
            </a:pPr>
            <a:r>
              <a:rPr lang="ar-SA" sz="4000" dirty="0" smtClean="0">
                <a:solidFill>
                  <a:schemeClr val="tx1">
                    <a:lumMod val="85000"/>
                    <a:lumOff val="15000"/>
                  </a:schemeClr>
                </a:solidFill>
                <a:latin typeface="Aldhabi" panose="01000000000000000000" pitchFamily="2" charset="-78"/>
                <a:cs typeface="Aldhabi" panose="01000000000000000000" pitchFamily="2" charset="-78"/>
              </a:rPr>
              <a:t>ظلم</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কে</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অন্ধকারের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সাথে</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তুলনা</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করার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কারণ</a:t>
            </a:r>
            <a:endParaRPr lang="en-US" sz="4000" dirty="0" smtClean="0">
              <a:solidFill>
                <a:schemeClr val="tx1">
                  <a:lumMod val="85000"/>
                  <a:lumOff val="15000"/>
                </a:schemeClr>
              </a:solidFill>
              <a:latin typeface="Aldhabi" panose="01000000000000000000" pitchFamily="2" charset="-78"/>
              <a:cs typeface="Aldhabi" panose="01000000000000000000" pitchFamily="2" charset="-78"/>
            </a:endParaRPr>
          </a:p>
          <a:p>
            <a:pPr>
              <a:buFont typeface="Arial" charset="0"/>
              <a:buChar char="•"/>
            </a:pPr>
            <a:r>
              <a:rPr lang="ar-SA" sz="4000" dirty="0" smtClean="0">
                <a:solidFill>
                  <a:schemeClr val="tx1">
                    <a:lumMod val="85000"/>
                    <a:lumOff val="15000"/>
                  </a:schemeClr>
                </a:solidFill>
                <a:latin typeface="Aldhabi" panose="01000000000000000000" pitchFamily="2" charset="-78"/>
                <a:cs typeface="Aldhabi" panose="01000000000000000000" pitchFamily="2" charset="-78"/>
              </a:rPr>
              <a:t>شرك </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এর</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r>
              <a:rPr lang="en-US" sz="4000" dirty="0" err="1" smtClean="0">
                <a:solidFill>
                  <a:schemeClr val="tx1">
                    <a:lumMod val="85000"/>
                    <a:lumOff val="15000"/>
                  </a:schemeClr>
                </a:solidFill>
                <a:latin typeface="Aldhabi" panose="01000000000000000000" pitchFamily="2" charset="-78"/>
                <a:cs typeface="Aldhabi" panose="01000000000000000000" pitchFamily="2" charset="-78"/>
              </a:rPr>
              <a:t>প্রকারভেদ</a:t>
            </a:r>
            <a:r>
              <a:rPr lang="en-US" sz="4000" dirty="0" smtClean="0">
                <a:solidFill>
                  <a:schemeClr val="tx1">
                    <a:lumMod val="85000"/>
                    <a:lumOff val="15000"/>
                  </a:schemeClr>
                </a:solidFill>
                <a:latin typeface="Aldhabi" panose="01000000000000000000" pitchFamily="2" charset="-78"/>
                <a:cs typeface="Aldhabi" panose="01000000000000000000" pitchFamily="2" charset="-78"/>
              </a:rPr>
              <a:t>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bg/>
                                          </p:spTgt>
                                        </p:tgtEl>
                                        <p:attrNameLst>
                                          <p:attrName>style.visibility</p:attrName>
                                        </p:attrNameLst>
                                      </p:cBhvr>
                                      <p:to>
                                        <p:strVal val="visible"/>
                                      </p:to>
                                    </p:set>
                                    <p:anim calcmode="lin" valueType="num">
                                      <p:cBhvr additive="base">
                                        <p:cTn id="7" dur="500" fill="hold"/>
                                        <p:tgtEl>
                                          <p:spTgt spid="2">
                                            <p:bg/>
                                          </p:spTgt>
                                        </p:tgtEl>
                                        <p:attrNameLst>
                                          <p:attrName>ppt_x</p:attrName>
                                        </p:attrNameLst>
                                      </p:cBhvr>
                                      <p:tavLst>
                                        <p:tav tm="0">
                                          <p:val>
                                            <p:strVal val="#ppt_x"/>
                                          </p:val>
                                        </p:tav>
                                        <p:tav tm="100000">
                                          <p:val>
                                            <p:strVal val="#ppt_x"/>
                                          </p:val>
                                        </p:tav>
                                      </p:tavLst>
                                    </p:anim>
                                    <p:anim calcmode="lin" valueType="num">
                                      <p:cBhvr additive="base">
                                        <p:cTn id="8" dur="500" fill="hold"/>
                                        <p:tgtEl>
                                          <p:spTgt spid="2">
                                            <p:bg/>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
                                            <p:txEl>
                                              <p:pRg st="0" end="0"/>
                                            </p:txEl>
                                          </p:spTgt>
                                        </p:tgtEl>
                                        <p:attrNameLst>
                                          <p:attrName>style.visibility</p:attrName>
                                        </p:attrNameLst>
                                      </p:cBhvr>
                                      <p:to>
                                        <p:strVal val="visible"/>
                                      </p:to>
                                    </p:set>
                                    <p:anim calcmode="lin" valueType="num">
                                      <p:cBhvr additive="base">
                                        <p:cTn id="13" dur="500" fill="hold"/>
                                        <p:tgtEl>
                                          <p:spTgt spid="2">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 calcmode="lin" valueType="num">
                                      <p:cBhvr additive="base">
                                        <p:cTn id="19" dur="500" fill="hold"/>
                                        <p:tgtEl>
                                          <p:spTgt spid="2">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 calcmode="lin" valueType="num">
                                      <p:cBhvr additive="base">
                                        <p:cTn id="25"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2">
                                            <p:txEl>
                                              <p:pRg st="3" end="3"/>
                                            </p:txEl>
                                          </p:spTgt>
                                        </p:tgtEl>
                                        <p:attrNameLst>
                                          <p:attrName>style.visibility</p:attrName>
                                        </p:attrNameLst>
                                      </p:cBhvr>
                                      <p:to>
                                        <p:strVal val="visible"/>
                                      </p:to>
                                    </p:set>
                                    <p:anim calcmode="lin" valueType="num">
                                      <p:cBhvr additive="base">
                                        <p:cTn id="31" dur="500" fill="hold"/>
                                        <p:tgtEl>
                                          <p:spTgt spid="2">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2">
                                            <p:txEl>
                                              <p:pRg st="4" end="4"/>
                                            </p:txEl>
                                          </p:spTgt>
                                        </p:tgtEl>
                                        <p:attrNameLst>
                                          <p:attrName>style.visibility</p:attrName>
                                        </p:attrNameLst>
                                      </p:cBhvr>
                                      <p:to>
                                        <p:strVal val="visible"/>
                                      </p:to>
                                    </p:set>
                                    <p:anim calcmode="lin" valueType="num">
                                      <p:cBhvr additive="base">
                                        <p:cTn id="37"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
                                            <p:txEl>
                                              <p:pRg st="5" end="5"/>
                                            </p:txEl>
                                          </p:spTgt>
                                        </p:tgtEl>
                                        <p:attrNameLst>
                                          <p:attrName>style.visibility</p:attrName>
                                        </p:attrNameLst>
                                      </p:cBhvr>
                                      <p:to>
                                        <p:strVal val="visible"/>
                                      </p:to>
                                    </p:set>
                                    <p:anim calcmode="lin" valueType="num">
                                      <p:cBhvr additive="base">
                                        <p:cTn id="43" dur="500" fill="hold"/>
                                        <p:tgtEl>
                                          <p:spTgt spid="2">
                                            <p:txEl>
                                              <p:pRg st="5" end="5"/>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2">
                                            <p:txEl>
                                              <p:pRg st="6" end="6"/>
                                            </p:txEl>
                                          </p:spTgt>
                                        </p:tgtEl>
                                        <p:attrNameLst>
                                          <p:attrName>style.visibility</p:attrName>
                                        </p:attrNameLst>
                                      </p:cBhvr>
                                      <p:to>
                                        <p:strVal val="visible"/>
                                      </p:to>
                                    </p:set>
                                    <p:anim calcmode="lin" valueType="num">
                                      <p:cBhvr additive="base">
                                        <p:cTn id="4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2">
                                            <p:txEl>
                                              <p:pRg st="7" end="7"/>
                                            </p:txEl>
                                          </p:spTgt>
                                        </p:tgtEl>
                                        <p:attrNameLst>
                                          <p:attrName>style.visibility</p:attrName>
                                        </p:attrNameLst>
                                      </p:cBhvr>
                                      <p:to>
                                        <p:strVal val="visible"/>
                                      </p:to>
                                    </p:set>
                                    <p:anim calcmode="lin" valueType="num">
                                      <p:cBhvr additive="base">
                                        <p:cTn id="55" dur="500" fill="hold"/>
                                        <p:tgtEl>
                                          <p:spTgt spid="2">
                                            <p:txEl>
                                              <p:pRg st="7" end="7"/>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2">
                                            <p:txEl>
                                              <p:pRg st="8" end="8"/>
                                            </p:txEl>
                                          </p:spTgt>
                                        </p:tgtEl>
                                        <p:attrNameLst>
                                          <p:attrName>style.visibility</p:attrName>
                                        </p:attrNameLst>
                                      </p:cBhvr>
                                      <p:to>
                                        <p:strVal val="visible"/>
                                      </p:to>
                                    </p:set>
                                    <p:anim calcmode="lin" valueType="num">
                                      <p:cBhvr additive="base">
                                        <p:cTn id="61" dur="500" fill="hold"/>
                                        <p:tgtEl>
                                          <p:spTgt spid="2">
                                            <p:txEl>
                                              <p:pRg st="8" end="8"/>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2">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4800" y="533400"/>
            <a:ext cx="8382000" cy="646331"/>
          </a:xfrm>
          <a:prstGeom prst="rect">
            <a:avLst/>
          </a:prstGeom>
          <a:noFill/>
        </p:spPr>
        <p:txBody>
          <a:bodyPr wrap="square" rtlCol="0">
            <a:spAutoFit/>
          </a:bodyPr>
          <a:lstStyle/>
          <a:p>
            <a:r>
              <a:rPr lang="en-US" sz="3600" b="1" dirty="0" err="1" smtClean="0">
                <a:solidFill>
                  <a:srgbClr val="00B050"/>
                </a:solidFill>
                <a:latin typeface="NikoshBAN" pitchFamily="2" charset="0"/>
                <a:cs typeface="NikoshBAN" pitchFamily="2" charset="0"/>
              </a:rPr>
              <a:t>জালেমের</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পরিনতি</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সর্ম্পকে</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রাসুল</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সঃ</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ইরশাদ</a:t>
            </a:r>
            <a:r>
              <a:rPr lang="en-US" sz="3600" b="1" dirty="0" smtClean="0">
                <a:solidFill>
                  <a:srgbClr val="00B05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করেন</a:t>
            </a:r>
            <a:r>
              <a:rPr lang="en-US" sz="3600" b="1" dirty="0" smtClean="0">
                <a:solidFill>
                  <a:srgbClr val="00B050"/>
                </a:solidFill>
                <a:latin typeface="NikoshBAN" pitchFamily="2" charset="0"/>
                <a:cs typeface="NikoshBAN" pitchFamily="2" charset="0"/>
              </a:rPr>
              <a:t>-</a:t>
            </a:r>
            <a:endParaRPr lang="ar-SA" sz="3600" b="1" dirty="0" smtClean="0">
              <a:solidFill>
                <a:srgbClr val="00B050"/>
              </a:solidFill>
              <a:latin typeface="NikoshBAN" pitchFamily="2" charset="0"/>
              <a:cs typeface="NikoshBAN" pitchFamily="2" charset="0"/>
            </a:endParaRPr>
          </a:p>
        </p:txBody>
      </p:sp>
      <p:sp>
        <p:nvSpPr>
          <p:cNvPr id="4" name="TextBox 3"/>
          <p:cNvSpPr txBox="1"/>
          <p:nvPr/>
        </p:nvSpPr>
        <p:spPr>
          <a:xfrm>
            <a:off x="381000" y="4191000"/>
            <a:ext cx="8382000" cy="2123658"/>
          </a:xfrm>
          <a:prstGeom prst="rect">
            <a:avLst/>
          </a:prstGeom>
          <a:noFill/>
        </p:spPr>
        <p:txBody>
          <a:bodyPr wrap="square" rtlCol="0">
            <a:spAutoFit/>
          </a:bodyPr>
          <a:lstStyle/>
          <a:p>
            <a:r>
              <a:rPr lang="en-US" sz="2800" dirty="0" smtClean="0">
                <a:solidFill>
                  <a:srgbClr val="002060"/>
                </a:solidFill>
                <a:latin typeface="NikoshBAN" pitchFamily="2" charset="0"/>
                <a:cs typeface="NikoshBAN" pitchFamily="2" charset="0"/>
              </a:rPr>
              <a:t>      </a:t>
            </a:r>
            <a:r>
              <a:rPr lang="en-US" sz="3600" b="1" dirty="0" err="1" smtClean="0">
                <a:solidFill>
                  <a:srgbClr val="00B050"/>
                </a:solidFill>
                <a:latin typeface="NikoshBAN" pitchFamily="2" charset="0"/>
                <a:cs typeface="NikoshBAN" pitchFamily="2" charset="0"/>
              </a:rPr>
              <a:t>অনুবাদ</a:t>
            </a:r>
            <a:r>
              <a:rPr lang="en-US" sz="3600" b="1" dirty="0" smtClean="0">
                <a:solidFill>
                  <a:srgbClr val="00B050"/>
                </a:solidFill>
                <a:latin typeface="NikoshBAN" pitchFamily="2" charset="0"/>
                <a:cs typeface="NikoshBAN" pitchFamily="2" charset="0"/>
              </a:rPr>
              <a:t>-</a:t>
            </a:r>
          </a:p>
          <a:p>
            <a:r>
              <a:rPr lang="en-US" sz="3200" dirty="0" err="1" smtClean="0">
                <a:solidFill>
                  <a:srgbClr val="002060"/>
                </a:solidFill>
                <a:latin typeface="NikoshBAN" pitchFamily="2" charset="0"/>
                <a:cs typeface="NikoshBAN" pitchFamily="2" charset="0"/>
              </a:rPr>
              <a:t>হযরত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আব্দুল্লা</a:t>
            </a:r>
            <a:r>
              <a:rPr lang="en-US" sz="3200" dirty="0" smtClean="0">
                <a:solidFill>
                  <a:srgbClr val="002060"/>
                </a:solidFill>
                <a:latin typeface="NikoshBAN" pitchFamily="2" charset="0"/>
                <a:cs typeface="NikoshBAN" pitchFamily="2" charset="0"/>
              </a:rPr>
              <a:t> ই </a:t>
            </a:r>
            <a:r>
              <a:rPr lang="en-US" sz="3200" dirty="0" err="1" smtClean="0">
                <a:solidFill>
                  <a:srgbClr val="002060"/>
                </a:solidFill>
                <a:latin typeface="NikoshBAN" pitchFamily="2" charset="0"/>
                <a:cs typeface="NikoshBAN" pitchFamily="2" charset="0"/>
              </a:rPr>
              <a:t>বনে</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ওমর</a:t>
            </a:r>
            <a:r>
              <a:rPr lang="en-US" sz="3200" dirty="0" smtClean="0">
                <a:solidFill>
                  <a:srgbClr val="002060"/>
                </a:solidFill>
                <a:latin typeface="NikoshBAN" pitchFamily="2" charset="0"/>
                <a:cs typeface="NikoshBAN" pitchFamily="2" charset="0"/>
              </a:rPr>
              <a:t>(</a:t>
            </a:r>
            <a:r>
              <a:rPr lang="en-US" sz="3200" dirty="0" err="1" smtClean="0">
                <a:solidFill>
                  <a:srgbClr val="002060"/>
                </a:solidFill>
                <a:latin typeface="NikoshBAN" pitchFamily="2" charset="0"/>
                <a:cs typeface="NikoshBAN" pitchFamily="2" charset="0"/>
              </a:rPr>
              <a:t>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হতে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বণির্ত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নবি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করিম</a:t>
            </a:r>
            <a:r>
              <a:rPr lang="en-US" sz="3200" dirty="0" smtClean="0">
                <a:solidFill>
                  <a:srgbClr val="002060"/>
                </a:solidFill>
                <a:latin typeface="NikoshBAN" pitchFamily="2" charset="0"/>
                <a:cs typeface="NikoshBAN" pitchFamily="2" charset="0"/>
              </a:rPr>
              <a:t> (স) </a:t>
            </a:r>
            <a:r>
              <a:rPr lang="en-US" sz="3200" dirty="0" err="1" smtClean="0">
                <a:solidFill>
                  <a:srgbClr val="002060"/>
                </a:solidFill>
                <a:latin typeface="NikoshBAN" pitchFamily="2" charset="0"/>
                <a:cs typeface="NikoshBAN" pitchFamily="2" charset="0"/>
              </a:rPr>
              <a:t>বলেছেন</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অত্যাচার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কেয়ামত</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দিবসে</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অন্ধকারের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কারণ</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হবে</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বুখারী</a:t>
            </a:r>
            <a:r>
              <a:rPr lang="en-US" sz="3200" dirty="0" smtClean="0">
                <a:solidFill>
                  <a:srgbClr val="002060"/>
                </a:solidFill>
                <a:latin typeface="NikoshBAN" pitchFamily="2" charset="0"/>
                <a:cs typeface="NikoshBAN" pitchFamily="2" charset="0"/>
              </a:rPr>
              <a:t> </a:t>
            </a:r>
            <a:r>
              <a:rPr lang="en-US" sz="3200" dirty="0" err="1" smtClean="0">
                <a:solidFill>
                  <a:srgbClr val="002060"/>
                </a:solidFill>
                <a:latin typeface="NikoshBAN" pitchFamily="2" charset="0"/>
                <a:cs typeface="NikoshBAN" pitchFamily="2" charset="0"/>
              </a:rPr>
              <a:t>মুসলিম</a:t>
            </a:r>
            <a:r>
              <a:rPr lang="en-US" sz="3200" dirty="0" smtClean="0">
                <a:solidFill>
                  <a:srgbClr val="002060"/>
                </a:solidFill>
                <a:latin typeface="NikoshBAN" pitchFamily="2" charset="0"/>
                <a:cs typeface="NikoshBAN" pitchFamily="2" charset="0"/>
              </a:rPr>
              <a:t>) </a:t>
            </a:r>
            <a:endParaRPr lang="en-US" sz="3200" dirty="0">
              <a:solidFill>
                <a:srgbClr val="002060"/>
              </a:solidFill>
              <a:latin typeface="NikoshBAN" pitchFamily="2" charset="0"/>
              <a:cs typeface="NikoshBAN" pitchFamily="2" charset="0"/>
            </a:endParaRPr>
          </a:p>
        </p:txBody>
      </p:sp>
      <p:sp>
        <p:nvSpPr>
          <p:cNvPr id="5" name="TextBox 4"/>
          <p:cNvSpPr txBox="1"/>
          <p:nvPr/>
        </p:nvSpPr>
        <p:spPr>
          <a:xfrm>
            <a:off x="381000" y="1295400"/>
            <a:ext cx="8382000" cy="2862322"/>
          </a:xfrm>
          <a:prstGeom prst="rect">
            <a:avLst/>
          </a:prstGeom>
          <a:noFill/>
        </p:spPr>
        <p:txBody>
          <a:bodyPr wrap="square" rtlCol="0">
            <a:spAutoFit/>
          </a:bodyPr>
          <a:lstStyle/>
          <a:p>
            <a:pPr algn="r"/>
            <a:r>
              <a:rPr lang="ar-SA" sz="6000" b="1" dirty="0" smtClean="0">
                <a:latin typeface="Arabic Typesetting" panose="03020402040406030203" pitchFamily="66" charset="-78"/>
                <a:cs typeface="Arabic Typesetting" panose="03020402040406030203" pitchFamily="66" charset="-78"/>
              </a:rPr>
              <a:t>عن ابن عمر رضى الله تعالى عنه ان النبى صلى الله عليه وسلم قال الظلم ظلمات يوم القيامة (متفق عليه)  </a:t>
            </a:r>
            <a:endParaRPr lang="en-US" sz="6000" b="1" dirty="0">
              <a:latin typeface="Arabic Typesetting" panose="03020402040406030203" pitchFamily="66" charset="-78"/>
              <a:cs typeface="Arabic Typesetting" panose="03020402040406030203"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14" presetClass="entr" presetSubtype="10" fill="hold" grpId="0" nodeType="click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randombar(horizontal)">
                                      <p:cBhvr>
                                        <p:cTn id="18"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90433" y="1066800"/>
            <a:ext cx="8382000" cy="830997"/>
          </a:xfrm>
          <a:prstGeom prst="rect">
            <a:avLst/>
          </a:prstGeom>
          <a:noFill/>
        </p:spPr>
        <p:txBody>
          <a:bodyPr wrap="square" rtlCol="0">
            <a:spAutoFit/>
          </a:bodyPr>
          <a:lstStyle/>
          <a:p>
            <a:r>
              <a:rPr lang="ar-SA" sz="4800" b="1" dirty="0" smtClean="0">
                <a:solidFill>
                  <a:srgbClr val="00B050"/>
                </a:solidFill>
                <a:latin typeface="Arabic Typesetting" panose="03020402040406030203" pitchFamily="66" charset="-78"/>
                <a:cs typeface="Arabic Typesetting" panose="03020402040406030203" pitchFamily="66" charset="-78"/>
              </a:rPr>
              <a:t>مفلس</a:t>
            </a:r>
            <a:r>
              <a:rPr lang="en-US" sz="4800" b="1" dirty="0" smtClean="0">
                <a:solidFill>
                  <a:srgbClr val="00B050"/>
                </a:solidFill>
                <a:latin typeface="Arabic Typesetting" panose="03020402040406030203" pitchFamily="66" charset="-78"/>
                <a:cs typeface="Arabic Typesetting" panose="03020402040406030203" pitchFamily="66" charset="-78"/>
              </a:rPr>
              <a:t> </a:t>
            </a:r>
            <a:r>
              <a:rPr lang="en-US" sz="4800" b="1" dirty="0" err="1" smtClean="0">
                <a:solidFill>
                  <a:srgbClr val="00B050"/>
                </a:solidFill>
                <a:latin typeface="Arabic Typesetting" panose="03020402040406030203" pitchFamily="66" charset="-78"/>
                <a:cs typeface="Arabic Typesetting" panose="03020402040406030203" pitchFamily="66" charset="-78"/>
              </a:rPr>
              <a:t>এর</a:t>
            </a:r>
            <a:r>
              <a:rPr lang="en-US" sz="4800" b="1" dirty="0" smtClean="0">
                <a:solidFill>
                  <a:srgbClr val="00B050"/>
                </a:solidFill>
                <a:latin typeface="Arabic Typesetting" panose="03020402040406030203" pitchFamily="66" charset="-78"/>
                <a:cs typeface="Arabic Typesetting" panose="03020402040406030203" pitchFamily="66" charset="-78"/>
              </a:rPr>
              <a:t> </a:t>
            </a:r>
            <a:r>
              <a:rPr lang="en-US" sz="4800" b="1" dirty="0" err="1" smtClean="0">
                <a:solidFill>
                  <a:srgbClr val="00B050"/>
                </a:solidFill>
                <a:latin typeface="Arabic Typesetting" panose="03020402040406030203" pitchFamily="66" charset="-78"/>
                <a:cs typeface="Arabic Typesetting" panose="03020402040406030203" pitchFamily="66" charset="-78"/>
              </a:rPr>
              <a:t>পরিচয়</a:t>
            </a:r>
            <a:r>
              <a:rPr lang="en-US" sz="4800" b="1" dirty="0" smtClean="0">
                <a:solidFill>
                  <a:srgbClr val="00B050"/>
                </a:solidFill>
                <a:latin typeface="Arabic Typesetting" panose="03020402040406030203" pitchFamily="66" charset="-78"/>
                <a:cs typeface="Arabic Typesetting" panose="03020402040406030203" pitchFamily="66" charset="-78"/>
              </a:rPr>
              <a:t> </a:t>
            </a:r>
            <a:r>
              <a:rPr lang="en-US" sz="4800" b="1" dirty="0" err="1" smtClean="0">
                <a:solidFill>
                  <a:srgbClr val="00B050"/>
                </a:solidFill>
                <a:latin typeface="Arabic Typesetting" panose="03020402040406030203" pitchFamily="66" charset="-78"/>
                <a:cs typeface="Arabic Typesetting" panose="03020402040406030203" pitchFamily="66" charset="-78"/>
              </a:rPr>
              <a:t>সর্ম্পকে</a:t>
            </a:r>
            <a:r>
              <a:rPr lang="en-US" sz="4800" b="1" dirty="0" smtClean="0">
                <a:solidFill>
                  <a:srgbClr val="00B050"/>
                </a:solidFill>
                <a:latin typeface="Arabic Typesetting" panose="03020402040406030203" pitchFamily="66" charset="-78"/>
                <a:cs typeface="Arabic Typesetting" panose="03020402040406030203" pitchFamily="66" charset="-78"/>
              </a:rPr>
              <a:t> </a:t>
            </a:r>
            <a:r>
              <a:rPr lang="en-US" sz="4800" b="1" dirty="0" err="1" smtClean="0">
                <a:solidFill>
                  <a:srgbClr val="00B050"/>
                </a:solidFill>
                <a:latin typeface="Arabic Typesetting" panose="03020402040406030203" pitchFamily="66" charset="-78"/>
                <a:cs typeface="Arabic Typesetting" panose="03020402040406030203" pitchFamily="66" charset="-78"/>
              </a:rPr>
              <a:t>রসুল</a:t>
            </a:r>
            <a:r>
              <a:rPr lang="en-US" sz="4800" b="1" dirty="0" smtClean="0">
                <a:solidFill>
                  <a:srgbClr val="00B050"/>
                </a:solidFill>
                <a:latin typeface="Arabic Typesetting" panose="03020402040406030203" pitchFamily="66" charset="-78"/>
                <a:cs typeface="Arabic Typesetting" panose="03020402040406030203" pitchFamily="66" charset="-78"/>
              </a:rPr>
              <a:t>(স) </a:t>
            </a:r>
            <a:r>
              <a:rPr lang="en-US" sz="4800" b="1" dirty="0" err="1" smtClean="0">
                <a:solidFill>
                  <a:srgbClr val="00B050"/>
                </a:solidFill>
                <a:latin typeface="Arabic Typesetting" panose="03020402040406030203" pitchFamily="66" charset="-78"/>
                <a:cs typeface="Arabic Typesetting" panose="03020402040406030203" pitchFamily="66" charset="-78"/>
              </a:rPr>
              <a:t>বলেনঃ</a:t>
            </a:r>
            <a:r>
              <a:rPr lang="en-US" sz="4800" b="1" dirty="0" smtClean="0">
                <a:solidFill>
                  <a:srgbClr val="00B050"/>
                </a:solidFill>
                <a:latin typeface="Arabic Typesetting" panose="03020402040406030203" pitchFamily="66" charset="-78"/>
                <a:cs typeface="Arabic Typesetting" panose="03020402040406030203" pitchFamily="66" charset="-78"/>
              </a:rPr>
              <a:t>  </a:t>
            </a:r>
            <a:endParaRPr lang="en-US" sz="4800" b="1" dirty="0">
              <a:solidFill>
                <a:srgbClr val="00B050"/>
              </a:solidFill>
              <a:latin typeface="Arabic Typesetting" panose="03020402040406030203" pitchFamily="66" charset="-78"/>
              <a:cs typeface="Arabic Typesetting" panose="03020402040406030203" pitchFamily="66" charset="-78"/>
            </a:endParaRPr>
          </a:p>
        </p:txBody>
      </p:sp>
      <p:sp>
        <p:nvSpPr>
          <p:cNvPr id="3" name="TextBox 2"/>
          <p:cNvSpPr txBox="1"/>
          <p:nvPr/>
        </p:nvSpPr>
        <p:spPr>
          <a:xfrm>
            <a:off x="274320" y="2667000"/>
            <a:ext cx="8595360" cy="3477875"/>
          </a:xfrm>
          <a:prstGeom prst="rect">
            <a:avLst/>
          </a:prstGeom>
          <a:noFill/>
        </p:spPr>
        <p:txBody>
          <a:bodyPr wrap="square" rtlCol="0">
            <a:spAutoFit/>
          </a:bodyPr>
          <a:lstStyle/>
          <a:p>
            <a:pPr algn="r"/>
            <a:r>
              <a:rPr lang="ar-SA" sz="4400" dirty="0" smtClean="0">
                <a:solidFill>
                  <a:srgbClr val="FF0000"/>
                </a:solidFill>
                <a:latin typeface="Arabic Typesetting" panose="03020402040406030203" pitchFamily="66" charset="-78"/>
                <a:cs typeface="Arabic Typesetting" panose="03020402040406030203" pitchFamily="66" charset="-78"/>
              </a:rPr>
              <a:t>عن ابى هريرة رضى الله تعالى عنه قال قال رسول الله صلى الله عليه وسلم من كانت له مظلمة لاخيه من عرضه او شي فليتحلله منه اليوم قبل ان لا يكون دينار ولا درهم ان كان له عمل صالح اخذ منه يقدرمظلمته وان لم يكون له حسنات اخذ من سيئات صاحبه فحمل عليه (رواه البخارى) </a:t>
            </a:r>
            <a:r>
              <a:rPr lang="ar-SA" sz="4400" dirty="0" smtClean="0">
                <a:latin typeface="Arabic Typesetting" panose="03020402040406030203" pitchFamily="66" charset="-78"/>
                <a:cs typeface="Arabic Typesetting" panose="03020402040406030203" pitchFamily="66" charset="-78"/>
              </a:rPr>
              <a:t> </a:t>
            </a:r>
            <a:endParaRPr lang="en-US" sz="4400" dirty="0">
              <a:latin typeface="Arabic Typesetting" panose="03020402040406030203" pitchFamily="66" charset="-78"/>
              <a:cs typeface="Arabic Typesetting" panose="03020402040406030203" pitchFamily="66" charset="-78"/>
            </a:endParaRPr>
          </a:p>
        </p:txBody>
      </p:sp>
    </p:spTree>
  </p:cSld>
  <p:clrMapOvr>
    <a:masterClrMapping/>
  </p:clrMapOvr>
  <p:transition spd="slow"/>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Aspect">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1285</TotalTime>
  <Words>687</Words>
  <Application>Microsoft Office PowerPoint</Application>
  <PresentationFormat>On-screen Show (4:3)</PresentationFormat>
  <Paragraphs>62</Paragraphs>
  <Slides>18</Slides>
  <Notes>2</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18</vt:i4>
      </vt:variant>
    </vt:vector>
  </HeadingPairs>
  <TitlesOfParts>
    <vt:vector size="29" baseType="lpstr">
      <vt:lpstr>Aldhabi</vt:lpstr>
      <vt:lpstr>Arabic Typesetting</vt:lpstr>
      <vt:lpstr>Arial</vt:lpstr>
      <vt:lpstr>Baskerville Old Face</vt:lpstr>
      <vt:lpstr>Calibri</vt:lpstr>
      <vt:lpstr>NikoshBAN</vt:lpstr>
      <vt:lpstr>SutonnyMJ</vt:lpstr>
      <vt:lpstr>Verdana</vt:lpstr>
      <vt:lpstr>Vrinda</vt:lpstr>
      <vt:lpstr>Wingdings 2</vt:lpstr>
      <vt:lpstr>Aspect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shafiqul islam</dc:creator>
  <cp:lastModifiedBy>D H Liton</cp:lastModifiedBy>
  <cp:revision>172</cp:revision>
  <dcterms:created xsi:type="dcterms:W3CDTF">2006-08-16T00:00:00Z</dcterms:created>
  <dcterms:modified xsi:type="dcterms:W3CDTF">2020-03-25T15:24:51Z</dcterms:modified>
</cp:coreProperties>
</file>