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61" r:id="rId5"/>
    <p:sldId id="262" r:id="rId6"/>
    <p:sldId id="263" r:id="rId7"/>
    <p:sldId id="257" r:id="rId8"/>
    <p:sldId id="259" r:id="rId9"/>
    <p:sldId id="260" r:id="rId10"/>
    <p:sldId id="264" r:id="rId11"/>
    <p:sldId id="265" r:id="rId12"/>
    <p:sldId id="267" r:id="rId13"/>
    <p:sldId id="268"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d.Yousufe" initials="M" lastIdx="1" clrIdx="0">
    <p:extLst>
      <p:ext uri="{19B8F6BF-5375-455C-9EA6-DF929625EA0E}">
        <p15:presenceInfo xmlns:p15="http://schemas.microsoft.com/office/powerpoint/2012/main" userId="Md.Yousuf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82" d="100"/>
          <a:sy n="82" d="100"/>
        </p:scale>
        <p:origin x="180" y="72"/>
      </p:cViewPr>
      <p:guideLst>
        <p:guide orient="horz" pos="120"/>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16T14:40:10.789" idx="1">
    <p:pos x="4474" y="1084"/>
    <p:text/>
    <p:extLst>
      <p:ext uri="{C676402C-5697-4E1C-873F-D02D1690AC5C}">
        <p15:threadingInfo xmlns:p15="http://schemas.microsoft.com/office/powerpoint/2012/main" timeZoneBias="-36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jpe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4245DE-98B9-46EF-A0D8-5B03881150A3}" type="datetimeFigureOut">
              <a:rPr lang="en-US" smtClean="0"/>
              <a:pPr/>
              <a:t>20-Mar-2020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8DD7F-E8E4-474B-9C09-0E11AC77BA4F}" type="slidenum">
              <a:rPr lang="en-US" smtClean="0"/>
              <a:pPr/>
              <a:t>‹#›</a:t>
            </a:fld>
            <a:endParaRPr lang="en-US"/>
          </a:p>
        </p:txBody>
      </p:sp>
    </p:spTree>
    <p:extLst>
      <p:ext uri="{BB962C8B-B14F-4D97-AF65-F5344CB8AC3E}">
        <p14:creationId xmlns:p14="http://schemas.microsoft.com/office/powerpoint/2010/main" val="324220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245DE-98B9-46EF-A0D8-5B03881150A3}" type="datetimeFigureOut">
              <a:rPr lang="en-US" smtClean="0"/>
              <a:pPr/>
              <a:t>20-Mar-2020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8DD7F-E8E4-474B-9C09-0E11AC77BA4F}" type="slidenum">
              <a:rPr lang="en-US" smtClean="0"/>
              <a:pPr/>
              <a:t>‹#›</a:t>
            </a:fld>
            <a:endParaRPr lang="en-US"/>
          </a:p>
        </p:txBody>
      </p:sp>
    </p:spTree>
    <p:extLst>
      <p:ext uri="{BB962C8B-B14F-4D97-AF65-F5344CB8AC3E}">
        <p14:creationId xmlns:p14="http://schemas.microsoft.com/office/powerpoint/2010/main" val="401888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245DE-98B9-46EF-A0D8-5B03881150A3}" type="datetimeFigureOut">
              <a:rPr lang="en-US" smtClean="0"/>
              <a:pPr/>
              <a:t>20-Mar-2020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8DD7F-E8E4-474B-9C09-0E11AC77BA4F}" type="slidenum">
              <a:rPr lang="en-US" smtClean="0"/>
              <a:pPr/>
              <a:t>‹#›</a:t>
            </a:fld>
            <a:endParaRPr lang="en-US"/>
          </a:p>
        </p:txBody>
      </p:sp>
    </p:spTree>
    <p:extLst>
      <p:ext uri="{BB962C8B-B14F-4D97-AF65-F5344CB8AC3E}">
        <p14:creationId xmlns:p14="http://schemas.microsoft.com/office/powerpoint/2010/main" val="1731099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245DE-98B9-46EF-A0D8-5B03881150A3}" type="datetimeFigureOut">
              <a:rPr lang="en-US" smtClean="0"/>
              <a:pPr/>
              <a:t>20-Mar-2020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8DD7F-E8E4-474B-9C09-0E11AC77BA4F}" type="slidenum">
              <a:rPr lang="en-US" smtClean="0"/>
              <a:pPr/>
              <a:t>‹#›</a:t>
            </a:fld>
            <a:endParaRPr lang="en-US"/>
          </a:p>
        </p:txBody>
      </p:sp>
    </p:spTree>
    <p:extLst>
      <p:ext uri="{BB962C8B-B14F-4D97-AF65-F5344CB8AC3E}">
        <p14:creationId xmlns:p14="http://schemas.microsoft.com/office/powerpoint/2010/main" val="86229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4245DE-98B9-46EF-A0D8-5B03881150A3}" type="datetimeFigureOut">
              <a:rPr lang="en-US" smtClean="0"/>
              <a:pPr/>
              <a:t>20-Mar-2020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8DD7F-E8E4-474B-9C09-0E11AC77BA4F}" type="slidenum">
              <a:rPr lang="en-US" smtClean="0"/>
              <a:pPr/>
              <a:t>‹#›</a:t>
            </a:fld>
            <a:endParaRPr lang="en-US"/>
          </a:p>
        </p:txBody>
      </p:sp>
    </p:spTree>
    <p:extLst>
      <p:ext uri="{BB962C8B-B14F-4D97-AF65-F5344CB8AC3E}">
        <p14:creationId xmlns:p14="http://schemas.microsoft.com/office/powerpoint/2010/main" val="336750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4245DE-98B9-46EF-A0D8-5B03881150A3}" type="datetimeFigureOut">
              <a:rPr lang="en-US" smtClean="0"/>
              <a:pPr/>
              <a:t>20-Mar-2020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8DD7F-E8E4-474B-9C09-0E11AC77BA4F}" type="slidenum">
              <a:rPr lang="en-US" smtClean="0"/>
              <a:pPr/>
              <a:t>‹#›</a:t>
            </a:fld>
            <a:endParaRPr lang="en-US"/>
          </a:p>
        </p:txBody>
      </p:sp>
    </p:spTree>
    <p:extLst>
      <p:ext uri="{BB962C8B-B14F-4D97-AF65-F5344CB8AC3E}">
        <p14:creationId xmlns:p14="http://schemas.microsoft.com/office/powerpoint/2010/main" val="288646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4245DE-98B9-46EF-A0D8-5B03881150A3}" type="datetimeFigureOut">
              <a:rPr lang="en-US" smtClean="0"/>
              <a:pPr/>
              <a:t>20-Mar-2020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F8DD7F-E8E4-474B-9C09-0E11AC77BA4F}" type="slidenum">
              <a:rPr lang="en-US" smtClean="0"/>
              <a:pPr/>
              <a:t>‹#›</a:t>
            </a:fld>
            <a:endParaRPr lang="en-US"/>
          </a:p>
        </p:txBody>
      </p:sp>
    </p:spTree>
    <p:extLst>
      <p:ext uri="{BB962C8B-B14F-4D97-AF65-F5344CB8AC3E}">
        <p14:creationId xmlns:p14="http://schemas.microsoft.com/office/powerpoint/2010/main" val="652667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4245DE-98B9-46EF-A0D8-5B03881150A3}" type="datetimeFigureOut">
              <a:rPr lang="en-US" smtClean="0"/>
              <a:pPr/>
              <a:t>20-Mar-2020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F8DD7F-E8E4-474B-9C09-0E11AC77BA4F}" type="slidenum">
              <a:rPr lang="en-US" smtClean="0"/>
              <a:pPr/>
              <a:t>‹#›</a:t>
            </a:fld>
            <a:endParaRPr lang="en-US"/>
          </a:p>
        </p:txBody>
      </p:sp>
    </p:spTree>
    <p:extLst>
      <p:ext uri="{BB962C8B-B14F-4D97-AF65-F5344CB8AC3E}">
        <p14:creationId xmlns:p14="http://schemas.microsoft.com/office/powerpoint/2010/main" val="106207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245DE-98B9-46EF-A0D8-5B03881150A3}" type="datetimeFigureOut">
              <a:rPr lang="en-US" smtClean="0"/>
              <a:pPr/>
              <a:t>20-Mar-2020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F8DD7F-E8E4-474B-9C09-0E11AC77BA4F}" type="slidenum">
              <a:rPr lang="en-US" smtClean="0"/>
              <a:pPr/>
              <a:t>‹#›</a:t>
            </a:fld>
            <a:endParaRPr lang="en-US"/>
          </a:p>
        </p:txBody>
      </p:sp>
    </p:spTree>
    <p:extLst>
      <p:ext uri="{BB962C8B-B14F-4D97-AF65-F5344CB8AC3E}">
        <p14:creationId xmlns:p14="http://schemas.microsoft.com/office/powerpoint/2010/main" val="235956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245DE-98B9-46EF-A0D8-5B03881150A3}" type="datetimeFigureOut">
              <a:rPr lang="en-US" smtClean="0"/>
              <a:pPr/>
              <a:t>20-Mar-2020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8DD7F-E8E4-474B-9C09-0E11AC77BA4F}" type="slidenum">
              <a:rPr lang="en-US" smtClean="0"/>
              <a:pPr/>
              <a:t>‹#›</a:t>
            </a:fld>
            <a:endParaRPr lang="en-US"/>
          </a:p>
        </p:txBody>
      </p:sp>
    </p:spTree>
    <p:extLst>
      <p:ext uri="{BB962C8B-B14F-4D97-AF65-F5344CB8AC3E}">
        <p14:creationId xmlns:p14="http://schemas.microsoft.com/office/powerpoint/2010/main" val="220767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245DE-98B9-46EF-A0D8-5B03881150A3}" type="datetimeFigureOut">
              <a:rPr lang="en-US" smtClean="0"/>
              <a:pPr/>
              <a:t>20-Mar-2020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8DD7F-E8E4-474B-9C09-0E11AC77BA4F}" type="slidenum">
              <a:rPr lang="en-US" smtClean="0"/>
              <a:pPr/>
              <a:t>‹#›</a:t>
            </a:fld>
            <a:endParaRPr lang="en-US"/>
          </a:p>
        </p:txBody>
      </p:sp>
    </p:spTree>
    <p:extLst>
      <p:ext uri="{BB962C8B-B14F-4D97-AF65-F5344CB8AC3E}">
        <p14:creationId xmlns:p14="http://schemas.microsoft.com/office/powerpoint/2010/main" val="233615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245DE-98B9-46EF-A0D8-5B03881150A3}" type="datetimeFigureOut">
              <a:rPr lang="en-US" smtClean="0"/>
              <a:pPr/>
              <a:t>20-Mar-2020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8DD7F-E8E4-474B-9C09-0E11AC77BA4F}" type="slidenum">
              <a:rPr lang="en-US" smtClean="0"/>
              <a:pPr/>
              <a:t>‹#›</a:t>
            </a:fld>
            <a:endParaRPr lang="en-US"/>
          </a:p>
        </p:txBody>
      </p:sp>
    </p:spTree>
    <p:extLst>
      <p:ext uri="{BB962C8B-B14F-4D97-AF65-F5344CB8AC3E}">
        <p14:creationId xmlns:p14="http://schemas.microsoft.com/office/powerpoint/2010/main" val="4261995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6.jpeg"/><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8.png"/><Relationship Id="rId10" Type="http://schemas.openxmlformats.org/officeDocument/2006/relationships/comments" Target="../comments/comment1.xml"/><Relationship Id="rId4" Type="http://schemas.openxmlformats.org/officeDocument/2006/relationships/image" Target="../media/image27.pn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010493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9175" y="689557"/>
            <a:ext cx="8901953" cy="5063543"/>
          </a:xfrm>
          <a:prstGeom prst="rect">
            <a:avLst/>
          </a:prstGeom>
          <a:blipFill>
            <a:blip r:embed="rId3"/>
            <a:tile tx="0" ty="0" sx="100000" sy="100000" flip="none" algn="tl"/>
          </a:blipFill>
          <a:ln w="38100">
            <a:solidFill>
              <a:schemeClr val="tx1"/>
            </a:solidFill>
          </a:ln>
        </p:spPr>
        <p:txBody>
          <a:bodyPr wrap="square" rtlCol="0">
            <a:spAutoFit/>
          </a:bodyPr>
          <a:lstStyle/>
          <a:p>
            <a:endParaRPr lang="en-US" dirty="0"/>
          </a:p>
        </p:txBody>
      </p:sp>
      <p:sp>
        <p:nvSpPr>
          <p:cNvPr id="3" name="TextBox 2"/>
          <p:cNvSpPr txBox="1"/>
          <p:nvPr/>
        </p:nvSpPr>
        <p:spPr>
          <a:xfrm>
            <a:off x="2262913" y="871557"/>
            <a:ext cx="7705165" cy="1015663"/>
          </a:xfrm>
          <a:prstGeom prst="rect">
            <a:avLst/>
          </a:prstGeom>
          <a:blipFill>
            <a:blip r:embed="rId4"/>
            <a:tile tx="0" ty="0" sx="100000" sy="100000" flip="none" algn="tl"/>
          </a:blipFill>
          <a:ln w="38100">
            <a:solidFill>
              <a:srgbClr val="92D050"/>
            </a:solidFill>
          </a:ln>
        </p:spPr>
        <p:txBody>
          <a:bodyPr wrap="square" rtlCol="0">
            <a:spAutoFit/>
          </a:bodyPr>
          <a:lstStyle/>
          <a:p>
            <a:r>
              <a:rPr lang="bn-BD" sz="6000" dirty="0" smtClean="0">
                <a:latin typeface="NikoshBAN" panose="02000000000000000000" pitchFamily="2" charset="0"/>
                <a:cs typeface="NikoshBAN" panose="02000000000000000000" pitchFamily="2" charset="0"/>
              </a:rPr>
              <a:t> এবার </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একটি</a:t>
            </a:r>
            <a:r>
              <a:rPr lang="en-US" sz="6000" dirty="0" smtClean="0">
                <a:latin typeface="NikoshBAN" panose="02000000000000000000" pitchFamily="2" charset="0"/>
                <a:cs typeface="NikoshBAN" panose="02000000000000000000" pitchFamily="2" charset="0"/>
              </a:rPr>
              <a:t> </a:t>
            </a:r>
            <a:r>
              <a:rPr lang="bn-BD" sz="6000" dirty="0" smtClean="0">
                <a:latin typeface="NikoshBAN" panose="02000000000000000000" pitchFamily="2" charset="0"/>
                <a:cs typeface="NikoshBAN" panose="02000000000000000000" pitchFamily="2" charset="0"/>
              </a:rPr>
              <a:t>ভিডিও দেখ</a:t>
            </a:r>
            <a:r>
              <a:rPr lang="en-US" sz="6000" dirty="0" smtClean="0">
                <a:latin typeface="NikoshBAN" panose="02000000000000000000" pitchFamily="2" charset="0"/>
                <a:cs typeface="NikoshBAN" panose="02000000000000000000" pitchFamily="2" charset="0"/>
              </a:rPr>
              <a:t>ব</a:t>
            </a:r>
            <a:r>
              <a:rPr lang="bn-BD"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l="22779" t="35012" r="18796" b="18507"/>
          <a:stretch/>
        </p:blipFill>
        <p:spPr>
          <a:xfrm>
            <a:off x="3942322" y="3430449"/>
            <a:ext cx="4459174" cy="2135513"/>
          </a:xfrm>
          <a:prstGeom prst="rect">
            <a:avLst/>
          </a:prstGeom>
        </p:spPr>
      </p:pic>
      <p:graphicFrame>
        <p:nvGraphicFramePr>
          <p:cNvPr id="4" name="Object 3">
            <a:hlinkClick r:id="" action="ppaction://ole?verb=0" highlightClick="1"/>
          </p:cNvPr>
          <p:cNvGraphicFramePr>
            <a:graphicFrameLocks noChangeAspect="1"/>
          </p:cNvGraphicFramePr>
          <p:nvPr>
            <p:extLst>
              <p:ext uri="{D42A27DB-BD31-4B8C-83A1-F6EECF244321}">
                <p14:modId xmlns:p14="http://schemas.microsoft.com/office/powerpoint/2010/main" val="445317673"/>
              </p:ext>
            </p:extLst>
          </p:nvPr>
        </p:nvGraphicFramePr>
        <p:xfrm>
          <a:off x="5082988" y="3630706"/>
          <a:ext cx="2205318" cy="1075765"/>
        </p:xfrm>
        <a:graphic>
          <a:graphicData uri="http://schemas.openxmlformats.org/presentationml/2006/ole">
            <mc:AlternateContent xmlns:mc="http://schemas.openxmlformats.org/markup-compatibility/2006">
              <mc:Choice xmlns:v="urn:schemas-microsoft-com:vml" Requires="v">
                <p:oleObj spid="_x0000_s1165" name="Packager Shell Object" showAsIcon="1" r:id="rId6" imgW="914400" imgH="771480" progId="Package">
                  <p:embed/>
                </p:oleObj>
              </mc:Choice>
              <mc:Fallback>
                <p:oleObj name="Packager Shell Object" showAsIcon="1" r:id="rId6" imgW="914400" imgH="771480" progId="Package">
                  <p:embed/>
                  <p:pic>
                    <p:nvPicPr>
                      <p:cNvPr id="0" name="Picture 1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2988" y="3630706"/>
                        <a:ext cx="2205318" cy="1075765"/>
                      </a:xfrm>
                      <a:prstGeom prst="rect">
                        <a:avLst/>
                      </a:prstGeom>
                      <a:blipFill dpi="0" rotWithShape="1">
                        <a:blip r:embed="rId8"/>
                        <a:srcRect/>
                        <a:tile tx="0" ty="0" sx="100000" sy="100000" flip="none" algn="tl"/>
                      </a:blipFill>
                      <a:ln w="76200">
                        <a:solidFill>
                          <a:schemeClr val="tx1"/>
                        </a:solidFill>
                        <a:prstDash val="sysDash"/>
                        <a:miter lim="800000"/>
                        <a:headEnd/>
                        <a:tailEnd/>
                      </a:ln>
                    </p:spPr>
                  </p:pic>
                </p:oleObj>
              </mc:Fallback>
            </mc:AlternateContent>
          </a:graphicData>
        </a:graphic>
      </p:graphicFrame>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6024" y="2233041"/>
            <a:ext cx="4572000" cy="8496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38100">
            <a:solidFill>
              <a:srgbClr val="FF0000"/>
            </a:solidFill>
          </a:ln>
        </p:spPr>
      </p:pic>
    </p:spTree>
    <p:extLst>
      <p:ext uri="{BB962C8B-B14F-4D97-AF65-F5344CB8AC3E}">
        <p14:creationId xmlns:p14="http://schemas.microsoft.com/office/powerpoint/2010/main" val="1688829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9204" y="339314"/>
            <a:ext cx="10521387" cy="1107996"/>
          </a:xfrm>
          <a:prstGeom prst="rect">
            <a:avLst/>
          </a:prstGeom>
          <a:solidFill>
            <a:srgbClr val="FFFF00"/>
          </a:solidFill>
          <a:ln w="28575">
            <a:solidFill>
              <a:schemeClr val="tx1"/>
            </a:solidFill>
          </a:ln>
        </p:spPr>
        <p:txBody>
          <a:bodyPr wrap="square" rtlCol="0">
            <a:spAutoFit/>
          </a:bodyPr>
          <a:lstStyle/>
          <a:p>
            <a:r>
              <a:rPr lang="en-US" sz="6600" dirty="0" err="1" smtClean="0">
                <a:ln w="0"/>
                <a:solidFill>
                  <a:srgbClr val="002060"/>
                </a:solidFill>
                <a:effectLst>
                  <a:outerShdw blurRad="38100" dist="19050" dir="2700000" algn="tl" rotWithShape="0">
                    <a:schemeClr val="dk1">
                      <a:alpha val="40000"/>
                    </a:schemeClr>
                  </a:outerShdw>
                </a:effectLst>
                <a:latin typeface="NikoshBAN" pitchFamily="2" charset="0"/>
                <a:ea typeface="MingLiU_HKSCS-ExtB" pitchFamily="18" charset="-120"/>
                <a:cs typeface="NikoshBAN" pitchFamily="2" charset="0"/>
              </a:rPr>
              <a:t>মুসাফাহ</a:t>
            </a:r>
            <a:r>
              <a:rPr lang="en-US" sz="6600" dirty="0" smtClean="0">
                <a:ln w="0"/>
                <a:solidFill>
                  <a:srgbClr val="002060"/>
                </a:solidFill>
                <a:effectLst>
                  <a:outerShdw blurRad="38100" dist="19050" dir="2700000" algn="tl" rotWithShape="0">
                    <a:schemeClr val="dk1">
                      <a:alpha val="40000"/>
                    </a:schemeClr>
                  </a:outerShdw>
                </a:effectLst>
                <a:latin typeface="NikoshBAN" pitchFamily="2" charset="0"/>
                <a:ea typeface="MingLiU_HKSCS-ExtB" pitchFamily="18" charset="-120"/>
                <a:cs typeface="NikoshBAN" pitchFamily="2" charset="0"/>
              </a:rPr>
              <a:t> </a:t>
            </a:r>
            <a:r>
              <a:rPr lang="en-US" sz="6600" dirty="0" err="1" smtClean="0">
                <a:ln w="0"/>
                <a:solidFill>
                  <a:srgbClr val="002060"/>
                </a:solidFill>
                <a:effectLst>
                  <a:outerShdw blurRad="38100" dist="19050" dir="2700000" algn="tl" rotWithShape="0">
                    <a:schemeClr val="dk1">
                      <a:alpha val="40000"/>
                    </a:schemeClr>
                  </a:outerShdw>
                </a:effectLst>
                <a:latin typeface="NikoshBAN" pitchFamily="2" charset="0"/>
                <a:ea typeface="MingLiU_HKSCS-ExtB" pitchFamily="18" charset="-120"/>
                <a:cs typeface="NikoshBAN" pitchFamily="2" charset="0"/>
              </a:rPr>
              <a:t>সম্পর্কে</a:t>
            </a:r>
            <a:r>
              <a:rPr lang="en-US" sz="6600" dirty="0" smtClean="0">
                <a:ln w="0"/>
                <a:solidFill>
                  <a:srgbClr val="002060"/>
                </a:solidFill>
                <a:effectLst>
                  <a:outerShdw blurRad="38100" dist="19050" dir="2700000" algn="tl" rotWithShape="0">
                    <a:schemeClr val="dk1">
                      <a:alpha val="40000"/>
                    </a:schemeClr>
                  </a:outerShdw>
                </a:effectLst>
                <a:latin typeface="NikoshBAN" pitchFamily="2" charset="0"/>
                <a:ea typeface="MingLiU_HKSCS-ExtB" pitchFamily="18" charset="-120"/>
                <a:cs typeface="NikoshBAN" pitchFamily="2" charset="0"/>
              </a:rPr>
              <a:t> </a:t>
            </a:r>
            <a:r>
              <a:rPr lang="en-US" sz="6600" dirty="0" err="1" smtClean="0">
                <a:ln w="0"/>
                <a:solidFill>
                  <a:srgbClr val="002060"/>
                </a:solidFill>
                <a:effectLst>
                  <a:outerShdw blurRad="38100" dist="19050" dir="2700000" algn="tl" rotWithShape="0">
                    <a:schemeClr val="dk1">
                      <a:alpha val="40000"/>
                    </a:schemeClr>
                  </a:outerShdw>
                </a:effectLst>
                <a:latin typeface="NikoshBAN" pitchFamily="2" charset="0"/>
                <a:ea typeface="MingLiU_HKSCS-ExtB" pitchFamily="18" charset="-120"/>
                <a:cs typeface="NikoshBAN" pitchFamily="2" charset="0"/>
              </a:rPr>
              <a:t>রাসুল</a:t>
            </a:r>
            <a:r>
              <a:rPr lang="en-US" sz="6600" dirty="0" smtClean="0">
                <a:ln w="0"/>
                <a:solidFill>
                  <a:srgbClr val="002060"/>
                </a:solidFill>
                <a:effectLst>
                  <a:outerShdw blurRad="38100" dist="19050" dir="2700000" algn="tl" rotWithShape="0">
                    <a:schemeClr val="dk1">
                      <a:alpha val="40000"/>
                    </a:schemeClr>
                  </a:outerShdw>
                </a:effectLst>
                <a:latin typeface="NikoshBAN" pitchFamily="2" charset="0"/>
                <a:ea typeface="MingLiU_HKSCS-ExtB" pitchFamily="18" charset="-120"/>
                <a:cs typeface="NikoshBAN" pitchFamily="2" charset="0"/>
              </a:rPr>
              <a:t>(</a:t>
            </a:r>
            <a:r>
              <a:rPr lang="en-US" sz="6600" dirty="0" err="1" smtClean="0">
                <a:ln w="0"/>
                <a:solidFill>
                  <a:srgbClr val="002060"/>
                </a:solidFill>
                <a:effectLst>
                  <a:outerShdw blurRad="38100" dist="19050" dir="2700000" algn="tl" rotWithShape="0">
                    <a:schemeClr val="dk1">
                      <a:alpha val="40000"/>
                    </a:schemeClr>
                  </a:outerShdw>
                </a:effectLst>
                <a:latin typeface="NikoshBAN" pitchFamily="2" charset="0"/>
                <a:ea typeface="MingLiU_HKSCS-ExtB" pitchFamily="18" charset="-120"/>
                <a:cs typeface="NikoshBAN" pitchFamily="2" charset="0"/>
              </a:rPr>
              <a:t>সঃ</a:t>
            </a:r>
            <a:r>
              <a:rPr lang="en-US" sz="6600" dirty="0" smtClean="0">
                <a:ln w="0"/>
                <a:solidFill>
                  <a:srgbClr val="002060"/>
                </a:solidFill>
                <a:effectLst>
                  <a:outerShdw blurRad="38100" dist="19050" dir="2700000" algn="tl" rotWithShape="0">
                    <a:schemeClr val="dk1">
                      <a:alpha val="40000"/>
                    </a:schemeClr>
                  </a:outerShdw>
                </a:effectLst>
                <a:latin typeface="NikoshBAN" pitchFamily="2" charset="0"/>
                <a:ea typeface="MingLiU_HKSCS-ExtB" pitchFamily="18" charset="-120"/>
                <a:cs typeface="NikoshBAN" pitchFamily="2" charset="0"/>
              </a:rPr>
              <a:t>) </a:t>
            </a:r>
            <a:r>
              <a:rPr lang="en-US" sz="6600" dirty="0" err="1" smtClean="0">
                <a:ln w="0"/>
                <a:solidFill>
                  <a:srgbClr val="002060"/>
                </a:solidFill>
                <a:effectLst>
                  <a:outerShdw blurRad="38100" dist="19050" dir="2700000" algn="tl" rotWithShape="0">
                    <a:schemeClr val="dk1">
                      <a:alpha val="40000"/>
                    </a:schemeClr>
                  </a:outerShdw>
                </a:effectLst>
                <a:latin typeface="NikoshBAN" pitchFamily="2" charset="0"/>
                <a:ea typeface="MingLiU_HKSCS-ExtB" pitchFamily="18" charset="-120"/>
                <a:cs typeface="NikoshBAN" pitchFamily="2" charset="0"/>
              </a:rPr>
              <a:t>বলেছেন</a:t>
            </a:r>
            <a:r>
              <a:rPr lang="en-US" sz="6600" dirty="0" smtClean="0">
                <a:ln w="0"/>
                <a:solidFill>
                  <a:srgbClr val="002060"/>
                </a:solidFill>
                <a:effectLst>
                  <a:outerShdw blurRad="38100" dist="19050" dir="2700000" algn="tl" rotWithShape="0">
                    <a:schemeClr val="dk1">
                      <a:alpha val="40000"/>
                    </a:schemeClr>
                  </a:outerShdw>
                </a:effectLst>
                <a:latin typeface="NikoshBAN" pitchFamily="2" charset="0"/>
                <a:ea typeface="MingLiU_HKSCS-ExtB" pitchFamily="18" charset="-120"/>
                <a:cs typeface="NikoshBAN" pitchFamily="2" charset="0"/>
              </a:rPr>
              <a:t> -</a:t>
            </a:r>
            <a:endParaRPr lang="en-US" sz="6600" dirty="0">
              <a:ln w="0"/>
              <a:solidFill>
                <a:srgbClr val="002060"/>
              </a:solidFill>
              <a:effectLst>
                <a:outerShdw blurRad="38100" dist="19050" dir="2700000" algn="tl" rotWithShape="0">
                  <a:schemeClr val="dk1">
                    <a:alpha val="40000"/>
                  </a:schemeClr>
                </a:outerShdw>
              </a:effectLst>
              <a:latin typeface="NikoshBAN" pitchFamily="2" charset="0"/>
              <a:ea typeface="MingLiU_HKSCS-ExtB" pitchFamily="18" charset="-120"/>
              <a:cs typeface="NikoshBAN" pitchFamily="2" charset="0"/>
            </a:endParaRPr>
          </a:p>
        </p:txBody>
      </p:sp>
      <p:sp>
        <p:nvSpPr>
          <p:cNvPr id="4" name="TextBox 3"/>
          <p:cNvSpPr txBox="1"/>
          <p:nvPr/>
        </p:nvSpPr>
        <p:spPr>
          <a:xfrm>
            <a:off x="1154188" y="1773820"/>
            <a:ext cx="9391470" cy="1815882"/>
          </a:xfrm>
          <a:prstGeom prst="rect">
            <a:avLst/>
          </a:prstGeom>
          <a:solidFill>
            <a:schemeClr val="accent5">
              <a:lumMod val="60000"/>
              <a:lumOff val="40000"/>
            </a:schemeClr>
          </a:solidFill>
          <a:ln w="28575">
            <a:solidFill>
              <a:srgbClr val="FFC000"/>
            </a:solidFill>
          </a:ln>
        </p:spPr>
        <p:txBody>
          <a:bodyPr wrap="square" rtlCol="0">
            <a:spAutoFit/>
          </a:bodyPr>
          <a:lstStyle/>
          <a:p>
            <a:pPr algn="r"/>
            <a:r>
              <a:rPr lang="en-US" sz="2800" dirty="0" smtClean="0"/>
              <a:t>  </a:t>
            </a:r>
            <a:r>
              <a:rPr lang="ar-SA" sz="2800" dirty="0" smtClean="0"/>
              <a:t>عن البراء بن عازب  رضى الله تعالى عنه قال قال رسول الله صلى الله عليه وسلم ما من مسلمين يلتقيان فيتصافحان الا غفر لهما قبل ان يتفرقا (رواه احمد والترمذى وابن ماخه وفى رواة ابى داود قال اذا التقى المسلمان فتصافحا و حمدا الله واستغفراه غفر لهما  </a:t>
            </a:r>
            <a:endParaRPr lang="en-US" sz="2800" dirty="0"/>
          </a:p>
        </p:txBody>
      </p:sp>
      <p:sp>
        <p:nvSpPr>
          <p:cNvPr id="5" name="TextBox 4"/>
          <p:cNvSpPr txBox="1"/>
          <p:nvPr/>
        </p:nvSpPr>
        <p:spPr>
          <a:xfrm>
            <a:off x="1180725" y="3908920"/>
            <a:ext cx="9391470" cy="2677656"/>
          </a:xfrm>
          <a:prstGeom prst="rect">
            <a:avLst/>
          </a:prstGeom>
          <a:solidFill>
            <a:srgbClr val="92D050"/>
          </a:solidFill>
          <a:ln w="38100">
            <a:solidFill>
              <a:srgbClr val="0070C0"/>
            </a:solidFill>
          </a:ln>
        </p:spPr>
        <p:txBody>
          <a:bodyPr wrap="square" rtlCol="0">
            <a:spAutoFit/>
          </a:bodyPr>
          <a:lstStyle/>
          <a:p>
            <a:pPr algn="just"/>
            <a:r>
              <a:rPr lang="en-US" sz="2400" dirty="0" err="1" smtClean="0">
                <a:latin typeface="NikoshBAN" pitchFamily="2" charset="0"/>
                <a:cs typeface="NikoshBAN" pitchFamily="2" charset="0"/>
              </a:rPr>
              <a:t>অনুবাদঃ</a:t>
            </a:r>
            <a:r>
              <a:rPr lang="en-US" sz="2400" dirty="0" smtClean="0">
                <a:latin typeface="NikoshBAN" pitchFamily="2" charset="0"/>
                <a:cs typeface="NikoshBAN" pitchFamily="2" charset="0"/>
              </a:rPr>
              <a:t>-</a:t>
            </a:r>
          </a:p>
          <a:p>
            <a:pPr algn="just"/>
            <a:r>
              <a:rPr lang="en-US" sz="2400" dirty="0" err="1" smtClean="0">
                <a:latin typeface="NikoshBAN" pitchFamily="2" charset="0"/>
                <a:cs typeface="NikoshBAN" pitchFamily="2" charset="0"/>
              </a:rPr>
              <a:t>হযরত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ইবনে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আযেব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বর্ণিত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বলেন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করিম</a:t>
            </a:r>
            <a:r>
              <a:rPr lang="en-US" sz="2400" dirty="0" smtClean="0">
                <a:latin typeface="NikoshBAN" pitchFamily="2" charset="0"/>
                <a:cs typeface="NikoshBAN" pitchFamily="2" charset="0"/>
              </a:rPr>
              <a:t> (স) </a:t>
            </a:r>
            <a:r>
              <a:rPr lang="en-US" sz="2400" dirty="0" err="1" smtClean="0">
                <a:latin typeface="NikoshBAN" pitchFamily="2" charset="0"/>
                <a:cs typeface="NikoshBAN" pitchFamily="2" charset="0"/>
              </a:rPr>
              <a:t>ইরশাদ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যখন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দুইজন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মাসলমান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একত্রিত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পরস্পর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মোসাফাহ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তখন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পৃথক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হওয়ার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পূর্বেই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উভয়ের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গুণাহসমুহ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ক্ষমা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আহমদ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তিরমীযী,ইবনে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মাজাহ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আবুদাউদের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বর্ণনায়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আছে</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যখন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দুজন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মুসলমান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মিলিত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পরস্পর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করমর্দন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আল্লাহর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প্রশংসা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আল্লাহর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নিকট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ক্ষমা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প্রার্থনা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তখন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উভয়কে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ক্ষমা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হয়</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2347390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7415" y="1561062"/>
            <a:ext cx="9544050" cy="5296938"/>
          </a:xfrm>
          <a:prstGeom prst="rect">
            <a:avLst/>
          </a:prstGeom>
          <a:blipFill>
            <a:blip r:embed="rId2"/>
            <a:tile tx="0" ty="0" sx="100000" sy="100000" flip="none" algn="tl"/>
          </a:blipFill>
        </p:spPr>
        <p:txBody>
          <a:bodyPr wrap="square" rtlCol="0">
            <a:spAutoFit/>
          </a:bodyPr>
          <a:lstStyle/>
          <a:p>
            <a:endParaRPr lang="en-US" dirty="0"/>
          </a:p>
        </p:txBody>
      </p:sp>
      <p:sp>
        <p:nvSpPr>
          <p:cNvPr id="3" name="TextBox 2"/>
          <p:cNvSpPr txBox="1"/>
          <p:nvPr/>
        </p:nvSpPr>
        <p:spPr>
          <a:xfrm>
            <a:off x="3456214" y="353149"/>
            <a:ext cx="5308645" cy="646331"/>
          </a:xfrm>
          <a:prstGeom prst="rect">
            <a:avLst/>
          </a:prstGeom>
          <a:solidFill>
            <a:srgbClr val="FFC000"/>
          </a:solidFill>
          <a:ln w="28575">
            <a:solidFill>
              <a:srgbClr val="FF0000"/>
            </a:solidFill>
          </a:ln>
        </p:spPr>
        <p:txBody>
          <a:bodyPr wrap="square" rtlCol="0">
            <a:spAutoFit/>
          </a:bodyPr>
          <a:lstStyle/>
          <a:p>
            <a:r>
              <a:rPr lang="en-US" sz="3600" dirty="0" err="1" smtClean="0">
                <a:latin typeface="NikoshBAN" pitchFamily="2" charset="0"/>
                <a:cs typeface="NikoshBAN" pitchFamily="2" charset="0"/>
              </a:rPr>
              <a:t>রসুল</a:t>
            </a:r>
            <a:r>
              <a:rPr lang="en-US" sz="3600" dirty="0" smtClean="0">
                <a:latin typeface="NikoshBAN" pitchFamily="2" charset="0"/>
                <a:cs typeface="NikoshBAN" pitchFamily="2" charset="0"/>
              </a:rPr>
              <a:t> (স) </a:t>
            </a:r>
            <a:r>
              <a:rPr lang="en-US" sz="3600" dirty="0" err="1" smtClean="0">
                <a:latin typeface="NikoshBAN" pitchFamily="2" charset="0"/>
                <a:cs typeface="NikoshBAN" pitchFamily="2" charset="0"/>
              </a:rPr>
              <a:t>আরো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এরশাদ</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করেন</a:t>
            </a:r>
            <a:endParaRPr lang="en-US" sz="3600" dirty="0">
              <a:latin typeface="NikoshBAN" pitchFamily="2" charset="0"/>
              <a:cs typeface="NikoshBAN" pitchFamily="2" charset="0"/>
            </a:endParaRPr>
          </a:p>
        </p:txBody>
      </p:sp>
      <p:sp>
        <p:nvSpPr>
          <p:cNvPr id="5" name="TextBox 4"/>
          <p:cNvSpPr txBox="1"/>
          <p:nvPr/>
        </p:nvSpPr>
        <p:spPr>
          <a:xfrm>
            <a:off x="1428285" y="3303472"/>
            <a:ext cx="9067800" cy="3539430"/>
          </a:xfrm>
          <a:prstGeom prst="rect">
            <a:avLst/>
          </a:prstGeom>
          <a:blipFill>
            <a:blip r:embed="rId3"/>
            <a:tile tx="0" ty="0" sx="100000" sy="100000" flip="none" algn="tl"/>
          </a:blipFill>
          <a:ln w="38100">
            <a:solidFill>
              <a:srgbClr val="FFFF00"/>
            </a:solidFill>
          </a:ln>
        </p:spPr>
        <p:txBody>
          <a:bodyPr wrap="square" rtlCol="0">
            <a:spAutoFit/>
          </a:bodyPr>
          <a:lstStyle/>
          <a:p>
            <a:pPr algn="just"/>
            <a:r>
              <a:rPr lang="en-US" sz="2800" dirty="0" err="1" smtClean="0">
                <a:latin typeface="NikoshBAN" pitchFamily="2" charset="0"/>
                <a:cs typeface="NikoshBAN" pitchFamily="2" charset="0"/>
              </a:rPr>
              <a:t>অনুবাদঃ</a:t>
            </a:r>
            <a:r>
              <a:rPr lang="en-US" sz="2800" dirty="0" smtClean="0">
                <a:latin typeface="NikoshBAN" pitchFamily="2" charset="0"/>
                <a:cs typeface="NikoshBAN" pitchFamily="2" charset="0"/>
              </a:rPr>
              <a:t>-</a:t>
            </a:r>
          </a:p>
          <a:p>
            <a:pPr algn="just"/>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হযরত</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আনাস</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ইবনে</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মালেক</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রাঃ</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হতে</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বর্ণিত</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তিনি</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বলেন</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একদা</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একব্যক্তি</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বলল</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হে</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আল্লার</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রাসুল</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(স)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আমাদের</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কোনো</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ব্যক্তি</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যখন</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তার</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ভাইয়ের</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সাথে</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কিংবা</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কোনো</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বন্ধুর</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সাথে</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সাক্ষাথ</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করবে</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তখন</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তার</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সম্মানে</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মাথা</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ঝুকাবে</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কি</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রাসুল</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(স)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বললেন</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না</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লোকটি</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আবার</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জিজ্ঞেস</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করল</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তাকে</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আলিঙ্গন</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এবং</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চুম্বন</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করবে</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কি</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রাসুল</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(স)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বললেন</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না</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লোকটি</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আবার</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জিজ্ঞেস</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করল</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তার</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হাত</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ধরে</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তার</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সাথে</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করমর্দন</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করবে</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কি</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তিনি</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বললেন</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হ্যা</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তিরমিজী</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 </a:t>
            </a:r>
            <a:r>
              <a:rPr lang="en-US" sz="2800" dirty="0" err="1" smtClean="0">
                <a:solidFill>
                  <a:srgbClr val="C00000"/>
                </a:solidFill>
                <a:effectLst>
                  <a:glow rad="63500">
                    <a:schemeClr val="accent4">
                      <a:satMod val="175000"/>
                      <a:alpha val="40000"/>
                    </a:schemeClr>
                  </a:glow>
                </a:effectLst>
                <a:latin typeface="NikoshBAN" pitchFamily="2" charset="0"/>
                <a:cs typeface="NikoshBAN" pitchFamily="2" charset="0"/>
              </a:rPr>
              <a:t>শরীফ</a:t>
            </a:r>
            <a:r>
              <a:rPr lang="en-US" sz="2800" dirty="0" smtClean="0">
                <a:solidFill>
                  <a:srgbClr val="C00000"/>
                </a:solidFill>
                <a:effectLst>
                  <a:glow rad="63500">
                    <a:schemeClr val="accent4">
                      <a:satMod val="175000"/>
                      <a:alpha val="40000"/>
                    </a:schemeClr>
                  </a:glow>
                </a:effectLst>
                <a:latin typeface="NikoshBAN" pitchFamily="2" charset="0"/>
                <a:cs typeface="NikoshBAN" pitchFamily="2" charset="0"/>
              </a:rPr>
              <a:t>)</a:t>
            </a:r>
            <a:endParaRPr lang="en-US" sz="2800" dirty="0">
              <a:solidFill>
                <a:srgbClr val="C00000"/>
              </a:solidFill>
              <a:effectLst>
                <a:glow rad="63500">
                  <a:schemeClr val="accent4">
                    <a:satMod val="175000"/>
                    <a:alpha val="40000"/>
                  </a:schemeClr>
                </a:glow>
              </a:effectLst>
              <a:latin typeface="NikoshBAN" pitchFamily="2" charset="0"/>
              <a:cs typeface="NikoshBAN" pitchFamily="2" charset="0"/>
            </a:endParaRPr>
          </a:p>
        </p:txBody>
      </p:sp>
      <p:sp>
        <p:nvSpPr>
          <p:cNvPr id="7" name="Rounded Rectangle 6"/>
          <p:cNvSpPr/>
          <p:nvPr/>
        </p:nvSpPr>
        <p:spPr>
          <a:xfrm>
            <a:off x="1495193" y="1531466"/>
            <a:ext cx="9067800" cy="1410560"/>
          </a:xfrm>
          <a:prstGeom prst="roundRect">
            <a:avLst/>
          </a:prstGeom>
          <a:solidFill>
            <a:srgbClr val="FFFF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dirty="0" smtClean="0">
                <a:ln w="0"/>
                <a:solidFill>
                  <a:schemeClr val="tx1"/>
                </a:solidFill>
                <a:effectLst>
                  <a:outerShdw blurRad="38100" dist="19050" dir="2700000" algn="tl" rotWithShape="0">
                    <a:schemeClr val="dk1">
                      <a:alpha val="40000"/>
                    </a:schemeClr>
                  </a:outerShdw>
                </a:effectLst>
              </a:rPr>
              <a:t>             </a:t>
            </a:r>
            <a:r>
              <a:rPr lang="ar-SA" dirty="0" smtClean="0">
                <a:ln w="0"/>
                <a:solidFill>
                  <a:schemeClr val="tx1"/>
                </a:solidFill>
                <a:effectLst>
                  <a:outerShdw blurRad="38100" dist="19050" dir="2700000" algn="tl" rotWithShape="0">
                    <a:schemeClr val="dk1">
                      <a:alpha val="40000"/>
                    </a:schemeClr>
                  </a:outerShdw>
                </a:effectLst>
              </a:rPr>
              <a:t> </a:t>
            </a:r>
            <a:r>
              <a:rPr lang="ar-SA" sz="2000" dirty="0" smtClean="0">
                <a:ln w="0"/>
                <a:solidFill>
                  <a:schemeClr val="tx1"/>
                </a:solidFill>
                <a:effectLst>
                  <a:outerShdw blurRad="38100" dist="19050" dir="2700000" algn="tl" rotWithShape="0">
                    <a:schemeClr val="dk1">
                      <a:alpha val="40000"/>
                    </a:schemeClr>
                  </a:outerShdw>
                </a:effectLst>
              </a:rPr>
              <a:t>عن </a:t>
            </a:r>
            <a:r>
              <a:rPr lang="ar-SA" sz="2000" dirty="0">
                <a:ln w="0"/>
                <a:solidFill>
                  <a:schemeClr val="tx1"/>
                </a:solidFill>
                <a:effectLst>
                  <a:outerShdw blurRad="38100" dist="19050" dir="2700000" algn="tl" rotWithShape="0">
                    <a:schemeClr val="dk1">
                      <a:alpha val="40000"/>
                    </a:schemeClr>
                  </a:outerShdw>
                </a:effectLst>
              </a:rPr>
              <a:t>انس رضى الله تعالى عنه قال قال رجل يا رسول الله الرجل منا يلقى اخاه او صديقه اينحنى </a:t>
            </a:r>
            <a:r>
              <a:rPr lang="ar-SA" sz="2400" dirty="0">
                <a:ln w="0"/>
                <a:solidFill>
                  <a:schemeClr val="tx1"/>
                </a:solidFill>
                <a:effectLst>
                  <a:outerShdw blurRad="38100" dist="19050" dir="2700000" algn="tl" rotWithShape="0">
                    <a:schemeClr val="dk1">
                      <a:alpha val="40000"/>
                    </a:schemeClr>
                  </a:outerShdw>
                </a:effectLst>
              </a:rPr>
              <a:t>ﻟﻪ   </a:t>
            </a:r>
            <a:endParaRPr lang="en-US" sz="2000" dirty="0">
              <a:ln w="0"/>
              <a:solidFill>
                <a:schemeClr val="tx1"/>
              </a:solidFill>
              <a:effectLst>
                <a:outerShdw blurRad="38100" dist="19050" dir="2700000" algn="tl" rotWithShape="0">
                  <a:schemeClr val="dk1">
                    <a:alpha val="40000"/>
                  </a:schemeClr>
                </a:outerShdw>
              </a:effectLst>
            </a:endParaRPr>
          </a:p>
          <a:p>
            <a:pPr algn="ctr"/>
            <a:r>
              <a:rPr lang="ar-SA" sz="2400" dirty="0">
                <a:ln w="0"/>
                <a:solidFill>
                  <a:schemeClr val="tx1"/>
                </a:solidFill>
                <a:effectLst>
                  <a:outerShdw blurRad="38100" dist="19050" dir="2700000" algn="tl" rotWithShape="0">
                    <a:schemeClr val="dk1">
                      <a:alpha val="40000"/>
                    </a:schemeClr>
                  </a:outerShdw>
                </a:effectLst>
              </a:rPr>
              <a:t>قال لا قال افيلتزمه و يقبله قال لا قال افياخذ بيده و يصافحه قال نعم (رواه الترمذى</a:t>
            </a:r>
            <a:r>
              <a:rPr lang="ar-SA" sz="2400" dirty="0" smtClean="0">
                <a:ln w="0"/>
                <a:solidFill>
                  <a:schemeClr val="tx1"/>
                </a:solidFill>
                <a:effectLst>
                  <a:outerShdw blurRad="38100" dist="19050" dir="2700000" algn="tl" rotWithShape="0">
                    <a:schemeClr val="dk1">
                      <a:alpha val="40000"/>
                    </a:schemeClr>
                  </a:outerShdw>
                </a:effectLst>
              </a:rPr>
              <a:t>)</a:t>
            </a:r>
            <a:r>
              <a:rPr lang="en-US" sz="2000" dirty="0" smtClean="0"/>
              <a:t>            </a:t>
            </a:r>
            <a:endParaRPr lang="en-US" sz="2000" dirty="0"/>
          </a:p>
        </p:txBody>
      </p:sp>
    </p:spTree>
    <p:extLst>
      <p:ext uri="{BB962C8B-B14F-4D97-AF65-F5344CB8AC3E}">
        <p14:creationId xmlns:p14="http://schemas.microsoft.com/office/powerpoint/2010/main" val="114496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7600" y="422089"/>
            <a:ext cx="9779000" cy="5245100"/>
          </a:xfrm>
          <a:prstGeom prst="rect">
            <a:avLst/>
          </a:prstGeom>
          <a:blipFill>
            <a:blip r:embed="rId2"/>
            <a:tile tx="0" ty="0" sx="100000" sy="100000" flip="none" algn="tl"/>
          </a:blipFill>
        </p:spPr>
        <p:txBody>
          <a:bodyPr wrap="square" rtlCol="0">
            <a:spAutoFit/>
          </a:bodyPr>
          <a:lstStyle/>
          <a:p>
            <a:endParaRPr lang="en-US" dirty="0"/>
          </a:p>
        </p:txBody>
      </p:sp>
      <p:sp>
        <p:nvSpPr>
          <p:cNvPr id="3" name="TextBox 2"/>
          <p:cNvSpPr txBox="1"/>
          <p:nvPr/>
        </p:nvSpPr>
        <p:spPr>
          <a:xfrm>
            <a:off x="4020891" y="548575"/>
            <a:ext cx="3738810" cy="769441"/>
          </a:xfrm>
          <a:prstGeom prst="rect">
            <a:avLst/>
          </a:prstGeom>
          <a:solidFill>
            <a:srgbClr val="FFC000"/>
          </a:solidFill>
          <a:ln w="38100">
            <a:solidFill>
              <a:srgbClr val="FF0000"/>
            </a:solidFill>
          </a:ln>
        </p:spPr>
        <p:txBody>
          <a:bodyPr wrap="square" rtlCol="0">
            <a:spAutoFit/>
          </a:bodyPr>
          <a:lstStyle/>
          <a:p>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মুসাফাহ</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এর</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 </a:t>
            </a:r>
            <a:r>
              <a:rPr lang="en-US" sz="4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বিধানঃ</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endParaRPr>
          </a:p>
        </p:txBody>
      </p:sp>
      <p:sp>
        <p:nvSpPr>
          <p:cNvPr id="4" name="TextBox 3"/>
          <p:cNvSpPr txBox="1"/>
          <p:nvPr/>
        </p:nvSpPr>
        <p:spPr>
          <a:xfrm>
            <a:off x="1339850" y="1509047"/>
            <a:ext cx="9334500" cy="3970318"/>
          </a:xfrm>
          <a:prstGeom prst="rect">
            <a:avLst/>
          </a:prstGeom>
          <a:blipFill>
            <a:blip r:embed="rId3"/>
            <a:tile tx="0" ty="0" sx="100000" sy="100000" flip="none" algn="tl"/>
          </a:blipFill>
          <a:ln w="38100">
            <a:solidFill>
              <a:srgbClr val="00B050"/>
            </a:solidFill>
          </a:ln>
        </p:spPr>
        <p:txBody>
          <a:bodyPr wrap="square" rtlCol="0">
            <a:normAutofit/>
            <a:scene3d>
              <a:camera prst="orthographicFront"/>
              <a:lightRig rig="soft" dir="t">
                <a:rot lat="0" lon="0" rev="15600000"/>
              </a:lightRig>
            </a:scene3d>
            <a:sp3d extrusionH="57150" prstMaterial="softEdge">
              <a:bevelT w="25400" h="38100"/>
            </a:sp3d>
          </a:bodyPr>
          <a:lstStyle/>
          <a:p>
            <a:pPr marL="571500" indent="-571500" algn="just">
              <a:buFont typeface="Wingdings" panose="05000000000000000000" pitchFamily="2" charset="2"/>
              <a:buChar char="q"/>
            </a:pPr>
            <a:r>
              <a:rPr lang="en-US" sz="3600" dirty="0" err="1"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জমহুর</a:t>
            </a:r>
            <a:r>
              <a:rPr lang="en-US" sz="3600" dirty="0"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 </a:t>
            </a:r>
            <a:r>
              <a:rPr lang="en-US" sz="3600" dirty="0" err="1"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ওলামাদের</a:t>
            </a:r>
            <a:r>
              <a:rPr lang="en-US" sz="3600" dirty="0"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 </a:t>
            </a:r>
            <a:r>
              <a:rPr lang="en-US" sz="3600" dirty="0" err="1"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মতে</a:t>
            </a:r>
            <a:r>
              <a:rPr lang="en-US" sz="3600" dirty="0"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 </a:t>
            </a:r>
            <a:r>
              <a:rPr lang="en-US" sz="3600" dirty="0" err="1"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মুসাফাহ</a:t>
            </a:r>
            <a:r>
              <a:rPr lang="en-US" sz="3600" dirty="0"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 </a:t>
            </a:r>
            <a:r>
              <a:rPr lang="en-US" sz="3600" dirty="0" err="1"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জায়েজ</a:t>
            </a:r>
            <a:r>
              <a:rPr lang="en-US" sz="3600" dirty="0"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 </a:t>
            </a:r>
            <a:r>
              <a:rPr lang="en-US" sz="3600" dirty="0" err="1"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এবং</a:t>
            </a:r>
            <a:r>
              <a:rPr lang="en-US" sz="3600" dirty="0"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 </a:t>
            </a:r>
            <a:r>
              <a:rPr lang="en-US" sz="3600" dirty="0" err="1"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সুন্নাতসম্মত</a:t>
            </a:r>
            <a:r>
              <a:rPr lang="en-US" sz="3600" dirty="0"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 </a:t>
            </a:r>
            <a:r>
              <a:rPr lang="en-US" sz="3600" dirty="0" err="1"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একটি</a:t>
            </a:r>
            <a:r>
              <a:rPr lang="en-US" sz="3600" dirty="0"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 </a:t>
            </a:r>
            <a:r>
              <a:rPr lang="en-US" sz="3600" dirty="0" err="1"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কাজ।তবে</a:t>
            </a:r>
            <a:r>
              <a:rPr lang="en-US" sz="3600" dirty="0"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 </a:t>
            </a:r>
            <a:r>
              <a:rPr lang="en-US" sz="3600" dirty="0" err="1"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সময়</a:t>
            </a:r>
            <a:r>
              <a:rPr lang="en-US" sz="3600" dirty="0"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 </a:t>
            </a:r>
            <a:r>
              <a:rPr lang="en-US" sz="3600" dirty="0" err="1"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নির্ধারণপূর্বক</a:t>
            </a:r>
            <a:r>
              <a:rPr lang="en-US" sz="3600" dirty="0"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 </a:t>
            </a:r>
            <a:r>
              <a:rPr lang="en-US" sz="3600" dirty="0" err="1"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আবশ্যিকভাবে</a:t>
            </a:r>
            <a:r>
              <a:rPr lang="en-US" sz="3600" dirty="0"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 </a:t>
            </a:r>
            <a:r>
              <a:rPr lang="en-US" sz="3600" dirty="0" err="1"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মুসাফাহ</a:t>
            </a:r>
            <a:r>
              <a:rPr lang="en-US" sz="3600" dirty="0"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 </a:t>
            </a:r>
            <a:r>
              <a:rPr lang="en-US" sz="3600" dirty="0" err="1"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বিদায়াত</a:t>
            </a:r>
            <a:r>
              <a:rPr lang="en-US" sz="3600" dirty="0" smtClean="0">
                <a:ln w="10160">
                  <a:solidFill>
                    <a:schemeClr val="accent5"/>
                  </a:solidFill>
                  <a:prstDash val="solid"/>
                </a:ln>
                <a:solidFill>
                  <a:schemeClr val="tx2"/>
                </a:solidFill>
                <a:effectLst>
                  <a:glow rad="355600">
                    <a:srgbClr val="FFFF00"/>
                  </a:glow>
                  <a:outerShdw blurRad="38100" dist="22860" dir="5400000" algn="tl" rotWithShape="0">
                    <a:srgbClr val="000000">
                      <a:alpha val="30000"/>
                    </a:srgbClr>
                  </a:outerShdw>
                </a:effectLst>
                <a:latin typeface="NikoshBAN" pitchFamily="2" charset="0"/>
                <a:cs typeface="NikoshBAN" pitchFamily="2" charset="0"/>
              </a:rPr>
              <a:t>।</a:t>
            </a:r>
          </a:p>
          <a:p>
            <a:pPr marL="571500" indent="-571500" algn="just">
              <a:buFont typeface="Wingdings" panose="05000000000000000000" pitchFamily="2" charset="2"/>
              <a:buChar char="q"/>
            </a:pPr>
            <a:r>
              <a:rPr lang="en-US" sz="3600" dirty="0" err="1" smtClean="0">
                <a:ln w="0"/>
                <a:solidFill>
                  <a:srgbClr val="002060"/>
                </a:solidFill>
                <a:effectLst>
                  <a:glow rad="660400">
                    <a:srgbClr val="FFC000">
                      <a:alpha val="40000"/>
                    </a:srgbClr>
                  </a:glow>
                  <a:outerShdw blurRad="38100" dist="25400" dir="5400000" algn="ctr" rotWithShape="0">
                    <a:srgbClr val="6E747A">
                      <a:alpha val="43000"/>
                    </a:srgbClr>
                  </a:outerShdw>
                </a:effectLst>
                <a:latin typeface="NikoshBAN" pitchFamily="2" charset="0"/>
                <a:cs typeface="NikoshBAN" pitchFamily="2" charset="0"/>
              </a:rPr>
              <a:t>কতিপয়</a:t>
            </a:r>
            <a:r>
              <a:rPr lang="en-US" sz="3600" dirty="0" smtClean="0">
                <a:ln w="0"/>
                <a:solidFill>
                  <a:srgbClr val="002060"/>
                </a:solidFill>
                <a:effectLst>
                  <a:glow rad="660400">
                    <a:srgbClr val="FFC000">
                      <a:alpha val="40000"/>
                    </a:srgbClr>
                  </a:glow>
                  <a:outerShdw blurRad="38100" dist="25400" dir="5400000" algn="ctr" rotWithShape="0">
                    <a:srgbClr val="6E747A">
                      <a:alpha val="43000"/>
                    </a:srgbClr>
                  </a:outerShdw>
                </a:effectLst>
                <a:latin typeface="NikoshBAN" pitchFamily="2" charset="0"/>
                <a:cs typeface="NikoshBAN" pitchFamily="2" charset="0"/>
              </a:rPr>
              <a:t> </a:t>
            </a:r>
            <a:r>
              <a:rPr lang="en-US" sz="3600" dirty="0" err="1" smtClean="0">
                <a:ln w="0"/>
                <a:solidFill>
                  <a:srgbClr val="002060"/>
                </a:solidFill>
                <a:effectLst>
                  <a:glow rad="660400">
                    <a:srgbClr val="FFC000">
                      <a:alpha val="40000"/>
                    </a:srgbClr>
                  </a:glow>
                  <a:outerShdw blurRad="38100" dist="25400" dir="5400000" algn="ctr" rotWithShape="0">
                    <a:srgbClr val="6E747A">
                      <a:alpha val="43000"/>
                    </a:srgbClr>
                  </a:outerShdw>
                </a:effectLst>
                <a:latin typeface="NikoshBAN" pitchFamily="2" charset="0"/>
                <a:cs typeface="NikoshBAN" pitchFamily="2" charset="0"/>
              </a:rPr>
              <a:t>আলেমদের</a:t>
            </a:r>
            <a:r>
              <a:rPr lang="en-US" sz="3600" dirty="0" smtClean="0">
                <a:ln w="0"/>
                <a:solidFill>
                  <a:srgbClr val="002060"/>
                </a:solidFill>
                <a:effectLst>
                  <a:glow rad="660400">
                    <a:srgbClr val="FFC000">
                      <a:alpha val="40000"/>
                    </a:srgbClr>
                  </a:glow>
                  <a:outerShdw blurRad="38100" dist="25400" dir="5400000" algn="ctr" rotWithShape="0">
                    <a:srgbClr val="6E747A">
                      <a:alpha val="43000"/>
                    </a:srgbClr>
                  </a:outerShdw>
                </a:effectLst>
                <a:latin typeface="NikoshBAN" pitchFamily="2" charset="0"/>
                <a:cs typeface="NikoshBAN" pitchFamily="2" charset="0"/>
              </a:rPr>
              <a:t> </a:t>
            </a:r>
            <a:r>
              <a:rPr lang="en-US" sz="3600" dirty="0" err="1" smtClean="0">
                <a:ln w="0"/>
                <a:solidFill>
                  <a:srgbClr val="002060"/>
                </a:solidFill>
                <a:effectLst>
                  <a:glow rad="660400">
                    <a:srgbClr val="FFC000">
                      <a:alpha val="40000"/>
                    </a:srgbClr>
                  </a:glow>
                  <a:outerShdw blurRad="38100" dist="25400" dir="5400000" algn="ctr" rotWithShape="0">
                    <a:srgbClr val="6E747A">
                      <a:alpha val="43000"/>
                    </a:srgbClr>
                  </a:outerShdw>
                </a:effectLst>
                <a:latin typeface="NikoshBAN" pitchFamily="2" charset="0"/>
                <a:cs typeface="NikoshBAN" pitchFamily="2" charset="0"/>
              </a:rPr>
              <a:t>মতে</a:t>
            </a:r>
            <a:r>
              <a:rPr lang="en-US" sz="3600" dirty="0" smtClean="0">
                <a:ln w="0"/>
                <a:solidFill>
                  <a:srgbClr val="002060"/>
                </a:solidFill>
                <a:effectLst>
                  <a:glow rad="660400">
                    <a:srgbClr val="FFC000">
                      <a:alpha val="40000"/>
                    </a:srgbClr>
                  </a:glow>
                  <a:outerShdw blurRad="38100" dist="25400" dir="5400000" algn="ctr" rotWithShape="0">
                    <a:srgbClr val="6E747A">
                      <a:alpha val="43000"/>
                    </a:srgbClr>
                  </a:outerShdw>
                </a:effectLst>
                <a:latin typeface="NikoshBAN" pitchFamily="2" charset="0"/>
                <a:cs typeface="NikoshBAN" pitchFamily="2" charset="0"/>
              </a:rPr>
              <a:t> </a:t>
            </a:r>
            <a:r>
              <a:rPr lang="en-US" sz="3600" dirty="0" err="1" smtClean="0">
                <a:ln w="0"/>
                <a:solidFill>
                  <a:srgbClr val="002060"/>
                </a:solidFill>
                <a:effectLst>
                  <a:glow rad="660400">
                    <a:srgbClr val="FFC000">
                      <a:alpha val="40000"/>
                    </a:srgbClr>
                  </a:glow>
                  <a:outerShdw blurRad="38100" dist="25400" dir="5400000" algn="ctr" rotWithShape="0">
                    <a:srgbClr val="6E747A">
                      <a:alpha val="43000"/>
                    </a:srgbClr>
                  </a:outerShdw>
                </a:effectLst>
                <a:latin typeface="NikoshBAN" pitchFamily="2" charset="0"/>
                <a:cs typeface="NikoshBAN" pitchFamily="2" charset="0"/>
              </a:rPr>
              <a:t>সময়</a:t>
            </a:r>
            <a:r>
              <a:rPr lang="en-US" sz="3600" dirty="0" smtClean="0">
                <a:ln w="0"/>
                <a:solidFill>
                  <a:srgbClr val="002060"/>
                </a:solidFill>
                <a:effectLst>
                  <a:glow rad="660400">
                    <a:srgbClr val="FFC000">
                      <a:alpha val="40000"/>
                    </a:srgbClr>
                  </a:glow>
                  <a:outerShdw blurRad="38100" dist="25400" dir="5400000" algn="ctr" rotWithShape="0">
                    <a:srgbClr val="6E747A">
                      <a:alpha val="43000"/>
                    </a:srgbClr>
                  </a:outerShdw>
                </a:effectLst>
                <a:latin typeface="NikoshBAN" pitchFamily="2" charset="0"/>
                <a:cs typeface="NikoshBAN" pitchFamily="2" charset="0"/>
              </a:rPr>
              <a:t> </a:t>
            </a:r>
            <a:r>
              <a:rPr lang="en-US" sz="3600" dirty="0" err="1" smtClean="0">
                <a:ln w="0"/>
                <a:solidFill>
                  <a:srgbClr val="002060"/>
                </a:solidFill>
                <a:effectLst>
                  <a:glow rad="660400">
                    <a:srgbClr val="FFC000">
                      <a:alpha val="40000"/>
                    </a:srgbClr>
                  </a:glow>
                  <a:outerShdw blurRad="38100" dist="25400" dir="5400000" algn="ctr" rotWithShape="0">
                    <a:srgbClr val="6E747A">
                      <a:alpha val="43000"/>
                    </a:srgbClr>
                  </a:outerShdw>
                </a:effectLst>
                <a:latin typeface="NikoshBAN" pitchFamily="2" charset="0"/>
                <a:cs typeface="NikoshBAN" pitchFamily="2" charset="0"/>
              </a:rPr>
              <a:t>নির্ধারণপূর্বক</a:t>
            </a:r>
            <a:r>
              <a:rPr lang="en-US" sz="3600" dirty="0" smtClean="0">
                <a:ln w="0"/>
                <a:solidFill>
                  <a:srgbClr val="002060"/>
                </a:solidFill>
                <a:effectLst>
                  <a:glow rad="660400">
                    <a:srgbClr val="FFC000">
                      <a:alpha val="40000"/>
                    </a:srgbClr>
                  </a:glow>
                  <a:outerShdw blurRad="38100" dist="25400" dir="5400000" algn="ctr" rotWithShape="0">
                    <a:srgbClr val="6E747A">
                      <a:alpha val="43000"/>
                    </a:srgbClr>
                  </a:outerShdw>
                </a:effectLst>
                <a:latin typeface="NikoshBAN" pitchFamily="2" charset="0"/>
                <a:cs typeface="NikoshBAN" pitchFamily="2" charset="0"/>
              </a:rPr>
              <a:t> </a:t>
            </a:r>
            <a:r>
              <a:rPr lang="en-US" sz="3600" dirty="0" err="1" smtClean="0">
                <a:ln w="0"/>
                <a:solidFill>
                  <a:srgbClr val="002060"/>
                </a:solidFill>
                <a:effectLst>
                  <a:glow rad="660400">
                    <a:srgbClr val="FFC000">
                      <a:alpha val="40000"/>
                    </a:srgbClr>
                  </a:glow>
                  <a:outerShdw blurRad="38100" dist="25400" dir="5400000" algn="ctr" rotWithShape="0">
                    <a:srgbClr val="6E747A">
                      <a:alpha val="43000"/>
                    </a:srgbClr>
                  </a:outerShdw>
                </a:effectLst>
                <a:latin typeface="NikoshBAN" pitchFamily="2" charset="0"/>
                <a:cs typeface="NikoshBAN" pitchFamily="2" charset="0"/>
              </a:rPr>
              <a:t>আবশ্যকিয়ভাবে</a:t>
            </a:r>
            <a:r>
              <a:rPr lang="en-US" sz="3600" dirty="0" smtClean="0">
                <a:ln w="0"/>
                <a:solidFill>
                  <a:srgbClr val="002060"/>
                </a:solidFill>
                <a:effectLst>
                  <a:glow rad="660400">
                    <a:srgbClr val="FFC000">
                      <a:alpha val="40000"/>
                    </a:srgbClr>
                  </a:glow>
                  <a:outerShdw blurRad="38100" dist="25400" dir="5400000" algn="ctr" rotWithShape="0">
                    <a:srgbClr val="6E747A">
                      <a:alpha val="43000"/>
                    </a:srgbClr>
                  </a:outerShdw>
                </a:effectLst>
                <a:latin typeface="NikoshBAN" pitchFamily="2" charset="0"/>
                <a:cs typeface="NikoshBAN" pitchFamily="2" charset="0"/>
              </a:rPr>
              <a:t> </a:t>
            </a:r>
            <a:r>
              <a:rPr lang="en-US" sz="3600" dirty="0" err="1" smtClean="0">
                <a:ln w="0"/>
                <a:solidFill>
                  <a:srgbClr val="002060"/>
                </a:solidFill>
                <a:effectLst>
                  <a:glow rad="660400">
                    <a:srgbClr val="FFC000">
                      <a:alpha val="40000"/>
                    </a:srgbClr>
                  </a:glow>
                  <a:outerShdw blurRad="38100" dist="25400" dir="5400000" algn="ctr" rotWithShape="0">
                    <a:srgbClr val="6E747A">
                      <a:alpha val="43000"/>
                    </a:srgbClr>
                  </a:outerShdw>
                </a:effectLst>
                <a:latin typeface="NikoshBAN" pitchFamily="2" charset="0"/>
                <a:cs typeface="NikoshBAN" pitchFamily="2" charset="0"/>
              </a:rPr>
              <a:t>মুসাফাহ</a:t>
            </a:r>
            <a:r>
              <a:rPr lang="en-US" sz="3600" dirty="0" smtClean="0">
                <a:ln w="0"/>
                <a:solidFill>
                  <a:srgbClr val="002060"/>
                </a:solidFill>
                <a:effectLst>
                  <a:glow rad="660400">
                    <a:srgbClr val="FFC000">
                      <a:alpha val="40000"/>
                    </a:srgbClr>
                  </a:glow>
                  <a:outerShdw blurRad="38100" dist="25400" dir="5400000" algn="ctr" rotWithShape="0">
                    <a:srgbClr val="6E747A">
                      <a:alpha val="43000"/>
                    </a:srgbClr>
                  </a:outerShdw>
                </a:effectLst>
                <a:latin typeface="NikoshBAN" pitchFamily="2" charset="0"/>
                <a:cs typeface="NikoshBAN" pitchFamily="2" charset="0"/>
              </a:rPr>
              <a:t> </a:t>
            </a:r>
            <a:r>
              <a:rPr lang="en-US" sz="3600" dirty="0" err="1" smtClean="0">
                <a:ln w="0"/>
                <a:solidFill>
                  <a:srgbClr val="002060"/>
                </a:solidFill>
                <a:effectLst>
                  <a:glow rad="660400">
                    <a:srgbClr val="FFC000">
                      <a:alpha val="40000"/>
                    </a:srgbClr>
                  </a:glow>
                  <a:outerShdw blurRad="38100" dist="25400" dir="5400000" algn="ctr" rotWithShape="0">
                    <a:srgbClr val="6E747A">
                      <a:alpha val="43000"/>
                    </a:srgbClr>
                  </a:outerShdw>
                </a:effectLst>
                <a:latin typeface="NikoshBAN" pitchFamily="2" charset="0"/>
                <a:cs typeface="NikoshBAN" pitchFamily="2" charset="0"/>
              </a:rPr>
              <a:t>মাকরুহ</a:t>
            </a:r>
            <a:r>
              <a:rPr lang="en-US" sz="3600" b="1" dirty="0" smtClean="0">
                <a:ln w="12700">
                  <a:solidFill>
                    <a:schemeClr val="tx2">
                      <a:lumMod val="75000"/>
                    </a:schemeClr>
                  </a:solidFill>
                  <a:prstDash val="solid"/>
                </a:ln>
                <a:solidFill>
                  <a:srgbClr val="002060"/>
                </a:solidFill>
                <a:effectLst>
                  <a:glow rad="660400">
                    <a:srgbClr val="FFC000">
                      <a:alpha val="40000"/>
                    </a:srgbClr>
                  </a:glow>
                  <a:outerShdw dist="38100" dir="2640000" algn="bl" rotWithShape="0">
                    <a:schemeClr val="tx2">
                      <a:lumMod val="75000"/>
                    </a:schemeClr>
                  </a:outerShdw>
                </a:effectLst>
                <a:latin typeface="NikoshBAN" pitchFamily="2" charset="0"/>
                <a:cs typeface="NikoshBAN" pitchFamily="2" charset="0"/>
              </a:rPr>
              <a:t>।</a:t>
            </a:r>
          </a:p>
          <a:p>
            <a:pPr marL="571500" indent="-571500" algn="just">
              <a:buFont typeface="Wingdings" panose="05000000000000000000" pitchFamily="2" charset="2"/>
              <a:buChar char="q"/>
            </a:pPr>
            <a:r>
              <a:rPr lang="en-US" sz="3600" dirty="0" err="1"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যাদের</a:t>
            </a:r>
            <a:r>
              <a:rPr lang="en-US" sz="3600" dirty="0"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সাথে</a:t>
            </a:r>
            <a:r>
              <a:rPr lang="en-US" sz="3600" dirty="0"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দেখা</a:t>
            </a:r>
            <a:r>
              <a:rPr lang="en-US" sz="3600" dirty="0"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যায়েজ</a:t>
            </a:r>
            <a:r>
              <a:rPr lang="en-US" sz="3600" dirty="0"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নেই</a:t>
            </a:r>
            <a:r>
              <a:rPr lang="en-US" sz="3600" dirty="0"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তাদের</a:t>
            </a:r>
            <a:r>
              <a:rPr lang="en-US" sz="3600" dirty="0"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সাথে</a:t>
            </a:r>
            <a:r>
              <a:rPr lang="en-US" sz="3600" dirty="0"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মুসাফাহ</a:t>
            </a:r>
            <a:r>
              <a:rPr lang="en-US" sz="3600" dirty="0"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জায়েজ</a:t>
            </a:r>
            <a:r>
              <a:rPr lang="en-US" sz="3600" dirty="0"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নেই</a:t>
            </a:r>
            <a:r>
              <a:rPr lang="en-US" sz="3600" dirty="0" smtClean="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rPr>
              <a:t>। </a:t>
            </a:r>
            <a:endParaRPr lang="en-US" sz="3600" dirty="0">
              <a:ln w="0"/>
              <a:effectLst>
                <a:glow rad="127000">
                  <a:srgbClr val="00B0F0"/>
                </a:glow>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4"/>
          <p:cNvPicPr/>
          <p:nvPr/>
        </p:nvPicPr>
        <p:blipFill>
          <a:blip r:embed="rId4" cstate="print"/>
          <a:srcRect/>
          <a:stretch>
            <a:fillRect/>
          </a:stretch>
        </p:blipFill>
        <p:spPr bwMode="auto">
          <a:xfrm>
            <a:off x="8957108" y="548575"/>
            <a:ext cx="1596983" cy="898554"/>
          </a:xfrm>
          <a:prstGeom prst="rect">
            <a:avLst/>
          </a:prstGeom>
          <a:noFill/>
          <a:ln w="38100">
            <a:solidFill>
              <a:srgbClr val="00B0F0"/>
            </a:solidFill>
            <a:miter lim="800000"/>
            <a:headEnd/>
            <a:tailEnd/>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372" y="548575"/>
            <a:ext cx="2131747" cy="898554"/>
          </a:xfrm>
          <a:prstGeom prst="rect">
            <a:avLst/>
          </a:prstGeom>
          <a:ln w="38100">
            <a:solidFill>
              <a:srgbClr val="00B0F0"/>
            </a:solidFill>
          </a:ln>
        </p:spPr>
      </p:pic>
    </p:spTree>
    <p:extLst>
      <p:ext uri="{BB962C8B-B14F-4D97-AF65-F5344CB8AC3E}">
        <p14:creationId xmlns:p14="http://schemas.microsoft.com/office/powerpoint/2010/main" val="394728936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367" y="1549710"/>
            <a:ext cx="11412638" cy="3046988"/>
          </a:xfrm>
          <a:prstGeom prst="rect">
            <a:avLst/>
          </a:prstGeom>
          <a:blipFill>
            <a:blip r:embed="rId2"/>
            <a:tile tx="0" ty="0" sx="100000" sy="100000" flip="none" algn="tl"/>
          </a:blipFill>
          <a:ln w="57150">
            <a:solidFill>
              <a:srgbClr val="00B0F0"/>
            </a:solidFill>
          </a:ln>
        </p:spPr>
        <p:txBody>
          <a:bodyPr wrap="square">
            <a:spAutoFit/>
          </a:bodyPr>
          <a:lstStyle/>
          <a:p>
            <a:pPr algn="just"/>
            <a:r>
              <a:rPr lang="en-US" sz="3200" b="1" dirty="0" smtClean="0">
                <a:solidFill>
                  <a:srgbClr val="002060"/>
                </a:solidFill>
                <a:effectLst>
                  <a:innerShdw blurRad="63500" dist="50800" dir="18900000">
                    <a:prstClr val="black">
                      <a:alpha val="50000"/>
                    </a:prstClr>
                  </a:innerShdw>
                </a:effectLst>
                <a:latin typeface="NikoshBAN" pitchFamily="2" charset="0"/>
                <a:cs typeface="NikoshBAN" pitchFamily="2" charset="0"/>
              </a:rPr>
              <a:t>১।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জমহুর</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ওলামাদের</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মতে</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মুসাফাহ</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জায়েজ</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এবং</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সুন্নাতসম্মত</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একটি</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কাজ</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কেননা</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রসুল</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(স) </a:t>
            </a:r>
            <a:r>
              <a:rPr lang="ar-SA"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معانقة </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করতেন</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a:t>
            </a:r>
            <a:r>
              <a:rPr lang="bn-BD"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যেমন</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হাদিসে</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রয়েছে</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a:t>
            </a:r>
          </a:p>
          <a:p>
            <a:pPr algn="just"/>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ar-SA" sz="3200" b="1" dirty="0">
                <a:ln/>
                <a:solidFill>
                  <a:srgbClr val="002060"/>
                </a:solidFill>
                <a:effectLst>
                  <a:innerShdw blurRad="63500" dist="50800" dir="18900000">
                    <a:prstClr val="black">
                      <a:alpha val="50000"/>
                    </a:prstClr>
                  </a:innerShdw>
                </a:effectLst>
              </a:rPr>
              <a:t>عن عائشة (رض) قالت اعتنق النبى زيد بن حارثة وقبله </a:t>
            </a:r>
            <a:r>
              <a:rPr lang="en-US" sz="3200" b="1" dirty="0">
                <a:ln/>
                <a:solidFill>
                  <a:srgbClr val="002060"/>
                </a:solidFill>
                <a:effectLst>
                  <a:innerShdw blurRad="63500" dist="50800" dir="18900000">
                    <a:prstClr val="black">
                      <a:alpha val="50000"/>
                    </a:prstClr>
                  </a:innerShdw>
                </a:effectLst>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এর</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দ্বারা</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সদ্ভাব</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ও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ভালোবাসা</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বৃদ্ধি</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 </a:t>
            </a:r>
            <a:r>
              <a:rPr lang="en-US" sz="3200" b="1" dirty="0" err="1" smtClean="0">
                <a:ln/>
                <a:solidFill>
                  <a:srgbClr val="002060"/>
                </a:solidFill>
                <a:effectLst>
                  <a:innerShdw blurRad="63500" dist="50800" dir="18900000">
                    <a:prstClr val="black">
                      <a:alpha val="50000"/>
                    </a:prstClr>
                  </a:innerShdw>
                </a:effectLst>
                <a:latin typeface="NikoshBAN" pitchFamily="2" charset="0"/>
                <a:cs typeface="NikoshBAN" pitchFamily="2" charset="0"/>
              </a:rPr>
              <a:t>পায়</a:t>
            </a:r>
            <a:r>
              <a:rPr lang="en-US" sz="3200" b="1" dirty="0" smtClean="0">
                <a:ln/>
                <a:solidFill>
                  <a:srgbClr val="002060"/>
                </a:solidFill>
                <a:effectLst>
                  <a:innerShdw blurRad="63500" dist="50800" dir="18900000">
                    <a:prstClr val="black">
                      <a:alpha val="50000"/>
                    </a:prstClr>
                  </a:innerShdw>
                </a:effectLst>
                <a:latin typeface="NikoshBAN" pitchFamily="2" charset="0"/>
                <a:cs typeface="NikoshBAN" pitchFamily="2" charset="0"/>
              </a:rPr>
              <a:t>।</a:t>
            </a:r>
          </a:p>
          <a:p>
            <a:r>
              <a:rPr lang="en-US" sz="3200" b="1" dirty="0" smtClean="0">
                <a:solidFill>
                  <a:srgbClr val="FF0000"/>
                </a:solidFill>
                <a:latin typeface="NikoshBAN" pitchFamily="2" charset="0"/>
                <a:cs typeface="NikoshBAN" pitchFamily="2" charset="0"/>
              </a:rPr>
              <a:t> ২।  </a:t>
            </a:r>
            <a:r>
              <a:rPr lang="en-US" sz="3200" dirty="0" err="1" smtClean="0">
                <a:ln w="9525">
                  <a:solidFill>
                    <a:schemeClr val="bg1"/>
                  </a:solidFill>
                  <a:prstDash val="solid"/>
                </a:ln>
                <a:solidFill>
                  <a:srgbClr val="FF0000"/>
                </a:solidFill>
                <a:effectLst>
                  <a:glow rad="101600">
                    <a:schemeClr val="accent1">
                      <a:satMod val="175000"/>
                      <a:alpha val="40000"/>
                    </a:schemeClr>
                  </a:glow>
                  <a:innerShdw blurRad="63500" dist="50800" dir="18900000">
                    <a:prstClr val="black">
                      <a:alpha val="50000"/>
                    </a:prstClr>
                  </a:innerShdw>
                </a:effectLst>
                <a:latin typeface="NikoshBAN" pitchFamily="2" charset="0"/>
                <a:cs typeface="NikoshBAN" pitchFamily="2" charset="0"/>
              </a:rPr>
              <a:t>মুয়ানাকার</a:t>
            </a:r>
            <a:r>
              <a:rPr lang="en-US" sz="3200" dirty="0" smtClean="0">
                <a:ln w="9525">
                  <a:solidFill>
                    <a:schemeClr val="bg1"/>
                  </a:solidFill>
                  <a:prstDash val="solid"/>
                </a:ln>
                <a:solidFill>
                  <a:srgbClr val="FF0000"/>
                </a:solidFill>
                <a:effectLst>
                  <a:glow rad="101600">
                    <a:schemeClr val="accent1">
                      <a:satMod val="175000"/>
                      <a:alpha val="40000"/>
                    </a:schemeClr>
                  </a:glow>
                  <a:innerShdw blurRad="63500" dist="50800" dir="18900000">
                    <a:prstClr val="black">
                      <a:alpha val="50000"/>
                    </a:prstClr>
                  </a:innerShdw>
                </a:effectLst>
                <a:latin typeface="NikoshBAN" pitchFamily="2" charset="0"/>
                <a:cs typeface="NikoshBAN" pitchFamily="2" charset="0"/>
              </a:rPr>
              <a:t> </a:t>
            </a:r>
            <a:r>
              <a:rPr lang="en-US" sz="3200" dirty="0" err="1" smtClean="0">
                <a:ln w="9525">
                  <a:solidFill>
                    <a:schemeClr val="bg1"/>
                  </a:solidFill>
                  <a:prstDash val="solid"/>
                </a:ln>
                <a:solidFill>
                  <a:srgbClr val="FF0000"/>
                </a:solidFill>
                <a:effectLst>
                  <a:glow rad="101600">
                    <a:schemeClr val="accent1">
                      <a:satMod val="175000"/>
                      <a:alpha val="40000"/>
                    </a:schemeClr>
                  </a:glow>
                  <a:innerShdw blurRad="63500" dist="50800" dir="18900000">
                    <a:prstClr val="black">
                      <a:alpha val="50000"/>
                    </a:prstClr>
                  </a:innerShdw>
                </a:effectLst>
                <a:latin typeface="NikoshBAN" pitchFamily="2" charset="0"/>
                <a:cs typeface="NikoshBAN" pitchFamily="2" charset="0"/>
              </a:rPr>
              <a:t>নামে</a:t>
            </a:r>
            <a:r>
              <a:rPr lang="en-US" sz="3200" dirty="0" smtClean="0">
                <a:ln w="9525">
                  <a:solidFill>
                    <a:schemeClr val="bg1"/>
                  </a:solidFill>
                  <a:prstDash val="solid"/>
                </a:ln>
                <a:solidFill>
                  <a:srgbClr val="FF0000"/>
                </a:solidFill>
                <a:effectLst>
                  <a:glow rad="101600">
                    <a:schemeClr val="accent1">
                      <a:satMod val="175000"/>
                      <a:alpha val="40000"/>
                    </a:schemeClr>
                  </a:glow>
                  <a:innerShdw blurRad="63500" dist="50800" dir="18900000">
                    <a:prstClr val="black">
                      <a:alpha val="50000"/>
                    </a:prstClr>
                  </a:innerShdw>
                </a:effectLst>
                <a:latin typeface="NikoshBAN" pitchFamily="2" charset="0"/>
                <a:cs typeface="NikoshBAN" pitchFamily="2" charset="0"/>
              </a:rPr>
              <a:t> </a:t>
            </a:r>
            <a:r>
              <a:rPr lang="en-US" sz="3200" dirty="0" err="1" smtClean="0">
                <a:ln w="9525">
                  <a:solidFill>
                    <a:schemeClr val="bg1"/>
                  </a:solidFill>
                  <a:prstDash val="solid"/>
                </a:ln>
                <a:solidFill>
                  <a:srgbClr val="FF0000"/>
                </a:solidFill>
                <a:effectLst>
                  <a:glow rad="101600">
                    <a:schemeClr val="accent1">
                      <a:satMod val="175000"/>
                      <a:alpha val="40000"/>
                    </a:schemeClr>
                  </a:glow>
                  <a:innerShdw blurRad="63500" dist="50800" dir="18900000">
                    <a:prstClr val="black">
                      <a:alpha val="50000"/>
                    </a:prstClr>
                  </a:innerShdw>
                </a:effectLst>
                <a:latin typeface="NikoshBAN" pitchFamily="2" charset="0"/>
                <a:cs typeface="NikoshBAN" pitchFamily="2" charset="0"/>
              </a:rPr>
              <a:t>শুধু</a:t>
            </a:r>
            <a:r>
              <a:rPr lang="en-US" sz="3200" dirty="0" smtClean="0">
                <a:ln w="9525">
                  <a:solidFill>
                    <a:schemeClr val="bg1"/>
                  </a:solidFill>
                  <a:prstDash val="solid"/>
                </a:ln>
                <a:solidFill>
                  <a:srgbClr val="FF0000"/>
                </a:solidFill>
                <a:effectLst>
                  <a:glow rad="101600">
                    <a:schemeClr val="accent1">
                      <a:satMod val="175000"/>
                      <a:alpha val="40000"/>
                    </a:schemeClr>
                  </a:glow>
                  <a:innerShdw blurRad="63500" dist="50800" dir="18900000">
                    <a:prstClr val="black">
                      <a:alpha val="50000"/>
                    </a:prstClr>
                  </a:innerShdw>
                </a:effectLst>
                <a:latin typeface="NikoshBAN" pitchFamily="2" charset="0"/>
                <a:cs typeface="NikoshBAN" pitchFamily="2" charset="0"/>
              </a:rPr>
              <a:t> </a:t>
            </a:r>
            <a:r>
              <a:rPr lang="en-US" sz="3200" dirty="0" err="1" smtClean="0">
                <a:ln w="9525">
                  <a:solidFill>
                    <a:schemeClr val="bg1"/>
                  </a:solidFill>
                  <a:prstDash val="solid"/>
                </a:ln>
                <a:solidFill>
                  <a:srgbClr val="FF0000"/>
                </a:solidFill>
                <a:effectLst>
                  <a:glow rad="101600">
                    <a:schemeClr val="accent1">
                      <a:satMod val="175000"/>
                      <a:alpha val="40000"/>
                    </a:schemeClr>
                  </a:glow>
                  <a:innerShdw blurRad="63500" dist="50800" dir="18900000">
                    <a:prstClr val="black">
                      <a:alpha val="50000"/>
                    </a:prstClr>
                  </a:innerShdw>
                </a:effectLst>
                <a:latin typeface="NikoshBAN" pitchFamily="2" charset="0"/>
                <a:cs typeface="NikoshBAN" pitchFamily="2" charset="0"/>
              </a:rPr>
              <a:t>বক্ষ</a:t>
            </a:r>
            <a:r>
              <a:rPr lang="en-US" sz="3200" dirty="0" smtClean="0">
                <a:ln w="9525">
                  <a:solidFill>
                    <a:schemeClr val="bg1"/>
                  </a:solidFill>
                  <a:prstDash val="solid"/>
                </a:ln>
                <a:solidFill>
                  <a:srgbClr val="FF0000"/>
                </a:solidFill>
                <a:effectLst>
                  <a:glow rad="101600">
                    <a:schemeClr val="accent1">
                      <a:satMod val="175000"/>
                      <a:alpha val="40000"/>
                    </a:schemeClr>
                  </a:glow>
                  <a:innerShdw blurRad="63500" dist="50800" dir="18900000">
                    <a:prstClr val="black">
                      <a:alpha val="50000"/>
                    </a:prstClr>
                  </a:innerShdw>
                </a:effectLst>
                <a:latin typeface="NikoshBAN" pitchFamily="2" charset="0"/>
                <a:cs typeface="NikoshBAN" pitchFamily="2" charset="0"/>
              </a:rPr>
              <a:t> </a:t>
            </a:r>
            <a:r>
              <a:rPr lang="en-US" sz="3200" dirty="0" err="1" smtClean="0">
                <a:ln w="9525">
                  <a:solidFill>
                    <a:schemeClr val="bg1"/>
                  </a:solidFill>
                  <a:prstDash val="solid"/>
                </a:ln>
                <a:solidFill>
                  <a:srgbClr val="FF0000"/>
                </a:solidFill>
                <a:effectLst>
                  <a:glow rad="101600">
                    <a:schemeClr val="accent1">
                      <a:satMod val="175000"/>
                      <a:alpha val="40000"/>
                    </a:schemeClr>
                  </a:glow>
                  <a:innerShdw blurRad="63500" dist="50800" dir="18900000">
                    <a:prstClr val="black">
                      <a:alpha val="50000"/>
                    </a:prstClr>
                  </a:innerShdw>
                </a:effectLst>
                <a:latin typeface="NikoshBAN" pitchFamily="2" charset="0"/>
                <a:cs typeface="NikoshBAN" pitchFamily="2" charset="0"/>
              </a:rPr>
              <a:t>মিলানো</a:t>
            </a:r>
            <a:r>
              <a:rPr lang="en-US" sz="3200" dirty="0" smtClean="0">
                <a:ln w="9525">
                  <a:solidFill>
                    <a:schemeClr val="bg1"/>
                  </a:solidFill>
                  <a:prstDash val="solid"/>
                </a:ln>
                <a:solidFill>
                  <a:srgbClr val="FF0000"/>
                </a:solidFill>
                <a:effectLst>
                  <a:glow rad="101600">
                    <a:schemeClr val="accent1">
                      <a:satMod val="175000"/>
                      <a:alpha val="40000"/>
                    </a:schemeClr>
                  </a:glow>
                  <a:innerShdw blurRad="63500" dist="50800" dir="18900000">
                    <a:prstClr val="black">
                      <a:alpha val="50000"/>
                    </a:prstClr>
                  </a:innerShdw>
                </a:effectLst>
                <a:latin typeface="NikoshBAN" pitchFamily="2" charset="0"/>
                <a:cs typeface="NikoshBAN" pitchFamily="2" charset="0"/>
              </a:rPr>
              <a:t> </a:t>
            </a:r>
            <a:r>
              <a:rPr lang="en-US" sz="3200" dirty="0" err="1" smtClean="0">
                <a:ln w="9525">
                  <a:solidFill>
                    <a:schemeClr val="bg1"/>
                  </a:solidFill>
                  <a:prstDash val="solid"/>
                </a:ln>
                <a:solidFill>
                  <a:srgbClr val="FF0000"/>
                </a:solidFill>
                <a:effectLst>
                  <a:glow rad="101600">
                    <a:schemeClr val="accent1">
                      <a:satMod val="175000"/>
                      <a:alpha val="40000"/>
                    </a:schemeClr>
                  </a:glow>
                  <a:innerShdw blurRad="63500" dist="50800" dir="18900000">
                    <a:prstClr val="black">
                      <a:alpha val="50000"/>
                    </a:prstClr>
                  </a:innerShdw>
                </a:effectLst>
                <a:latin typeface="NikoshBAN" pitchFamily="2" charset="0"/>
                <a:cs typeface="NikoshBAN" pitchFamily="2" charset="0"/>
              </a:rPr>
              <a:t>জায়েজ</a:t>
            </a:r>
            <a:r>
              <a:rPr lang="en-US" sz="3200" dirty="0" smtClean="0">
                <a:ln w="9525">
                  <a:solidFill>
                    <a:schemeClr val="bg1"/>
                  </a:solidFill>
                  <a:prstDash val="solid"/>
                </a:ln>
                <a:solidFill>
                  <a:srgbClr val="FF0000"/>
                </a:solidFill>
                <a:effectLst>
                  <a:glow rad="101600">
                    <a:schemeClr val="accent1">
                      <a:satMod val="175000"/>
                      <a:alpha val="40000"/>
                    </a:schemeClr>
                  </a:glow>
                  <a:innerShdw blurRad="63500" dist="50800" dir="18900000">
                    <a:prstClr val="black">
                      <a:alpha val="50000"/>
                    </a:prstClr>
                  </a:innerShdw>
                </a:effectLst>
                <a:latin typeface="NikoshBAN" pitchFamily="2" charset="0"/>
                <a:cs typeface="NikoshBAN" pitchFamily="2" charset="0"/>
              </a:rPr>
              <a:t> </a:t>
            </a:r>
            <a:r>
              <a:rPr lang="en-US" sz="3200" dirty="0" err="1" smtClean="0">
                <a:ln w="9525">
                  <a:solidFill>
                    <a:schemeClr val="bg1"/>
                  </a:solidFill>
                  <a:prstDash val="solid"/>
                </a:ln>
                <a:solidFill>
                  <a:srgbClr val="FF0000"/>
                </a:solidFill>
                <a:effectLst>
                  <a:glow rad="101600">
                    <a:schemeClr val="accent1">
                      <a:satMod val="175000"/>
                      <a:alpha val="40000"/>
                    </a:schemeClr>
                  </a:glow>
                  <a:innerShdw blurRad="63500" dist="50800" dir="18900000">
                    <a:prstClr val="black">
                      <a:alpha val="50000"/>
                    </a:prstClr>
                  </a:innerShdw>
                </a:effectLst>
                <a:latin typeface="NikoshBAN" pitchFamily="2" charset="0"/>
                <a:cs typeface="NikoshBAN" pitchFamily="2" charset="0"/>
              </a:rPr>
              <a:t>নেই</a:t>
            </a:r>
            <a:r>
              <a:rPr lang="en-US" sz="3200" dirty="0" smtClean="0">
                <a:ln w="9525">
                  <a:solidFill>
                    <a:schemeClr val="bg1"/>
                  </a:solidFill>
                  <a:prstDash val="solid"/>
                </a:ln>
                <a:solidFill>
                  <a:srgbClr val="FF0000"/>
                </a:solidFill>
                <a:effectLst>
                  <a:glow rad="101600">
                    <a:schemeClr val="accent1">
                      <a:satMod val="175000"/>
                      <a:alpha val="40000"/>
                    </a:schemeClr>
                  </a:glow>
                  <a:innerShdw blurRad="63500" dist="50800" dir="18900000">
                    <a:prstClr val="black">
                      <a:alpha val="50000"/>
                    </a:prstClr>
                  </a:innerShdw>
                </a:effectLst>
                <a:latin typeface="NikoshBAN" pitchFamily="2" charset="0"/>
                <a:cs typeface="NikoshBAN" pitchFamily="2" charset="0"/>
              </a:rPr>
              <a:t>।</a:t>
            </a:r>
          </a:p>
          <a:p>
            <a:r>
              <a:rPr lang="bn-BD" sz="3200" b="1" dirty="0" smtClean="0">
                <a:solidFill>
                  <a:schemeClr val="accent6">
                    <a:lumMod val="75000"/>
                  </a:schemeClr>
                </a:solidFill>
                <a:latin typeface="NikoshBAN" pitchFamily="2" charset="0"/>
                <a:cs typeface="NikoshBAN" pitchFamily="2" charset="0"/>
              </a:rPr>
              <a:t> </a:t>
            </a:r>
            <a:r>
              <a:rPr lang="en-US" sz="3200" b="1" dirty="0" smtClean="0">
                <a:solidFill>
                  <a:schemeClr val="accent6">
                    <a:lumMod val="75000"/>
                  </a:schemeClr>
                </a:solidFill>
                <a:latin typeface="NikoshBAN" pitchFamily="2" charset="0"/>
                <a:cs typeface="NikoshBAN" pitchFamily="2" charset="0"/>
              </a:rPr>
              <a:t>৩।  </a:t>
            </a:r>
            <a:r>
              <a:rPr lang="en-US" sz="3200" dirty="0" err="1"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মহিলা</a:t>
            </a:r>
            <a:r>
              <a:rPr lang="en-US" sz="3200" dirty="0"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 </a:t>
            </a:r>
            <a:r>
              <a:rPr lang="en-US" sz="3200" dirty="0" err="1"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বা</a:t>
            </a:r>
            <a:r>
              <a:rPr lang="en-US" sz="3200" dirty="0"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 </a:t>
            </a:r>
            <a:r>
              <a:rPr lang="en-US" sz="3200" dirty="0" err="1"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সুদর্শন</a:t>
            </a:r>
            <a:r>
              <a:rPr lang="en-US" sz="3200" dirty="0"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 </a:t>
            </a:r>
            <a:r>
              <a:rPr lang="en-US" sz="3200" dirty="0" err="1"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বালকের</a:t>
            </a:r>
            <a:r>
              <a:rPr lang="en-US" sz="3200" dirty="0"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 </a:t>
            </a:r>
            <a:r>
              <a:rPr lang="en-US" sz="3200" dirty="0" err="1"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সাথে</a:t>
            </a:r>
            <a:r>
              <a:rPr lang="en-US" sz="3200" dirty="0"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 </a:t>
            </a:r>
            <a:r>
              <a:rPr lang="en-US" sz="3200" dirty="0" err="1"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উদ্দেশ্য</a:t>
            </a:r>
            <a:r>
              <a:rPr lang="en-US" sz="3200" dirty="0"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 </a:t>
            </a:r>
            <a:r>
              <a:rPr lang="en-US" sz="3200" dirty="0" err="1"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প্রণোদিত</a:t>
            </a:r>
            <a:r>
              <a:rPr lang="bn-BD" sz="3200" dirty="0"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 </a:t>
            </a:r>
            <a:r>
              <a:rPr lang="en-US" sz="3200" dirty="0" err="1"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ভাবে</a:t>
            </a:r>
            <a:r>
              <a:rPr lang="en-US" sz="3200" dirty="0"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 </a:t>
            </a:r>
            <a:r>
              <a:rPr lang="en-US" sz="3200" dirty="0" err="1"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মুয়ানাকা</a:t>
            </a:r>
            <a:r>
              <a:rPr lang="en-US" sz="3200" dirty="0"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 </a:t>
            </a:r>
            <a:r>
              <a:rPr lang="en-US" sz="3200" dirty="0" err="1"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করা</a:t>
            </a:r>
            <a:r>
              <a:rPr lang="en-US" sz="3200" dirty="0"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 </a:t>
            </a:r>
            <a:r>
              <a:rPr lang="en-US" sz="3200" dirty="0" err="1"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জায়েজ</a:t>
            </a:r>
            <a:r>
              <a:rPr lang="en-US" sz="3200" dirty="0"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 </a:t>
            </a:r>
            <a:r>
              <a:rPr lang="en-US" sz="3200" dirty="0" err="1"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নেই</a:t>
            </a:r>
            <a:r>
              <a:rPr lang="en-US" sz="3200" dirty="0" smtClean="0">
                <a:ln w="10160">
                  <a:solidFill>
                    <a:schemeClr val="accent5"/>
                  </a:solidFill>
                  <a:prstDash val="solid"/>
                </a:ln>
                <a:effectLst>
                  <a:outerShdw blurRad="38100" dist="22860" dir="5400000" algn="tl" rotWithShape="0">
                    <a:srgbClr val="000000">
                      <a:alpha val="30000"/>
                    </a:srgbClr>
                  </a:outerShdw>
                </a:effectLst>
                <a:latin typeface="NikoshBAN" pitchFamily="2" charset="0"/>
                <a:cs typeface="NikoshBAN" pitchFamily="2" charset="0"/>
              </a:rPr>
              <a:t>।</a:t>
            </a:r>
            <a:endParaRPr lang="en-US" sz="3200" dirty="0">
              <a:ln w="10160">
                <a:solidFill>
                  <a:schemeClr val="accent5"/>
                </a:solidFill>
                <a:prstDash val="solid"/>
              </a:ln>
              <a:effectLst>
                <a:outerShdw blurRad="38100" dist="22860" dir="5400000" algn="tl" rotWithShape="0">
                  <a:srgbClr val="000000">
                    <a:alpha val="30000"/>
                  </a:srgbClr>
                </a:outerShdw>
              </a:effectLst>
            </a:endParaRPr>
          </a:p>
        </p:txBody>
      </p:sp>
      <p:sp>
        <p:nvSpPr>
          <p:cNvPr id="7" name="Rectangle 6"/>
          <p:cNvSpPr/>
          <p:nvPr/>
        </p:nvSpPr>
        <p:spPr>
          <a:xfrm>
            <a:off x="2719335" y="86328"/>
            <a:ext cx="6715300" cy="1446550"/>
          </a:xfrm>
          <a:prstGeom prst="rect">
            <a:avLst/>
          </a:prstGeom>
        </p:spPr>
        <p:txBody>
          <a:bodyPr wrap="none">
            <a:spAutoFit/>
          </a:bodyPr>
          <a:lstStyle/>
          <a:p>
            <a:r>
              <a:rPr lang="ar-SA" sz="8800" b="1" dirty="0">
                <a:ln w="10160">
                  <a:solidFill>
                    <a:schemeClr val="accent5"/>
                  </a:solidFill>
                  <a:prstDash val="solid"/>
                </a:ln>
                <a:solidFill>
                  <a:srgbClr val="FFC000"/>
                </a:solidFill>
                <a:effectLst>
                  <a:outerShdw blurRad="38100" dist="22860" dir="5400000" algn="tl" rotWithShape="0">
                    <a:srgbClr val="000000">
                      <a:alpha val="30000"/>
                    </a:srgbClr>
                  </a:outerShdw>
                </a:effectLst>
                <a:latin typeface="NikoshBAN" pitchFamily="2" charset="0"/>
                <a:cs typeface="NikoshBAN" pitchFamily="2" charset="0"/>
              </a:rPr>
              <a:t>معانقة </a:t>
            </a:r>
            <a:r>
              <a:rPr lang="en-US" sz="8800" b="1" dirty="0">
                <a:ln w="10160">
                  <a:solidFill>
                    <a:schemeClr val="accent5"/>
                  </a:solidFill>
                  <a:prstDash val="solid"/>
                </a:ln>
                <a:solidFill>
                  <a:srgbClr val="FFC000"/>
                </a:solidFill>
                <a:effectLst>
                  <a:outerShdw blurRad="38100" dist="22860" dir="5400000" algn="tl" rotWithShape="0">
                    <a:srgbClr val="000000">
                      <a:alpha val="30000"/>
                    </a:srgbClr>
                  </a:outerShdw>
                </a:effectLst>
                <a:latin typeface="NikoshBAN" pitchFamily="2" charset="0"/>
                <a:cs typeface="NikoshBAN" pitchFamily="2" charset="0"/>
              </a:rPr>
              <a:t>  </a:t>
            </a:r>
            <a:r>
              <a:rPr lang="en-US" sz="8800" b="1" dirty="0" err="1" smtClean="0">
                <a:ln w="10160">
                  <a:solidFill>
                    <a:schemeClr val="accent5"/>
                  </a:solidFill>
                  <a:prstDash val="solid"/>
                </a:ln>
                <a:solidFill>
                  <a:srgbClr val="FFC000"/>
                </a:solidFill>
                <a:effectLst>
                  <a:outerShdw blurRad="38100" dist="22860" dir="5400000" algn="tl" rotWithShape="0">
                    <a:srgbClr val="000000">
                      <a:alpha val="30000"/>
                    </a:srgbClr>
                  </a:outerShdw>
                </a:effectLst>
                <a:latin typeface="NikoshBAN" pitchFamily="2" charset="0"/>
                <a:cs typeface="NikoshBAN" pitchFamily="2" charset="0"/>
              </a:rPr>
              <a:t>এর</a:t>
            </a:r>
            <a:r>
              <a:rPr lang="en-US" sz="8800" b="1" dirty="0" smtClean="0">
                <a:ln w="10160">
                  <a:solidFill>
                    <a:schemeClr val="accent5"/>
                  </a:solidFill>
                  <a:prstDash val="solid"/>
                </a:ln>
                <a:solidFill>
                  <a:srgbClr val="FFC000"/>
                </a:solidFill>
                <a:effectLst>
                  <a:outerShdw blurRad="38100" dist="22860" dir="5400000" algn="tl" rotWithShape="0">
                    <a:srgbClr val="000000">
                      <a:alpha val="30000"/>
                    </a:srgbClr>
                  </a:outerShdw>
                </a:effectLst>
                <a:latin typeface="NikoshBAN" pitchFamily="2" charset="0"/>
                <a:cs typeface="NikoshBAN" pitchFamily="2" charset="0"/>
              </a:rPr>
              <a:t> </a:t>
            </a:r>
            <a:r>
              <a:rPr lang="en-US" sz="8800" b="1" dirty="0" err="1">
                <a:ln w="10160">
                  <a:solidFill>
                    <a:schemeClr val="accent5"/>
                  </a:solidFill>
                  <a:prstDash val="solid"/>
                </a:ln>
                <a:solidFill>
                  <a:srgbClr val="FFC000"/>
                </a:solidFill>
                <a:effectLst>
                  <a:outerShdw blurRad="38100" dist="22860" dir="5400000" algn="tl" rotWithShape="0">
                    <a:srgbClr val="000000">
                      <a:alpha val="30000"/>
                    </a:srgbClr>
                  </a:outerShdw>
                </a:effectLst>
                <a:latin typeface="NikoshBAN" pitchFamily="2" charset="0"/>
                <a:cs typeface="NikoshBAN" pitchFamily="2" charset="0"/>
              </a:rPr>
              <a:t>বিধান</a:t>
            </a:r>
            <a:endParaRPr lang="en-US" sz="8800" dirty="0">
              <a:solidFill>
                <a:srgbClr val="FFC000"/>
              </a:solidFill>
              <a:latin typeface="NikoshBAN" pitchFamily="2" charset="0"/>
              <a:cs typeface="NikoshBAN" pitchFamily="2" charset="0"/>
            </a:endParaRPr>
          </a:p>
        </p:txBody>
      </p:sp>
    </p:spTree>
    <p:extLst>
      <p:ext uri="{BB962C8B-B14F-4D97-AF65-F5344CB8AC3E}">
        <p14:creationId xmlns:p14="http://schemas.microsoft.com/office/powerpoint/2010/main" val="228054900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p:cTn id="1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Scale>
                                      <p:cBhvr>
                                        <p:cTn id="24" dur="1000" decel="50000" fill="hold">
                                          <p:stCondLst>
                                            <p:cond delay="0"/>
                                          </p:stCondLst>
                                        </p:cTn>
                                        <p:tgtEl>
                                          <p:spTgt spid="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
                                            <p:txEl>
                                              <p:pRg st="3" end="3"/>
                                            </p:txEl>
                                          </p:spTgt>
                                        </p:tgtEl>
                                        <p:attrNameLst>
                                          <p:attrName>ppt_x</p:attrName>
                                          <p:attrName>ppt_y</p:attrName>
                                        </p:attrNameLst>
                                      </p:cBhvr>
                                    </p:animMotion>
                                    <p:animEffect transition="in" filter="fade">
                                      <p:cBhvr>
                                        <p:cTn id="26"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8652" y="1558157"/>
            <a:ext cx="10440365" cy="2862322"/>
          </a:xfrm>
          <a:prstGeom prst="rect">
            <a:avLst/>
          </a:prstGeom>
          <a:gradFill>
            <a:gsLst>
              <a:gs pos="12400">
                <a:srgbClr val="92D050"/>
              </a:gs>
              <a:gs pos="3000">
                <a:srgbClr val="FFFF00"/>
              </a:gs>
              <a:gs pos="0">
                <a:srgbClr val="00B050"/>
              </a:gs>
              <a:gs pos="43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gradFill>
          <a:ln w="57150">
            <a:solidFill>
              <a:srgbClr val="FFFF00"/>
            </a:solidFill>
          </a:ln>
        </p:spPr>
        <p:txBody>
          <a:bodyPr wrap="square" rtlCol="0">
            <a:spAutoFit/>
          </a:bodyPr>
          <a:lstStyle/>
          <a:p>
            <a:r>
              <a:rPr lang="en-US" sz="3600" b="1" dirty="0" smtClean="0">
                <a:ln w="13462">
                  <a:solidFill>
                    <a:schemeClr val="bg1"/>
                  </a:solidFill>
                  <a:prstDash val="solid"/>
                </a:ln>
                <a:solidFill>
                  <a:srgbClr val="C00000"/>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bn-BD" sz="3600" b="1" dirty="0" smtClean="0">
                <a:ln w="13462">
                  <a:solidFill>
                    <a:schemeClr val="bg1"/>
                  </a:solidFill>
                  <a:prstDash val="solid"/>
                </a:ln>
                <a:solidFill>
                  <a:srgbClr val="C00000"/>
                </a:solidFill>
                <a:effectLst>
                  <a:outerShdw dist="38100" dir="2700000" algn="bl" rotWithShape="0">
                    <a:schemeClr val="accent5"/>
                  </a:outerShdw>
                </a:effectLst>
                <a:latin typeface="NikoshBAN" panose="02000000000000000000" pitchFamily="2" charset="0"/>
                <a:cs typeface="NikoshBAN" panose="02000000000000000000" pitchFamily="2" charset="0"/>
              </a:rPr>
              <a:t>১। </a:t>
            </a:r>
            <a:r>
              <a:rPr lang="bn-BD" sz="3600" b="1"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করমর্দন  কি?</a:t>
            </a:r>
            <a:endParaRPr lang="en-US" sz="3600" b="1"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r>
              <a:rPr lang="en-US" sz="3600" b="1" dirty="0" smtClean="0">
                <a:ln w="10160">
                  <a:solidFill>
                    <a:schemeClr val="accent5"/>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২</a:t>
            </a:r>
            <a:r>
              <a:rPr lang="bn-BD" sz="3600" b="1" dirty="0" smtClean="0">
                <a:ln w="10160">
                  <a:solidFill>
                    <a:schemeClr val="accent5"/>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করমর্দন </a:t>
            </a:r>
            <a:r>
              <a:rPr lang="en-US" sz="3600" b="1" dirty="0" err="1" smtClean="0">
                <a:ln w="10160">
                  <a:solidFill>
                    <a:schemeClr val="accent5"/>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কিভাবে</a:t>
            </a:r>
            <a:r>
              <a:rPr lang="en-US" sz="3600" b="1" dirty="0" smtClean="0">
                <a:ln w="10160">
                  <a:solidFill>
                    <a:schemeClr val="accent5"/>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600" b="1" dirty="0" err="1" smtClean="0">
                <a:ln w="10160">
                  <a:solidFill>
                    <a:schemeClr val="accent5"/>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করতে</a:t>
            </a:r>
            <a:r>
              <a:rPr lang="en-US" sz="3600" b="1" dirty="0" smtClean="0">
                <a:ln w="10160">
                  <a:solidFill>
                    <a:schemeClr val="accent5"/>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600" b="1" dirty="0" err="1" smtClean="0">
                <a:ln w="10160">
                  <a:solidFill>
                    <a:schemeClr val="accent5"/>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হয়</a:t>
            </a:r>
            <a:r>
              <a:rPr lang="en-US" sz="3600" b="1" dirty="0" smtClean="0">
                <a:ln w="10160">
                  <a:solidFill>
                    <a:schemeClr val="accent5"/>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3600" b="1" dirty="0" smtClean="0">
                <a:ln w="10160">
                  <a:solidFill>
                    <a:schemeClr val="accent5"/>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বর্ণনা কর। </a:t>
            </a:r>
            <a:endParaRPr lang="en-US" sz="3600" b="1" dirty="0" smtClean="0">
              <a:ln w="10160">
                <a:solidFill>
                  <a:schemeClr val="accent5"/>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r>
              <a:rPr lang="bn-BD" sz="3600" b="1" dirty="0" smtClean="0">
                <a:ln w="10160">
                  <a:solidFill>
                    <a:schemeClr val="accent5"/>
                  </a:solidFill>
                  <a:prstDash val="solid"/>
                </a:ln>
                <a:solidFill>
                  <a:srgbClr val="00B0F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৩। মুসাফাহার মাধ্যমে কি অর্জিত হয়েছে? ব্যাখ্যা কর।</a:t>
            </a:r>
            <a:r>
              <a:rPr lang="en-US" sz="3600" b="1" dirty="0" smtClean="0">
                <a:ln w="10160">
                  <a:solidFill>
                    <a:schemeClr val="accent5"/>
                  </a:solidFill>
                  <a:prstDash val="solid"/>
                </a:ln>
                <a:solidFill>
                  <a:srgbClr val="00B0F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bn-BD" sz="3600" b="1" dirty="0" smtClean="0">
              <a:ln w="10160">
                <a:solidFill>
                  <a:schemeClr val="accent5"/>
                </a:solidFill>
                <a:prstDash val="solid"/>
              </a:ln>
              <a:solidFill>
                <a:srgbClr val="00B0F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r>
              <a:rPr lang="bn-BD" sz="36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a:t>
            </a:r>
            <a:r>
              <a:rPr lang="bn-BD" sz="3600"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b="1" dirty="0" smtClean="0">
                <a:ln w="13462">
                  <a:solidFill>
                    <a:schemeClr val="bg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rPr>
              <a:t>মুসাফাহার শর’য়ী বিধান কুরআন – হাদিসের আলোকে বিশ্লেষণ কর।   </a:t>
            </a:r>
            <a:endParaRPr lang="en-US" sz="3600" b="1" dirty="0" smtClean="0">
              <a:ln w="13462">
                <a:solidFill>
                  <a:schemeClr val="bg1"/>
                </a:solidFill>
                <a:prstDash val="solid"/>
              </a:ln>
              <a:solidFill>
                <a:srgbClr val="FF0000"/>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a:p>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৫। </a:t>
            </a:r>
            <a:r>
              <a:rPr lang="en-US" sz="3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মুয়ানাকা</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3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কার</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3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সাথে</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3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জায়েজ</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3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আর</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3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কার</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3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সাথে</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3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জায়েজ</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3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নয়</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a:t>
            </a:r>
            <a:r>
              <a:rPr lang="bn-BD"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bn-BD" sz="3600" dirty="0" smtClean="0">
                <a:ln w="0"/>
                <a:solidFill>
                  <a:schemeClr val="accent4">
                    <a:lumMod val="20000"/>
                    <a:lumOff val="8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800" dirty="0">
              <a:ln w="0"/>
              <a:solidFill>
                <a:schemeClr val="accent4">
                  <a:lumMod val="20000"/>
                  <a:lumOff val="8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4426857" y="289475"/>
            <a:ext cx="2699657" cy="1200329"/>
          </a:xfrm>
          <a:prstGeom prst="rect">
            <a:avLst/>
          </a:prstGeom>
          <a:gradFill flip="none" rotWithShape="1">
            <a:gsLst>
              <a:gs pos="12400">
                <a:srgbClr val="FF0000"/>
              </a:gs>
              <a:gs pos="25000">
                <a:srgbClr val="FFFF00"/>
              </a:gs>
              <a:gs pos="0">
                <a:srgbClr val="00B050"/>
              </a:gs>
              <a:gs pos="43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w="38100">
            <a:solidFill>
              <a:srgbClr val="FFC000"/>
            </a:solidFill>
          </a:ln>
        </p:spPr>
        <p:txBody>
          <a:bodyPr wrap="square" rtlCol="0">
            <a:spAutoFit/>
          </a:bodyPr>
          <a:lstStyle/>
          <a:p>
            <a:r>
              <a:rPr lang="en-US" sz="6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 </a:t>
            </a:r>
            <a:r>
              <a:rPr lang="en-US" sz="7200" b="1" dirty="0" err="1" smtClean="0">
                <a:ln w="10160">
                  <a:solidFill>
                    <a:schemeClr val="accent5"/>
                  </a:solidFill>
                  <a:prstDash val="solid"/>
                </a:ln>
                <a:solidFill>
                  <a:srgbClr val="FF0000"/>
                </a:solidFill>
                <a:effectLst>
                  <a:outerShdw blurRad="38100" dist="22860" dir="5400000" algn="tl" rotWithShape="0">
                    <a:srgbClr val="000000">
                      <a:alpha val="30000"/>
                    </a:srgbClr>
                  </a:outerShdw>
                </a:effectLst>
                <a:latin typeface="NikoshBAN" pitchFamily="2" charset="0"/>
                <a:cs typeface="NikoshBAN" pitchFamily="2" charset="0"/>
              </a:rPr>
              <a:t>মুল্যায়ন</a:t>
            </a: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 </a:t>
            </a:r>
            <a:endParaRPr 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528615263"/>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
                                        <p:tgtEl>
                                          <p:spTgt spid="3">
                                            <p:txEl>
                                              <p:pRg st="3" end="3"/>
                                            </p:txEl>
                                          </p:spTgt>
                                        </p:tgtEl>
                                      </p:cBhvr>
                                    </p:animEffect>
                                    <p:anim calcmode="lin" valueType="num">
                                      <p:cBhvr>
                                        <p:cTn id="28"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2" presetID="43"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
                                        <p:tgtEl>
                                          <p:spTgt spid="3">
                                            <p:txEl>
                                              <p:pRg st="4" end="4"/>
                                            </p:txEl>
                                          </p:spTgt>
                                        </p:tgtEl>
                                      </p:cBhvr>
                                    </p:animEffect>
                                    <p:anim calcmode="lin" valueType="num">
                                      <p:cBhvr>
                                        <p:cTn id="35"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3370">
              <a:srgbClr val="FFC000"/>
            </a:gs>
            <a:gs pos="54878">
              <a:srgbClr val="347CBD"/>
            </a:gs>
            <a:gs pos="0">
              <a:schemeClr val="accent1">
                <a:lumMod val="89000"/>
              </a:schemeClr>
            </a:gs>
            <a:gs pos="23000">
              <a:srgbClr val="FF0000"/>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262743" y="155441"/>
            <a:ext cx="9826171" cy="1446550"/>
          </a:xfrm>
          <a:prstGeom prst="rect">
            <a:avLst/>
          </a:prstGeom>
          <a:blipFill>
            <a:blip r:embed="rId2">
              <a:duotone>
                <a:prstClr val="black"/>
                <a:srgbClr val="00B0F0">
                  <a:tint val="45000"/>
                  <a:satMod val="400000"/>
                </a:srgbClr>
              </a:duotone>
            </a:blip>
            <a:tile tx="0" ty="0" sx="100000" sy="100000" flip="none" algn="tl"/>
          </a:blipFill>
          <a:effectLst>
            <a:glow rad="228600">
              <a:schemeClr val="accent2">
                <a:satMod val="175000"/>
                <a:alpha val="40000"/>
              </a:schemeClr>
            </a:glow>
          </a:effectLst>
        </p:spPr>
        <p:txBody>
          <a:bodyPr wrap="square" rtlCol="0">
            <a:spAutoFit/>
          </a:bodyPr>
          <a:lstStyle/>
          <a:p>
            <a:pPr lvl="0" algn="ctr">
              <a:spcBef>
                <a:spcPct val="0"/>
              </a:spcBef>
              <a:defRPr/>
            </a:pPr>
            <a:r>
              <a:rPr lang="bn-BD" sz="8800" b="1" dirty="0">
                <a:ln w="10160">
                  <a:solidFill>
                    <a:schemeClr val="accent5"/>
                  </a:solidFill>
                  <a:prstDash val="solid"/>
                </a:ln>
                <a:solidFill>
                  <a:srgbClr val="FF00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বাড়ির কাজ </a:t>
            </a:r>
            <a:endParaRPr lang="en-US" sz="8800" b="1" dirty="0">
              <a:ln w="10160">
                <a:solidFill>
                  <a:schemeClr val="accent5"/>
                </a:solidFill>
                <a:prstDash val="solid"/>
              </a:ln>
              <a:solidFill>
                <a:srgbClr val="FF00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147" y="1793076"/>
            <a:ext cx="5336206" cy="2778924"/>
          </a:xfrm>
          <a:prstGeom prst="rect">
            <a:avLst/>
          </a:prstGeom>
          <a:gradFill>
            <a:gsLst>
              <a:gs pos="12400">
                <a:srgbClr val="92D050"/>
              </a:gs>
              <a:gs pos="3000">
                <a:srgbClr val="FFFF00"/>
              </a:gs>
              <a:gs pos="0">
                <a:srgbClr val="00B050"/>
              </a:gs>
              <a:gs pos="25000">
                <a:srgbClr val="FF0000"/>
              </a:gs>
              <a:gs pos="100000">
                <a:schemeClr val="tx2">
                  <a:lumMod val="60000"/>
                  <a:lumOff val="40000"/>
                  <a:tint val="23500"/>
                  <a:satMod val="160000"/>
                </a:schemeClr>
              </a:gs>
            </a:gsLst>
            <a:path path="circle">
              <a:fillToRect l="50000" t="50000" r="50000" b="50000"/>
            </a:path>
          </a:gradFill>
        </p:spPr>
      </p:pic>
      <p:sp>
        <p:nvSpPr>
          <p:cNvPr id="8" name="Rectangle 7"/>
          <p:cNvSpPr/>
          <p:nvPr/>
        </p:nvSpPr>
        <p:spPr>
          <a:xfrm>
            <a:off x="1886674" y="5012854"/>
            <a:ext cx="8542118" cy="1754326"/>
          </a:xfrm>
          <a:prstGeom prst="rect">
            <a:avLst/>
          </a:prstGeom>
        </p:spPr>
        <p:txBody>
          <a:bodyPr wrap="square">
            <a:spAutoFit/>
          </a:bodyPr>
          <a:lstStyle/>
          <a:p>
            <a:pPr lvl="0">
              <a:spcBef>
                <a:spcPct val="20000"/>
              </a:spcBef>
              <a:defRPr/>
            </a:pPr>
            <a:r>
              <a:rPr lang="bn-BD" sz="5400" b="1" dirty="0">
                <a:ln w="10160">
                  <a:solidFill>
                    <a:schemeClr val="accent5"/>
                  </a:solidFill>
                  <a:prstDash val="solid"/>
                </a:ln>
                <a:solidFill>
                  <a:schemeClr val="bg1"/>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বর্তমান সমাজের</a:t>
            </a:r>
            <a:r>
              <a:rPr lang="en-US" sz="5400" b="1" dirty="0">
                <a:ln w="10160">
                  <a:solidFill>
                    <a:schemeClr val="accent5"/>
                  </a:solidFill>
                  <a:prstDash val="solid"/>
                </a:ln>
                <a:solidFill>
                  <a:schemeClr val="bg1"/>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5400" b="1" dirty="0" err="1">
                <a:ln w="10160">
                  <a:solidFill>
                    <a:schemeClr val="accent5"/>
                  </a:solidFill>
                  <a:prstDash val="solid"/>
                </a:ln>
                <a:solidFill>
                  <a:schemeClr val="bg1"/>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প্রেক্ষাপটে</a:t>
            </a:r>
            <a:r>
              <a:rPr lang="en-US" sz="5400" b="1" dirty="0">
                <a:ln w="10160">
                  <a:solidFill>
                    <a:schemeClr val="accent5"/>
                  </a:solidFill>
                  <a:prstDash val="solid"/>
                </a:ln>
                <a:solidFill>
                  <a:schemeClr val="bg1"/>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5400" b="1" dirty="0">
                <a:ln w="10160">
                  <a:solidFill>
                    <a:schemeClr val="accent5"/>
                  </a:solidFill>
                  <a:prstDash val="solid"/>
                </a:ln>
                <a:solidFill>
                  <a:schemeClr val="bg1"/>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মুসাফাহা সম্পর্কে একটি অনুচ্ছেদ লিখে আনবে।</a:t>
            </a:r>
            <a:endParaRPr lang="en-US" sz="5400" b="1" dirty="0">
              <a:ln w="10160">
                <a:solidFill>
                  <a:schemeClr val="accent5"/>
                </a:solidFill>
                <a:prstDash val="solid"/>
              </a:ln>
              <a:solidFill>
                <a:schemeClr val="bg1"/>
              </a:solidFill>
              <a:effectLst>
                <a:glow rad="228600">
                  <a:schemeClr val="accent4">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896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2247" y="399245"/>
            <a:ext cx="9036424" cy="5436779"/>
          </a:xfrm>
          <a:prstGeom prst="rect">
            <a:avLst/>
          </a:prstGeom>
          <a:blipFill>
            <a:blip r:embed="rId2">
              <a:duotone>
                <a:prstClr val="black"/>
                <a:srgbClr val="FFFF00">
                  <a:tint val="45000"/>
                  <a:satMod val="400000"/>
                </a:srgbClr>
              </a:duotone>
            </a:blip>
            <a:tile tx="0" ty="0" sx="100000" sy="100000" flip="none" algn="tl"/>
          </a:blipFill>
        </p:spPr>
        <p:txBody>
          <a:bodyPr wrap="square" rtlCol="0">
            <a:spAutoFit/>
          </a:bodyPr>
          <a:lstStyle/>
          <a:p>
            <a:endParaRPr lang="en-US" dirty="0"/>
          </a:p>
        </p:txBody>
      </p:sp>
      <p:sp>
        <p:nvSpPr>
          <p:cNvPr id="3" name="TextBox 2"/>
          <p:cNvSpPr txBox="1"/>
          <p:nvPr/>
        </p:nvSpPr>
        <p:spPr>
          <a:xfrm>
            <a:off x="2017059" y="614397"/>
            <a:ext cx="8606117" cy="4804767"/>
          </a:xfrm>
          <a:prstGeom prst="rect">
            <a:avLst/>
          </a:prstGeom>
          <a:noFill/>
          <a:ln w="38100">
            <a:solidFill>
              <a:srgbClr val="FF0000"/>
            </a:solidFill>
          </a:ln>
          <a:effectLst>
            <a:glow rad="228600">
              <a:schemeClr val="accent1">
                <a:satMod val="175000"/>
                <a:alpha val="40000"/>
              </a:schemeClr>
            </a:glow>
          </a:effectLst>
        </p:spPr>
        <p:txBody>
          <a:bodyPr wrap="square" rtlCol="0">
            <a:prstTxWarp prst="textArchUpPour">
              <a:avLst/>
            </a:prstTxWarp>
            <a:spAutoFit/>
          </a:bodyPr>
          <a:lstStyle/>
          <a:p>
            <a:r>
              <a:rPr lang="en-US" sz="72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সবাইকে</a:t>
            </a:r>
            <a:r>
              <a:rPr lang="en-US" sz="72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72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ধন্যবাদ</a:t>
            </a:r>
            <a:r>
              <a:rPr lang="en-US" sz="72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endParaRPr lang="en-US" sz="72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837" y="3092824"/>
            <a:ext cx="7436222" cy="2541492"/>
          </a:xfrm>
          <a:prstGeom prst="rect">
            <a:avLst/>
          </a:prstGeom>
          <a:ln w="57150">
            <a:solidFill>
              <a:srgbClr val="00B0F0"/>
            </a:solidFill>
            <a:prstDash val="sysDash"/>
            <a:bevel/>
          </a:ln>
          <a:effectLst>
            <a:glow rad="228600">
              <a:schemeClr val="accent6">
                <a:satMod val="175000"/>
                <a:alpha val="40000"/>
              </a:schemeClr>
            </a:glow>
            <a:softEdge rad="112500"/>
          </a:effectLst>
        </p:spPr>
      </p:pic>
    </p:spTree>
    <p:extLst>
      <p:ext uri="{BB962C8B-B14F-4D97-AF65-F5344CB8AC3E}">
        <p14:creationId xmlns:p14="http://schemas.microsoft.com/office/powerpoint/2010/main" val="41182542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95018" y="2505308"/>
            <a:ext cx="7326774" cy="36009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38100">
            <a:solidFill>
              <a:schemeClr val="accent6">
                <a:lumMod val="60000"/>
                <a:lumOff val="40000"/>
              </a:schemeClr>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i="1" dirty="0" err="1" smtClean="0">
                <a:ln w="50800"/>
                <a:solidFill>
                  <a:srgbClr val="FF0000"/>
                </a:solidFill>
                <a:effectLst>
                  <a:outerShdw blurRad="38100" dist="38100" dir="2700000" algn="tl">
                    <a:srgbClr val="000000">
                      <a:alpha val="43137"/>
                    </a:srgbClr>
                  </a:outerShdw>
                </a:effectLst>
                <a:latin typeface="SutonnyMJ" pitchFamily="2" charset="0"/>
                <a:cs typeface="SutonnyMJ" pitchFamily="2" charset="0"/>
              </a:rPr>
              <a:t>মাও:আ,ও,ম</a:t>
            </a:r>
            <a:r>
              <a:rPr lang="en-US" sz="4400" b="1" i="1" dirty="0" smtClean="0">
                <a:ln w="50800"/>
                <a:solidFill>
                  <a:srgbClr val="FF0000"/>
                </a:solidFill>
                <a:effectLst>
                  <a:outerShdw blurRad="38100" dist="38100" dir="2700000" algn="tl">
                    <a:srgbClr val="000000">
                      <a:alpha val="43137"/>
                    </a:srgbClr>
                  </a:outerShdw>
                </a:effectLst>
                <a:latin typeface="SutonnyMJ" pitchFamily="2" charset="0"/>
                <a:cs typeface="SutonnyMJ" pitchFamily="2" charset="0"/>
              </a:rPr>
              <a:t> </a:t>
            </a:r>
            <a:r>
              <a:rPr lang="en-US" sz="4400" b="1" i="1" dirty="0" err="1" smtClean="0">
                <a:ln w="50800"/>
                <a:solidFill>
                  <a:srgbClr val="FF0000"/>
                </a:solidFill>
                <a:effectLst>
                  <a:outerShdw blurRad="38100" dist="38100" dir="2700000" algn="tl">
                    <a:srgbClr val="000000">
                      <a:alpha val="43137"/>
                    </a:srgbClr>
                  </a:outerShdw>
                </a:effectLst>
                <a:latin typeface="SutonnyMJ" pitchFamily="2" charset="0"/>
                <a:cs typeface="SutonnyMJ" pitchFamily="2" charset="0"/>
              </a:rPr>
              <a:t>ফারুক</a:t>
            </a:r>
            <a:r>
              <a:rPr lang="en-US" sz="4400" b="1" i="1" dirty="0" smtClean="0">
                <a:ln w="50800"/>
                <a:solidFill>
                  <a:srgbClr val="FF0000"/>
                </a:solidFill>
                <a:effectLst>
                  <a:outerShdw blurRad="38100" dist="38100" dir="2700000" algn="tl">
                    <a:srgbClr val="000000">
                      <a:alpha val="43137"/>
                    </a:srgbClr>
                  </a:outerShdw>
                </a:effectLst>
                <a:latin typeface="SutonnyMJ" pitchFamily="2" charset="0"/>
                <a:cs typeface="SutonnyMJ" pitchFamily="2" charset="0"/>
              </a:rPr>
              <a:t> </a:t>
            </a:r>
            <a:r>
              <a:rPr lang="en-US" sz="4400" b="1" i="1" dirty="0" err="1" smtClean="0">
                <a:ln w="50800"/>
                <a:solidFill>
                  <a:srgbClr val="FF0000"/>
                </a:solidFill>
                <a:effectLst>
                  <a:outerShdw blurRad="38100" dist="38100" dir="2700000" algn="tl">
                    <a:srgbClr val="000000">
                      <a:alpha val="43137"/>
                    </a:srgbClr>
                  </a:outerShdw>
                </a:effectLst>
                <a:latin typeface="SutonnyMJ" pitchFamily="2" charset="0"/>
                <a:cs typeface="SutonnyMJ" pitchFamily="2" charset="0"/>
              </a:rPr>
              <a:t>হোসাইন</a:t>
            </a:r>
            <a:endParaRPr lang="ar-SA" sz="4400" b="1" i="1" dirty="0" smtClean="0">
              <a:ln w="50800"/>
              <a:solidFill>
                <a:srgbClr val="FF0000"/>
              </a:solidFill>
              <a:effectLst>
                <a:outerShdw blurRad="38100" dist="38100" dir="2700000" algn="tl">
                  <a:srgbClr val="000000">
                    <a:alpha val="43137"/>
                  </a:srgbClr>
                </a:outerShdw>
              </a:effectLst>
              <a:latin typeface="SutonnyMJ" pitchFamily="2" charset="0"/>
              <a:cs typeface="SutonnyMJ" pitchFamily="2" charset="0"/>
            </a:endParaRPr>
          </a:p>
          <a:p>
            <a:r>
              <a:rPr lang="en-US" sz="4400" b="1" i="1" dirty="0" smtClean="0">
                <a:ln w="50800"/>
                <a:solidFill>
                  <a:srgbClr val="FF0000"/>
                </a:solidFill>
                <a:effectLst>
                  <a:outerShdw blurRad="38100" dist="38100" dir="2700000" algn="tl">
                    <a:srgbClr val="000000">
                      <a:alpha val="43137"/>
                    </a:srgbClr>
                  </a:outerShdw>
                </a:effectLst>
                <a:latin typeface="SutonnyMJ" pitchFamily="2" charset="0"/>
                <a:cs typeface="SutonnyMJ" pitchFamily="2" charset="0"/>
              </a:rPr>
              <a:t>                 </a:t>
            </a:r>
            <a:r>
              <a:rPr lang="en-US" sz="4400" b="1" i="1" dirty="0" err="1" smtClean="0">
                <a:ln w="50800"/>
                <a:solidFill>
                  <a:srgbClr val="FF0000"/>
                </a:solidFill>
                <a:effectLst>
                  <a:outerShdw blurRad="38100" dist="38100" dir="2700000" algn="tl">
                    <a:srgbClr val="000000">
                      <a:alpha val="43137"/>
                    </a:srgbClr>
                  </a:outerShdw>
                </a:effectLst>
                <a:latin typeface="SutonnyMJ" pitchFamily="2" charset="0"/>
                <a:cs typeface="SutonnyMJ" pitchFamily="2" charset="0"/>
              </a:rPr>
              <a:t>সুপার</a:t>
            </a:r>
            <a:r>
              <a:rPr lang="en-US" sz="4400" b="1" i="1" dirty="0" smtClean="0">
                <a:ln w="50800"/>
                <a:solidFill>
                  <a:srgbClr val="FF0000"/>
                </a:solidFill>
                <a:effectLst>
                  <a:outerShdw blurRad="38100" dist="38100" dir="2700000" algn="tl">
                    <a:srgbClr val="000000">
                      <a:alpha val="43137"/>
                    </a:srgbClr>
                  </a:outerShdw>
                </a:effectLst>
                <a:latin typeface="SutonnyMJ" pitchFamily="2" charset="0"/>
                <a:cs typeface="SutonnyMJ" pitchFamily="2" charset="0"/>
              </a:rPr>
              <a:t> </a:t>
            </a:r>
          </a:p>
          <a:p>
            <a:r>
              <a:rPr lang="en-US" sz="3200" b="1" dirty="0" smtClean="0">
                <a:ln w="50800"/>
                <a:solidFill>
                  <a:schemeClr val="bg1">
                    <a:shade val="50000"/>
                  </a:schemeClr>
                </a:solidFill>
                <a:latin typeface="SutonnyMJ" pitchFamily="2" charset="0"/>
                <a:cs typeface="SutonnyMJ" pitchFamily="2" charset="0"/>
              </a:rPr>
              <a:t> </a:t>
            </a:r>
            <a:r>
              <a:rPr lang="en-US" sz="3200" b="1" dirty="0" err="1" smtClean="0">
                <a:ln w="50800"/>
                <a:solidFill>
                  <a:srgbClr val="FF0000"/>
                </a:solidFill>
                <a:latin typeface="SutonnyMJ" pitchFamily="2" charset="0"/>
                <a:cs typeface="SutonnyMJ" pitchFamily="2" charset="0"/>
              </a:rPr>
              <a:t>বড়দারোগা</a:t>
            </a:r>
            <a:r>
              <a:rPr lang="en-US" sz="3200" b="1" dirty="0" smtClean="0">
                <a:ln w="50800"/>
                <a:solidFill>
                  <a:srgbClr val="FF0000"/>
                </a:solidFill>
                <a:latin typeface="SutonnyMJ" pitchFamily="2" charset="0"/>
                <a:cs typeface="SutonnyMJ" pitchFamily="2" charset="0"/>
              </a:rPr>
              <a:t> </a:t>
            </a:r>
            <a:r>
              <a:rPr lang="en-US" sz="3200" b="1" dirty="0" err="1" smtClean="0">
                <a:ln w="50800"/>
                <a:solidFill>
                  <a:srgbClr val="FF0000"/>
                </a:solidFill>
                <a:latin typeface="SutonnyMJ" pitchFamily="2" charset="0"/>
                <a:cs typeface="SutonnyMJ" pitchFamily="2" charset="0"/>
              </a:rPr>
              <a:t>হাট</a:t>
            </a:r>
            <a:r>
              <a:rPr lang="en-US" sz="3200" b="1" dirty="0" smtClean="0">
                <a:ln w="50800"/>
                <a:solidFill>
                  <a:srgbClr val="FF0000"/>
                </a:solidFill>
                <a:latin typeface="SutonnyMJ" pitchFamily="2" charset="0"/>
                <a:cs typeface="SutonnyMJ" pitchFamily="2" charset="0"/>
              </a:rPr>
              <a:t> </a:t>
            </a:r>
            <a:r>
              <a:rPr lang="en-US" sz="3200" b="1" dirty="0" err="1" smtClean="0">
                <a:ln w="50800"/>
                <a:solidFill>
                  <a:srgbClr val="FF0000"/>
                </a:solidFill>
                <a:latin typeface="SutonnyMJ" pitchFamily="2" charset="0"/>
                <a:cs typeface="SutonnyMJ" pitchFamily="2" charset="0"/>
              </a:rPr>
              <a:t>সি,উ,ই</a:t>
            </a:r>
            <a:r>
              <a:rPr lang="en-US" sz="3200" b="1" dirty="0" smtClean="0">
                <a:ln w="50800"/>
                <a:solidFill>
                  <a:srgbClr val="FF0000"/>
                </a:solidFill>
                <a:latin typeface="SutonnyMJ" pitchFamily="2" charset="0"/>
                <a:cs typeface="SutonnyMJ" pitchFamily="2" charset="0"/>
              </a:rPr>
              <a:t> </a:t>
            </a:r>
            <a:r>
              <a:rPr lang="en-US" sz="3200" b="1" dirty="0" err="1" smtClean="0">
                <a:ln w="50800"/>
                <a:solidFill>
                  <a:srgbClr val="FF0000"/>
                </a:solidFill>
                <a:latin typeface="SutonnyMJ" pitchFamily="2" charset="0"/>
                <a:cs typeface="SutonnyMJ" pitchFamily="2" charset="0"/>
              </a:rPr>
              <a:t>দাখিল</a:t>
            </a:r>
            <a:r>
              <a:rPr lang="en-US" sz="3200" b="1" dirty="0" smtClean="0">
                <a:ln w="50800"/>
                <a:solidFill>
                  <a:srgbClr val="FF0000"/>
                </a:solidFill>
                <a:latin typeface="SutonnyMJ" pitchFamily="2" charset="0"/>
                <a:cs typeface="SutonnyMJ" pitchFamily="2" charset="0"/>
              </a:rPr>
              <a:t> </a:t>
            </a:r>
            <a:r>
              <a:rPr lang="en-US" sz="3200" b="1" dirty="0" err="1" smtClean="0">
                <a:ln w="50800"/>
                <a:solidFill>
                  <a:srgbClr val="FF0000"/>
                </a:solidFill>
                <a:latin typeface="SutonnyMJ" pitchFamily="2" charset="0"/>
                <a:cs typeface="SutonnyMJ" pitchFamily="2" charset="0"/>
              </a:rPr>
              <a:t>মাদ্রাসা</a:t>
            </a:r>
            <a:endParaRPr lang="en-US" sz="3200" b="1" dirty="0" smtClean="0">
              <a:ln w="50800"/>
              <a:solidFill>
                <a:srgbClr val="FF0000"/>
              </a:solidFill>
              <a:latin typeface="SutonnyMJ" pitchFamily="2" charset="0"/>
              <a:cs typeface="SutonnyMJ" pitchFamily="2" charset="0"/>
            </a:endParaRPr>
          </a:p>
          <a:p>
            <a:r>
              <a:rPr lang="en-US" sz="3200" b="1" dirty="0" smtClean="0">
                <a:ln w="50800"/>
                <a:solidFill>
                  <a:srgbClr val="FF0000"/>
                </a:solidFill>
                <a:latin typeface="SutonnyMJ" pitchFamily="2" charset="0"/>
                <a:cs typeface="SutonnyMJ" pitchFamily="2" charset="0"/>
              </a:rPr>
              <a:t>                  </a:t>
            </a:r>
            <a:r>
              <a:rPr lang="en-US" sz="3200" b="1" dirty="0" err="1" smtClean="0">
                <a:ln w="50800"/>
                <a:solidFill>
                  <a:srgbClr val="FF0000"/>
                </a:solidFill>
                <a:latin typeface="SutonnyMJ" pitchFamily="2" charset="0"/>
                <a:cs typeface="SutonnyMJ" pitchFamily="2" charset="0"/>
              </a:rPr>
              <a:t>সীতাকুন্ড,চট্টগ্রাম</a:t>
            </a:r>
            <a:r>
              <a:rPr lang="en-US" sz="3200" b="1" dirty="0" smtClean="0">
                <a:ln w="50800"/>
                <a:solidFill>
                  <a:srgbClr val="FF0000"/>
                </a:solidFill>
                <a:latin typeface="SutonnyMJ" pitchFamily="2" charset="0"/>
                <a:cs typeface="SutonnyMJ" pitchFamily="2" charset="0"/>
              </a:rPr>
              <a:t> </a:t>
            </a:r>
          </a:p>
          <a:p>
            <a:r>
              <a:rPr lang="en-US" sz="3200" b="1" dirty="0" smtClean="0">
                <a:ln w="50800"/>
                <a:solidFill>
                  <a:srgbClr val="FF0000"/>
                </a:solidFill>
                <a:latin typeface="SutonnyMJ" pitchFamily="2" charset="0"/>
                <a:cs typeface="SutonnyMJ" pitchFamily="2" charset="0"/>
              </a:rPr>
              <a:t>            মোবাইল:</a:t>
            </a:r>
            <a:r>
              <a:rPr lang="en-US" sz="3600" b="1" dirty="0" smtClean="0">
                <a:ln w="50800"/>
                <a:solidFill>
                  <a:srgbClr val="FF0000"/>
                </a:solidFill>
                <a:latin typeface="SutonnyMJ" pitchFamily="2" charset="0"/>
                <a:cs typeface="SutonnyMJ" pitchFamily="2" charset="0"/>
              </a:rPr>
              <a:t>০১৮১৮৪৩৩৪৮৬</a:t>
            </a:r>
            <a:r>
              <a:rPr lang="en-US" sz="3200" b="1" dirty="0" smtClean="0">
                <a:ln w="50800"/>
                <a:solidFill>
                  <a:srgbClr val="FF0000"/>
                </a:solidFill>
                <a:latin typeface="SutonnyMJ" pitchFamily="2" charset="0"/>
                <a:cs typeface="SutonnyMJ" pitchFamily="2" charset="0"/>
              </a:rPr>
              <a:t> </a:t>
            </a:r>
          </a:p>
          <a:p>
            <a:r>
              <a:rPr lang="en-US" sz="3200" b="1" dirty="0" smtClean="0">
                <a:ln w="50800"/>
                <a:solidFill>
                  <a:srgbClr val="FF0000"/>
                </a:solidFill>
                <a:latin typeface="SutonnyMJ" pitchFamily="2" charset="0"/>
                <a:cs typeface="SutonnyMJ" pitchFamily="2" charset="0"/>
              </a:rPr>
              <a:t> </a:t>
            </a:r>
            <a:r>
              <a:rPr lang="en-US" sz="3600" b="1" dirty="0" smtClean="0">
                <a:ln w="50800"/>
                <a:solidFill>
                  <a:srgbClr val="FF0000"/>
                </a:solidFill>
                <a:latin typeface="Baskerville Old Face" pitchFamily="18" charset="0"/>
                <a:cs typeface="SutonnyMJ" pitchFamily="2" charset="0"/>
              </a:rPr>
              <a:t>ইমেইল</a:t>
            </a:r>
            <a:r>
              <a:rPr lang="en-US" sz="4000" b="1" dirty="0" smtClean="0">
                <a:ln w="50800"/>
                <a:solidFill>
                  <a:srgbClr val="FF0000"/>
                </a:solidFill>
                <a:latin typeface="Baskerville Old Face" pitchFamily="18" charset="0"/>
                <a:cs typeface="SutonnyMJ" pitchFamily="2" charset="0"/>
              </a:rPr>
              <a:t>:aomfaruk1177@gmail.com</a:t>
            </a:r>
          </a:p>
        </p:txBody>
      </p:sp>
      <p:sp>
        <p:nvSpPr>
          <p:cNvPr id="13" name="Title 1"/>
          <p:cNvSpPr txBox="1">
            <a:spLocks/>
          </p:cNvSpPr>
          <p:nvPr/>
        </p:nvSpPr>
        <p:spPr>
          <a:xfrm>
            <a:off x="3125164" y="491441"/>
            <a:ext cx="5833641" cy="1441529"/>
          </a:xfrm>
          <a:prstGeom prst="rect">
            <a:avLst/>
          </a:prstGeom>
          <a:solidFill>
            <a:srgbClr val="FF0000"/>
          </a:solidFill>
          <a:ln w="38100">
            <a:solidFill>
              <a:schemeClr val="tx2">
                <a:lumMod val="60000"/>
                <a:lumOff val="40000"/>
              </a:schemeClr>
            </a:solidFill>
          </a:ln>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8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ea typeface="+mj-ea"/>
                <a:cs typeface="NikoshBAN" panose="02000000000000000000" pitchFamily="2" charset="0"/>
              </a:rPr>
              <a:t>শিক্ষক</a:t>
            </a:r>
            <a:r>
              <a:rPr lang="en-US" sz="8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ea typeface="+mj-ea"/>
                <a:cs typeface="NikoshBAN" panose="02000000000000000000" pitchFamily="2" charset="0"/>
              </a:rPr>
              <a:t> </a:t>
            </a:r>
            <a:r>
              <a:rPr kumimoji="0" lang="bn-BD" sz="8000" b="1" u="none" strike="noStrike" kern="1200" normalizeH="0" baseline="0" noProof="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NikoshBAN" panose="02000000000000000000" pitchFamily="2" charset="0"/>
                <a:ea typeface="+mj-ea"/>
                <a:cs typeface="NikoshBAN" panose="02000000000000000000" pitchFamily="2" charset="0"/>
              </a:rPr>
              <a:t>পরিচিতি</a:t>
            </a:r>
            <a:endParaRPr kumimoji="0" lang="en-US" sz="8000" b="1"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NikoshBAN" panose="02000000000000000000" pitchFamily="2" charset="0"/>
              <a:ea typeface="+mj-ea"/>
              <a:cs typeface="NikoshBAN" panose="02000000000000000000" pitchFamily="2" charset="0"/>
            </a:endParaRPr>
          </a:p>
        </p:txBody>
      </p:sp>
      <p:pic>
        <p:nvPicPr>
          <p:cNvPr id="12" name="Picture 11"/>
          <p:cNvPicPr/>
          <p:nvPr/>
        </p:nvPicPr>
        <p:blipFill>
          <a:blip r:embed="rId2" cstate="print"/>
          <a:srcRect/>
          <a:stretch>
            <a:fillRect/>
          </a:stretch>
        </p:blipFill>
        <p:spPr bwMode="auto">
          <a:xfrm>
            <a:off x="9999488" y="321962"/>
            <a:ext cx="1596983" cy="1367941"/>
          </a:xfrm>
          <a:prstGeom prst="rect">
            <a:avLst/>
          </a:prstGeom>
          <a:noFill/>
          <a:ln w="38100">
            <a:solidFill>
              <a:srgbClr val="00B0F0"/>
            </a:solidFill>
            <a:miter lim="800000"/>
            <a:headEnd/>
            <a:tailEnd/>
          </a:ln>
        </p:spPr>
      </p:pic>
      <p:pic>
        <p:nvPicPr>
          <p:cNvPr id="9217" name="Picture 1" descr="E:\সুপার.jpg"/>
          <p:cNvPicPr>
            <a:picLocks noChangeAspect="1" noChangeArrowheads="1"/>
          </p:cNvPicPr>
          <p:nvPr/>
        </p:nvPicPr>
        <p:blipFill>
          <a:blip r:embed="rId3"/>
          <a:srcRect/>
          <a:stretch>
            <a:fillRect/>
          </a:stretch>
        </p:blipFill>
        <p:spPr bwMode="auto">
          <a:xfrm>
            <a:off x="206085" y="190501"/>
            <a:ext cx="1717288" cy="1904518"/>
          </a:xfrm>
          <a:prstGeom prst="rect">
            <a:avLst/>
          </a:prstGeom>
          <a:noFill/>
        </p:spPr>
      </p:pic>
    </p:spTree>
    <p:extLst>
      <p:ext uri="{BB962C8B-B14F-4D97-AF65-F5344CB8AC3E}">
        <p14:creationId xmlns:p14="http://schemas.microsoft.com/office/powerpoint/2010/main" val="10207473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043" y="1045904"/>
            <a:ext cx="4143737" cy="1964231"/>
          </a:xfrm>
          <a:prstGeom prst="rect">
            <a:avLst/>
          </a:prstGeom>
          <a:solidFill>
            <a:srgbClr val="92D050"/>
          </a:solidFill>
          <a:ln w="38100">
            <a:solidFill>
              <a:srgbClr val="00B050"/>
            </a:solidFill>
          </a:ln>
        </p:spPr>
      </p:pic>
      <p:grpSp>
        <p:nvGrpSpPr>
          <p:cNvPr id="5" name="Group 4"/>
          <p:cNvGrpSpPr/>
          <p:nvPr/>
        </p:nvGrpSpPr>
        <p:grpSpPr>
          <a:xfrm>
            <a:off x="1134319" y="3426106"/>
            <a:ext cx="10729733" cy="3333509"/>
            <a:chOff x="4419600" y="3696590"/>
            <a:chExt cx="8017517" cy="3333509"/>
          </a:xfrm>
          <a:solidFill>
            <a:srgbClr val="92D050"/>
          </a:solidFill>
        </p:grpSpPr>
        <p:pic>
          <p:nvPicPr>
            <p:cNvPr id="9" name="Picture 8" descr="সম্পর্কিত চিত্র"/>
            <p:cNvPicPr>
              <a:picLocks noChangeAspect="1" noChangeArrowheads="1"/>
            </p:cNvPicPr>
            <p:nvPr/>
          </p:nvPicPr>
          <p:blipFill>
            <a:blip r:embed="rId3" cstate="print"/>
            <a:srcRect/>
            <a:stretch>
              <a:fillRect/>
            </a:stretch>
          </p:blipFill>
          <p:spPr bwMode="auto">
            <a:xfrm>
              <a:off x="4419600" y="3696590"/>
              <a:ext cx="3061705" cy="3333509"/>
            </a:xfrm>
            <a:prstGeom prst="rect">
              <a:avLst/>
            </a:prstGeom>
            <a:grpFill/>
            <a:ln w="38100">
              <a:solidFill>
                <a:srgbClr val="FFC000"/>
              </a:solidFill>
            </a:ln>
          </p:spPr>
        </p:pic>
        <p:pic>
          <p:nvPicPr>
            <p:cNvPr id="10" name="Picture 9" descr="সম্পর্কিত চিত্র"/>
            <p:cNvPicPr>
              <a:picLocks noChangeAspect="1" noChangeArrowheads="1"/>
            </p:cNvPicPr>
            <p:nvPr/>
          </p:nvPicPr>
          <p:blipFill>
            <a:blip r:embed="rId4" cstate="print"/>
            <a:srcRect/>
            <a:stretch>
              <a:fillRect/>
            </a:stretch>
          </p:blipFill>
          <p:spPr bwMode="auto">
            <a:xfrm>
              <a:off x="9164715" y="3696590"/>
              <a:ext cx="3272402" cy="3321935"/>
            </a:xfrm>
            <a:prstGeom prst="rect">
              <a:avLst/>
            </a:prstGeom>
            <a:grpFill/>
            <a:ln w="38100">
              <a:solidFill>
                <a:srgbClr val="FFC000"/>
              </a:solidFill>
            </a:ln>
          </p:spPr>
        </p:pic>
      </p:grpSp>
      <p:sp>
        <p:nvSpPr>
          <p:cNvPr id="6" name="TextBox 10"/>
          <p:cNvSpPr txBox="1"/>
          <p:nvPr/>
        </p:nvSpPr>
        <p:spPr>
          <a:xfrm>
            <a:off x="5795289" y="1748951"/>
            <a:ext cx="1315590" cy="523220"/>
          </a:xfrm>
          <a:prstGeom prst="rect">
            <a:avLst/>
          </a:prstGeom>
          <a:blipFill>
            <a:blip r:embed="rId5"/>
            <a:tile tx="0" ty="0" sx="100000" sy="100000" flip="none" algn="tl"/>
          </a:blipFill>
          <a:ln w="38100">
            <a:solidFill>
              <a:srgbClr val="C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মুসাফাহ</a:t>
            </a: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7" name="TextBox 11"/>
          <p:cNvSpPr txBox="1"/>
          <p:nvPr/>
        </p:nvSpPr>
        <p:spPr>
          <a:xfrm>
            <a:off x="5665236" y="4739064"/>
            <a:ext cx="1447800" cy="52322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ln w="38100">
            <a:solidFill>
              <a:srgbClr val="C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err="1" smtClean="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মুয়ানাকা</a:t>
            </a:r>
            <a:endParaRPr lang="en-US" sz="28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4" name="TextBox 3"/>
          <p:cNvSpPr txBox="1"/>
          <p:nvPr/>
        </p:nvSpPr>
        <p:spPr>
          <a:xfrm>
            <a:off x="2858947" y="190500"/>
            <a:ext cx="4679112" cy="769441"/>
          </a:xfrm>
          <a:prstGeom prst="rect">
            <a:avLst/>
          </a:prstGeom>
          <a:blipFill>
            <a:blip r:embed="rId6"/>
            <a:tile tx="0" ty="0" sx="100000" sy="100000" flip="none" algn="tl"/>
          </a:blipFill>
          <a:ln w="38100">
            <a:solidFill>
              <a:srgbClr val="00B0F0"/>
            </a:solidFill>
          </a:ln>
        </p:spPr>
        <p:txBody>
          <a:bodyPr wrap="square" rtlCol="0">
            <a:spAutoFit/>
          </a:bodyPr>
          <a:lstStyle/>
          <a:p>
            <a:r>
              <a:rPr lang="en-US" sz="4400" dirty="0" err="1" smtClean="0">
                <a:solidFill>
                  <a:srgbClr val="FFC000"/>
                </a:solidFill>
                <a:effectLst>
                  <a:glow rad="101600">
                    <a:schemeClr val="accent4">
                      <a:satMod val="175000"/>
                      <a:alpha val="40000"/>
                    </a:schemeClr>
                  </a:glow>
                </a:effectLst>
              </a:rPr>
              <a:t>ছবি</a:t>
            </a:r>
            <a:r>
              <a:rPr lang="en-US" sz="4400" dirty="0" smtClean="0">
                <a:solidFill>
                  <a:srgbClr val="FFC000"/>
                </a:solidFill>
                <a:effectLst>
                  <a:glow rad="101600">
                    <a:schemeClr val="accent4">
                      <a:satMod val="175000"/>
                      <a:alpha val="40000"/>
                    </a:schemeClr>
                  </a:glow>
                </a:effectLst>
              </a:rPr>
              <a:t> </a:t>
            </a:r>
            <a:r>
              <a:rPr lang="en-US" sz="4400" dirty="0" err="1" smtClean="0">
                <a:solidFill>
                  <a:srgbClr val="FFC000"/>
                </a:solidFill>
                <a:effectLst>
                  <a:glow rad="101600">
                    <a:schemeClr val="accent4">
                      <a:satMod val="175000"/>
                      <a:alpha val="40000"/>
                    </a:schemeClr>
                  </a:glow>
                </a:effectLst>
              </a:rPr>
              <a:t>গুলোর</a:t>
            </a:r>
            <a:r>
              <a:rPr lang="en-US" sz="4400" dirty="0" smtClean="0">
                <a:solidFill>
                  <a:srgbClr val="FFC000"/>
                </a:solidFill>
                <a:effectLst>
                  <a:glow rad="101600">
                    <a:schemeClr val="accent4">
                      <a:satMod val="175000"/>
                      <a:alpha val="40000"/>
                    </a:schemeClr>
                  </a:glow>
                </a:effectLst>
              </a:rPr>
              <a:t> </a:t>
            </a:r>
            <a:r>
              <a:rPr lang="en-US" sz="4400" dirty="0" err="1" smtClean="0">
                <a:solidFill>
                  <a:srgbClr val="FFC000"/>
                </a:solidFill>
                <a:effectLst>
                  <a:glow rad="101600">
                    <a:schemeClr val="accent4">
                      <a:satMod val="175000"/>
                      <a:alpha val="40000"/>
                    </a:schemeClr>
                  </a:glow>
                </a:effectLst>
              </a:rPr>
              <a:t>প্রতি</a:t>
            </a:r>
            <a:r>
              <a:rPr lang="en-US" sz="4400" dirty="0" smtClean="0">
                <a:solidFill>
                  <a:srgbClr val="FFC000"/>
                </a:solidFill>
                <a:effectLst>
                  <a:glow rad="101600">
                    <a:schemeClr val="accent4">
                      <a:satMod val="175000"/>
                      <a:alpha val="40000"/>
                    </a:schemeClr>
                  </a:glow>
                </a:effectLst>
              </a:rPr>
              <a:t> </a:t>
            </a:r>
            <a:r>
              <a:rPr lang="en-US" sz="4400" dirty="0" err="1" smtClean="0">
                <a:solidFill>
                  <a:srgbClr val="FFC000"/>
                </a:solidFill>
                <a:effectLst>
                  <a:glow rad="101600">
                    <a:schemeClr val="accent4">
                      <a:satMod val="175000"/>
                      <a:alpha val="40000"/>
                    </a:schemeClr>
                  </a:glow>
                </a:effectLst>
              </a:rPr>
              <a:t>লক্ষ্য</a:t>
            </a:r>
            <a:r>
              <a:rPr lang="en-US" sz="4400" dirty="0" smtClean="0">
                <a:solidFill>
                  <a:srgbClr val="FFC000"/>
                </a:solidFill>
                <a:effectLst>
                  <a:glow rad="101600">
                    <a:schemeClr val="accent4">
                      <a:satMod val="175000"/>
                      <a:alpha val="40000"/>
                    </a:schemeClr>
                  </a:glow>
                </a:effectLst>
              </a:rPr>
              <a:t> </a:t>
            </a:r>
            <a:r>
              <a:rPr lang="en-US" sz="4400" dirty="0" err="1" smtClean="0">
                <a:solidFill>
                  <a:srgbClr val="FFC000"/>
                </a:solidFill>
                <a:effectLst>
                  <a:glow rad="101600">
                    <a:schemeClr val="accent4">
                      <a:satMod val="175000"/>
                      <a:alpha val="40000"/>
                    </a:schemeClr>
                  </a:glow>
                </a:effectLst>
              </a:rPr>
              <a:t>করি</a:t>
            </a:r>
            <a:endParaRPr lang="en-US" sz="4400" dirty="0">
              <a:solidFill>
                <a:srgbClr val="FFC000"/>
              </a:solidFill>
              <a:effectLst>
                <a:glow rad="101600">
                  <a:schemeClr val="accent4">
                    <a:satMod val="175000"/>
                    <a:alpha val="40000"/>
                  </a:schemeClr>
                </a:glow>
              </a:effectLst>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3544" y="972274"/>
            <a:ext cx="4247908" cy="2209816"/>
          </a:xfrm>
          <a:prstGeom prst="rect">
            <a:avLst/>
          </a:prstGeom>
          <a:ln w="38100">
            <a:solidFill>
              <a:srgbClr val="FF0000"/>
            </a:solidFill>
          </a:ln>
        </p:spPr>
      </p:pic>
    </p:spTree>
    <p:extLst>
      <p:ext uri="{BB962C8B-B14F-4D97-AF65-F5344CB8AC3E}">
        <p14:creationId xmlns:p14="http://schemas.microsoft.com/office/powerpoint/2010/main" val="39442179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4024" y="274320"/>
            <a:ext cx="9953474" cy="6309360"/>
          </a:xfrm>
          <a:prstGeom prst="rect">
            <a:avLst/>
          </a:prstGeom>
          <a:ln w="76200">
            <a:solidFill>
              <a:srgbClr val="FF0000"/>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endParaRPr lang="en-US" dirty="0"/>
          </a:p>
        </p:txBody>
      </p:sp>
      <p:sp>
        <p:nvSpPr>
          <p:cNvPr id="6" name="Rectangle 5"/>
          <p:cNvSpPr/>
          <p:nvPr/>
        </p:nvSpPr>
        <p:spPr>
          <a:xfrm>
            <a:off x="2286000" y="372545"/>
            <a:ext cx="8028878" cy="769441"/>
          </a:xfrm>
          <a:prstGeom prst="rect">
            <a:avLst/>
          </a:prstGeom>
          <a:solidFill>
            <a:srgbClr val="FFC000"/>
          </a:solidFill>
          <a:ln w="38100">
            <a:solidFill>
              <a:srgbClr val="FFFF00"/>
            </a:solidFill>
          </a:ln>
        </p:spPr>
        <p:txBody>
          <a:bodyPr wrap="square">
            <a:spAutoFit/>
          </a:bodyPr>
          <a:lstStyle/>
          <a:p>
            <a:r>
              <a:rPr lang="bn-BD" sz="4400" b="1" dirty="0">
                <a:latin typeface="NikoshBAN" panose="02000000000000000000" pitchFamily="2" charset="0"/>
                <a:cs typeface="NikoshBAN" panose="02000000000000000000" pitchFamily="2" charset="0"/>
              </a:rPr>
              <a:t>নিচের </a:t>
            </a:r>
            <a:r>
              <a:rPr lang="bn-BD" sz="4400" b="1" dirty="0" smtClean="0">
                <a:latin typeface="NikoshBAN" panose="02000000000000000000" pitchFamily="2" charset="0"/>
                <a:cs typeface="NikoshBAN" panose="02000000000000000000" pitchFamily="2" charset="0"/>
              </a:rPr>
              <a:t>ছবি</a:t>
            </a:r>
            <a:r>
              <a:rPr lang="en-US" sz="4400" b="1" dirty="0" err="1" smtClean="0">
                <a:latin typeface="NikoshBAN" panose="02000000000000000000" pitchFamily="2" charset="0"/>
                <a:cs typeface="NikoshBAN" panose="02000000000000000000" pitchFamily="2" charset="0"/>
              </a:rPr>
              <a:t>গুলোর</a:t>
            </a:r>
            <a:r>
              <a:rPr lang="bn-BD" sz="4400" b="1" dirty="0" smtClean="0">
                <a:latin typeface="NikoshBAN" panose="02000000000000000000" pitchFamily="2" charset="0"/>
                <a:cs typeface="NikoshBAN" panose="02000000000000000000" pitchFamily="2" charset="0"/>
              </a:rPr>
              <a:t> </a:t>
            </a:r>
            <a:r>
              <a:rPr lang="bn-BD" sz="4400" b="1" dirty="0">
                <a:latin typeface="NikoshBAN" panose="02000000000000000000" pitchFamily="2" charset="0"/>
                <a:cs typeface="NikoshBAN" panose="02000000000000000000" pitchFamily="2" charset="0"/>
              </a:rPr>
              <a:t>দিকে লক্ষ্য করো </a:t>
            </a:r>
            <a:endParaRPr lang="en-US" sz="44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4190" y="1306654"/>
            <a:ext cx="3258819" cy="2079389"/>
          </a:xfrm>
          <a:prstGeom prst="rect">
            <a:avLst/>
          </a:prstGeom>
          <a:ln w="38100">
            <a:solidFill>
              <a:srgbClr val="00B0F0"/>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412" y="1306654"/>
            <a:ext cx="3179077" cy="2073409"/>
          </a:xfrm>
          <a:prstGeom prst="rect">
            <a:avLst/>
          </a:prstGeom>
          <a:ln w="38100">
            <a:solidFill>
              <a:srgbClr val="FF000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0074" y="3960792"/>
            <a:ext cx="3196590" cy="2181450"/>
          </a:xfrm>
          <a:prstGeom prst="rect">
            <a:avLst/>
          </a:prstGeom>
          <a:ln w="38100">
            <a:solidFill>
              <a:schemeClr val="accent4">
                <a:lumMod val="75000"/>
              </a:schemeClr>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4190" y="3775597"/>
            <a:ext cx="3048101" cy="2138119"/>
          </a:xfrm>
          <a:prstGeom prst="rect">
            <a:avLst/>
          </a:prstGeom>
          <a:ln w="38100">
            <a:solidFill>
              <a:srgbClr val="FF0000"/>
            </a:solidFill>
          </a:ln>
        </p:spPr>
      </p:pic>
    </p:spTree>
    <p:extLst>
      <p:ext uri="{BB962C8B-B14F-4D97-AF65-F5344CB8AC3E}">
        <p14:creationId xmlns:p14="http://schemas.microsoft.com/office/powerpoint/2010/main" val="374472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963" y="4165600"/>
            <a:ext cx="5361641" cy="2057400"/>
          </a:xfrm>
          <a:prstGeom prst="rect">
            <a:avLst/>
          </a:prstGeom>
          <a:ln w="38100">
            <a:solidFill>
              <a:srgbClr val="FFC000"/>
            </a:solidFill>
          </a:ln>
        </p:spPr>
      </p:pic>
      <p:pic>
        <p:nvPicPr>
          <p:cNvPr id="7" name="Picture 6" descr="handshak.jpg"/>
          <p:cNvPicPr>
            <a:picLocks noChangeAspect="1"/>
          </p:cNvPicPr>
          <p:nvPr/>
        </p:nvPicPr>
        <p:blipFill>
          <a:blip r:embed="rId3" cstate="print"/>
          <a:stretch>
            <a:fillRect/>
          </a:stretch>
        </p:blipFill>
        <p:spPr>
          <a:xfrm>
            <a:off x="664963" y="1382826"/>
            <a:ext cx="5361641" cy="2508997"/>
          </a:xfrm>
          <a:prstGeom prst="rect">
            <a:avLst/>
          </a:prstGeom>
          <a:ln w="28575">
            <a:solidFill>
              <a:srgbClr val="92D050"/>
            </a:solidFill>
          </a:ln>
        </p:spPr>
      </p:pic>
      <p:sp>
        <p:nvSpPr>
          <p:cNvPr id="8" name="TextBox 7"/>
          <p:cNvSpPr txBox="1"/>
          <p:nvPr/>
        </p:nvSpPr>
        <p:spPr>
          <a:xfrm>
            <a:off x="3653117" y="408030"/>
            <a:ext cx="4067032" cy="769441"/>
          </a:xfrm>
          <a:prstGeom prst="rect">
            <a:avLst/>
          </a:prstGeom>
          <a:solidFill>
            <a:srgbClr val="FFC000"/>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400" dirty="0" smtClean="0">
                <a:latin typeface="NikoshBAN" panose="02000000000000000000" pitchFamily="2" charset="0"/>
                <a:cs typeface="NikoshBAN" panose="02000000000000000000" pitchFamily="2" charset="0"/>
              </a:rPr>
              <a:t>মুসাফাহা শব্দের অর্থ  </a:t>
            </a:r>
            <a:endParaRPr lang="en-US" sz="4400" dirty="0">
              <a:latin typeface="NikoshBAN" panose="02000000000000000000" pitchFamily="2" charset="0"/>
              <a:cs typeface="NikoshBAN" panose="02000000000000000000" pitchFamily="2" charset="0"/>
            </a:endParaRPr>
          </a:p>
        </p:txBody>
      </p:sp>
      <p:sp>
        <p:nvSpPr>
          <p:cNvPr id="5" name="Left Arrow 4"/>
          <p:cNvSpPr/>
          <p:nvPr/>
        </p:nvSpPr>
        <p:spPr>
          <a:xfrm>
            <a:off x="7137400" y="2030506"/>
            <a:ext cx="2772954" cy="1233394"/>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3200" b="1" spc="50" dirty="0" smtClean="0">
              <a:ln w="0"/>
              <a:solidFill>
                <a:schemeClr val="bg2"/>
              </a:solidFill>
              <a:effectLst>
                <a:innerShdw blurRad="63500" dist="50800" dir="13500000">
                  <a:srgbClr val="000000">
                    <a:alpha val="50000"/>
                  </a:srgbClr>
                </a:innerShdw>
              </a:effectLst>
            </a:endParaRPr>
          </a:p>
          <a:p>
            <a:pPr algn="ctr"/>
            <a:endPar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3200" b="1" dirty="0" err="1" smtClean="0">
                <a:ln w="10160">
                  <a:solidFill>
                    <a:schemeClr val="accent5"/>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rPr>
              <a:t>হাত</a:t>
            </a:r>
            <a:r>
              <a:rPr lang="en-US" sz="3200" b="1" dirty="0" smtClean="0">
                <a:ln w="10160">
                  <a:solidFill>
                    <a:schemeClr val="accent5"/>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rPr>
              <a:t> </a:t>
            </a:r>
            <a:r>
              <a:rPr lang="en-US" sz="3200" b="1" dirty="0" err="1" smtClean="0">
                <a:ln w="10160">
                  <a:solidFill>
                    <a:schemeClr val="accent5"/>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rPr>
              <a:t>মিলানো</a:t>
            </a:r>
            <a:endParaRPr lang="en-US" sz="3200" b="1" dirty="0" smtClean="0">
              <a:ln w="10160">
                <a:solidFill>
                  <a:schemeClr val="accent5"/>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endParaRPr>
          </a:p>
          <a:p>
            <a:pPr algn="ctr"/>
            <a:endParaRPr lang="en-US" sz="3200" b="1" spc="50" dirty="0" smtClean="0">
              <a:ln w="0"/>
              <a:solidFill>
                <a:schemeClr val="bg2"/>
              </a:solidFill>
              <a:effectLst>
                <a:innerShdw blurRad="63500" dist="50800" dir="13500000">
                  <a:srgbClr val="000000">
                    <a:alpha val="50000"/>
                  </a:srgbClr>
                </a:innerShdw>
              </a:effectLst>
            </a:endParaRPr>
          </a:p>
          <a:p>
            <a:pPr algn="ctr"/>
            <a:endParaRPr lang="en-US" dirty="0"/>
          </a:p>
        </p:txBody>
      </p:sp>
      <p:sp>
        <p:nvSpPr>
          <p:cNvPr id="15" name="Left Arrow 14"/>
          <p:cNvSpPr/>
          <p:nvPr/>
        </p:nvSpPr>
        <p:spPr>
          <a:xfrm>
            <a:off x="7125629" y="4125951"/>
            <a:ext cx="2943922" cy="10867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ভাব</a:t>
            </a:r>
            <a:r>
              <a:rPr lang="en-US" sz="2400" b="1" dirty="0" smtClean="0"/>
              <a:t> </a:t>
            </a:r>
            <a:r>
              <a:rPr lang="en-US" sz="2400" b="1" dirty="0" err="1" smtClean="0"/>
              <a:t>বিনিময়</a:t>
            </a:r>
            <a:r>
              <a:rPr lang="en-US" sz="2400" b="1" dirty="0" smtClean="0"/>
              <a:t> </a:t>
            </a:r>
            <a:r>
              <a:rPr lang="en-US" sz="2400" b="1" dirty="0" err="1" smtClean="0"/>
              <a:t>করা</a:t>
            </a:r>
            <a:r>
              <a:rPr lang="en-US" sz="2400" b="1" dirty="0" smtClean="0"/>
              <a:t> </a:t>
            </a:r>
            <a:endParaRPr lang="en-GB" sz="2400" b="1" dirty="0"/>
          </a:p>
        </p:txBody>
      </p:sp>
    </p:spTree>
    <p:extLst>
      <p:ext uri="{BB962C8B-B14F-4D97-AF65-F5344CB8AC3E}">
        <p14:creationId xmlns:p14="http://schemas.microsoft.com/office/powerpoint/2010/main" val="3686057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82886" y="1315951"/>
            <a:ext cx="2410741" cy="1787436"/>
            <a:chOff x="5718967" y="2102615"/>
            <a:chExt cx="2410741" cy="1787436"/>
          </a:xfrm>
          <a:blipFill>
            <a:blip r:embed="rId2"/>
            <a:tile tx="0" ty="0" sx="100000" sy="100000" flip="none" algn="tl"/>
          </a:blipFill>
        </p:grpSpPr>
        <p:sp>
          <p:nvSpPr>
            <p:cNvPr id="4" name="Oval 3"/>
            <p:cNvSpPr/>
            <p:nvPr/>
          </p:nvSpPr>
          <p:spPr>
            <a:xfrm>
              <a:off x="5718967" y="2102615"/>
              <a:ext cx="2410741" cy="1787436"/>
            </a:xfrm>
            <a:prstGeom prst="ellipse">
              <a:avLst/>
            </a:prstGeom>
            <a:grpFill/>
            <a:ln w="38100">
              <a:solidFill>
                <a:srgbClr val="FF0000"/>
              </a:solidFill>
            </a:ln>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sp>
        <p:sp>
          <p:nvSpPr>
            <p:cNvPr id="5" name="Oval 4"/>
            <p:cNvSpPr/>
            <p:nvPr/>
          </p:nvSpPr>
          <p:spPr>
            <a:xfrm>
              <a:off x="6072011" y="2402627"/>
              <a:ext cx="1704651" cy="12639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bn-BD" sz="3600" b="1" kern="1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করমর্দন করা </a:t>
              </a:r>
              <a:endParaRPr lang="en-US" sz="3600" b="1" kern="1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6" name="Group 5"/>
          <p:cNvGrpSpPr/>
          <p:nvPr/>
        </p:nvGrpSpPr>
        <p:grpSpPr>
          <a:xfrm>
            <a:off x="7046031" y="4250172"/>
            <a:ext cx="2817552" cy="1622076"/>
            <a:chOff x="2573126" y="4460293"/>
            <a:chExt cx="2572632" cy="1622076"/>
          </a:xfrm>
        </p:grpSpPr>
        <p:sp>
          <p:nvSpPr>
            <p:cNvPr id="7" name="Oval 6"/>
            <p:cNvSpPr/>
            <p:nvPr/>
          </p:nvSpPr>
          <p:spPr>
            <a:xfrm>
              <a:off x="2573126" y="4460293"/>
              <a:ext cx="2572632" cy="1622076"/>
            </a:xfrm>
            <a:prstGeom prst="ellipse">
              <a:avLst/>
            </a:prstGeom>
            <a:blipFill>
              <a:blip r:embed="rId3"/>
              <a:tile tx="0" ty="0" sx="100000" sy="100000" flip="none" algn="tl"/>
            </a:blipFill>
            <a:ln w="38100">
              <a:solidFill>
                <a:srgbClr val="FFFF00"/>
              </a:solidFill>
            </a:ln>
          </p:spPr>
          <p:style>
            <a:lnRef idx="0">
              <a:schemeClr val="lt1">
                <a:hueOff val="0"/>
                <a:satOff val="0"/>
                <a:lumOff val="0"/>
                <a:alphaOff val="0"/>
              </a:schemeClr>
            </a:lnRef>
            <a:fillRef idx="3">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sp>
        <p:sp>
          <p:nvSpPr>
            <p:cNvPr id="8" name="Oval 4"/>
            <p:cNvSpPr/>
            <p:nvPr/>
          </p:nvSpPr>
          <p:spPr>
            <a:xfrm>
              <a:off x="2949877" y="4743440"/>
              <a:ext cx="1819126" cy="1146982"/>
            </a:xfrm>
            <a:prstGeom prst="rect">
              <a:avLst/>
            </a:prstGeom>
            <a:ln w="38100">
              <a:solidFill>
                <a:srgbClr val="FFFF00"/>
              </a:solidFill>
            </a:ln>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bn-BD" sz="4400" b="1" kern="1200"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ক্ষমা করা </a:t>
              </a:r>
              <a:endParaRPr lang="en-US" sz="4400" b="1" kern="1200"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grpSp>
      <p:pic>
        <p:nvPicPr>
          <p:cNvPr id="9" name="Picture 8" descr="index.jpg"/>
          <p:cNvPicPr>
            <a:picLocks noChangeAspect="1"/>
          </p:cNvPicPr>
          <p:nvPr/>
        </p:nvPicPr>
        <p:blipFill>
          <a:blip r:embed="rId4" cstate="print"/>
          <a:stretch>
            <a:fillRect/>
          </a:stretch>
        </p:blipFill>
        <p:spPr>
          <a:xfrm>
            <a:off x="1600201" y="3915990"/>
            <a:ext cx="4887612" cy="2433967"/>
          </a:xfrm>
          <a:prstGeom prst="rect">
            <a:avLst/>
          </a:prstGeom>
          <a:ln w="57150">
            <a:solidFill>
              <a:srgbClr val="FFC000"/>
            </a:solid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1" y="1090231"/>
            <a:ext cx="4683033" cy="2464525"/>
          </a:xfrm>
          <a:prstGeom prst="rect">
            <a:avLst/>
          </a:prstGeom>
          <a:ln w="38100">
            <a:solidFill>
              <a:srgbClr val="FFFF00"/>
            </a:solidFill>
          </a:ln>
        </p:spPr>
      </p:pic>
    </p:spTree>
    <p:extLst>
      <p:ext uri="{BB962C8B-B14F-4D97-AF65-F5344CB8AC3E}">
        <p14:creationId xmlns:p14="http://schemas.microsoft.com/office/powerpoint/2010/main" val="223595297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30400" y="330200"/>
            <a:ext cx="8661400" cy="5378474"/>
            <a:chOff x="-583750" y="222226"/>
            <a:chExt cx="9998435" cy="6413548"/>
          </a:xfrm>
          <a:effectLst>
            <a:glow rad="139700">
              <a:schemeClr val="accent4">
                <a:satMod val="175000"/>
                <a:alpha val="40000"/>
              </a:schemeClr>
            </a:glow>
          </a:effectLst>
        </p:grpSpPr>
        <p:pic>
          <p:nvPicPr>
            <p:cNvPr id="2" name="Picture 1"/>
            <p:cNvPicPr>
              <a:picLocks noChangeAspect="1"/>
            </p:cNvPicPr>
            <p:nvPr/>
          </p:nvPicPr>
          <p:blipFill>
            <a:blip r:embed="rId2"/>
            <a:stretch>
              <a:fillRect/>
            </a:stretch>
          </p:blipFill>
          <p:spPr>
            <a:xfrm>
              <a:off x="-583750" y="222226"/>
              <a:ext cx="9998435" cy="6413548"/>
            </a:xfrm>
            <a:prstGeom prst="rect">
              <a:avLst/>
            </a:prstGeom>
            <a:ln w="76200">
              <a:solidFill>
                <a:schemeClr val="tx1"/>
              </a:solidFill>
              <a:prstDash val="sysDash"/>
            </a:ln>
          </p:spPr>
        </p:pic>
        <p:sp>
          <p:nvSpPr>
            <p:cNvPr id="3" name="TextBox 2"/>
            <p:cNvSpPr txBox="1"/>
            <p:nvPr/>
          </p:nvSpPr>
          <p:spPr>
            <a:xfrm>
              <a:off x="176871" y="2156771"/>
              <a:ext cx="8532389" cy="3082862"/>
            </a:xfrm>
            <a:prstGeom prst="rect">
              <a:avLst/>
            </a:prstGeom>
            <a:blipFill>
              <a:blip r:embed="rId3"/>
              <a:tile tx="0" ty="0" sx="100000" sy="100000" flip="none" algn="tl"/>
            </a:blipFill>
            <a:ln w="76200">
              <a:solidFill>
                <a:srgbClr val="FF0000"/>
              </a:solidFill>
              <a:prstDash val="sys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itchFamily="2" charset="0"/>
                  <a:cs typeface="NikoshBAN" pitchFamily="2" charset="0"/>
                </a:rPr>
                <a:t>শ্রেণিঃ</a:t>
              </a: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itchFamily="2" charset="0"/>
                  <a:cs typeface="NikoshBAN" pitchFamily="2" charset="0"/>
                </a:rPr>
                <a:t> </a:t>
              </a:r>
              <a:r>
                <a:rPr lang="en-US" sz="54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itchFamily="2" charset="0"/>
                  <a:cs typeface="NikoshBAN" pitchFamily="2" charset="0"/>
                </a:rPr>
                <a:t>দাখিল</a:t>
              </a: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itchFamily="2" charset="0"/>
                  <a:cs typeface="NikoshBAN" pitchFamily="2" charset="0"/>
                </a:rPr>
                <a:t> </a:t>
              </a:r>
              <a:r>
                <a:rPr lang="en-US" sz="54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itchFamily="2" charset="0"/>
                  <a:cs typeface="NikoshBAN" pitchFamily="2" charset="0"/>
                </a:rPr>
                <a:t>নবম</a:t>
              </a: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itchFamily="2" charset="0"/>
                  <a:cs typeface="NikoshBAN" pitchFamily="2" charset="0"/>
                </a:rPr>
                <a:t> ও </a:t>
              </a:r>
              <a:r>
                <a:rPr lang="en-US" sz="54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itchFamily="2" charset="0"/>
                  <a:cs typeface="NikoshBAN" pitchFamily="2" charset="0"/>
                </a:rPr>
                <a:t>দশম</a:t>
              </a: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itchFamily="2" charset="0"/>
                  <a:cs typeface="NikoshBAN" pitchFamily="2" charset="0"/>
                </a:rPr>
                <a:t> </a:t>
              </a:r>
            </a:p>
            <a:p>
              <a:pPr algn="ctr"/>
              <a:r>
                <a:rPr lang="en-US" sz="5400" b="1"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বিষয়ঃ</a:t>
              </a:r>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 হাদিস </a:t>
              </a:r>
            </a:p>
            <a:p>
              <a:pPr algn="ct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itchFamily="2" charset="0"/>
                  <a:cs typeface="NikoshBAN" pitchFamily="2" charset="0"/>
                </a:rPr>
                <a:t>অধ্যায়ঃ</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itchFamily="2" charset="0"/>
                  <a:cs typeface="NikoshBAN" pitchFamily="2" charset="0"/>
                </a:rPr>
                <a:t> </a:t>
              </a: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itchFamily="2" charset="0"/>
                  <a:cs typeface="NikoshBAN" pitchFamily="2" charset="0"/>
                </a:rPr>
                <a:t>চতুর্থ</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itchFamily="2" charset="0"/>
                  <a:cs typeface="NikoshBAN" pitchFamily="2" charset="0"/>
                </a:rPr>
                <a:t> </a:t>
              </a:r>
            </a:p>
          </p:txBody>
        </p:sp>
        <p:sp>
          <p:nvSpPr>
            <p:cNvPr id="4" name="Title 1"/>
            <p:cNvSpPr txBox="1">
              <a:spLocks/>
            </p:cNvSpPr>
            <p:nvPr/>
          </p:nvSpPr>
          <p:spPr>
            <a:xfrm>
              <a:off x="1644641" y="767413"/>
              <a:ext cx="5417472" cy="1035998"/>
            </a:xfrm>
            <a:prstGeom prst="rect">
              <a:avLst/>
            </a:prstGeom>
            <a:solidFill>
              <a:srgbClr val="FF0000"/>
            </a:solidFill>
            <a:ln w="76200">
              <a:solidFill>
                <a:schemeClr val="accent2">
                  <a:lumMod val="75000"/>
                </a:schemeClr>
              </a:solidFill>
              <a:prstDash val="sysDash"/>
            </a:ln>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6000" b="1" u="none" strike="noStrike" kern="120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NikoshBAN" panose="02000000000000000000" pitchFamily="2" charset="0"/>
                  <a:ea typeface="+mj-ea"/>
                  <a:cs typeface="NikoshBAN" panose="02000000000000000000" pitchFamily="2" charset="0"/>
                </a:rPr>
                <a:t>পাঠ পরিচিতি </a:t>
              </a:r>
              <a:endParaRPr kumimoji="0" lang="en-US" sz="6000" b="1" u="none" strike="noStrike" kern="1200" normalizeH="0" baseline="0"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NikoshBAN" panose="02000000000000000000" pitchFamily="2" charset="0"/>
                <a:ea typeface="+mj-ea"/>
                <a:cs typeface="NikoshBAN" panose="02000000000000000000" pitchFamily="2" charset="0"/>
              </a:endParaRPr>
            </a:p>
          </p:txBody>
        </p:sp>
      </p:grpSp>
    </p:spTree>
    <p:extLst>
      <p:ext uri="{BB962C8B-B14F-4D97-AF65-F5344CB8AC3E}">
        <p14:creationId xmlns:p14="http://schemas.microsoft.com/office/powerpoint/2010/main" val="379433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8262" y="3923288"/>
            <a:ext cx="7286680" cy="1015663"/>
          </a:xfrm>
          <a:prstGeom prst="rect">
            <a:avLst/>
          </a:prstGeom>
          <a:blipFill>
            <a:blip r:embed="rId2"/>
            <a:tile tx="0" ty="0" sx="100000" sy="100000" flip="none" algn="tl"/>
          </a:blipFill>
          <a:ln w="38100">
            <a:solidFill>
              <a:srgbClr val="FFFF00"/>
            </a:solidFill>
          </a:ln>
        </p:spPr>
        <p:txBody>
          <a:bodyPr wrap="square" rtlCol="0">
            <a:spAutoFit/>
          </a:bodyPr>
          <a:lstStyle/>
          <a:p>
            <a:r>
              <a:rPr lang="ar-SA" sz="6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باب المصافحة و المعانقة  </a:t>
            </a:r>
            <a:endPar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6" name="Subtitle 2"/>
          <p:cNvSpPr txBox="1">
            <a:spLocks/>
          </p:cNvSpPr>
          <p:nvPr/>
        </p:nvSpPr>
        <p:spPr>
          <a:xfrm>
            <a:off x="2184400" y="2345028"/>
            <a:ext cx="7188200" cy="1295400"/>
          </a:xfrm>
          <a:prstGeom prst="rect">
            <a:avLst/>
          </a:prstGeom>
          <a:blipFill>
            <a:blip r:embed="rId3"/>
            <a:tile tx="0" ty="0" sx="100000" sy="100000" flip="none" algn="tl"/>
          </a:blipFill>
          <a:ln w="38100">
            <a:solidFill>
              <a:srgbClr val="FFC000"/>
            </a:solidFill>
          </a:ln>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8000" b="0" i="0" u="none" strike="noStrike" kern="1200" cap="none" spc="0" normalizeH="0" baseline="0" noProof="0" dirty="0" smtClean="0">
                <a:ln>
                  <a:noFill/>
                </a:ln>
                <a:solidFill>
                  <a:srgbClr val="FF0000"/>
                </a:solidFill>
                <a:effectLst/>
                <a:uLnTx/>
                <a:uFillTx/>
                <a:latin typeface="NikoshBAN" pitchFamily="2" charset="0"/>
                <a:ea typeface="+mn-ea"/>
                <a:cs typeface="NikoshBAN" pitchFamily="2" charset="0"/>
              </a:rPr>
              <a:t> </a:t>
            </a:r>
            <a:r>
              <a:rPr kumimoji="0" lang="bn-BD" sz="6600" b="1" i="0" u="none" strike="noStrike" kern="1200" normalizeH="0" baseline="0" noProof="0" dirty="0" smtClean="0">
                <a:ln w="13462">
                  <a:solidFill>
                    <a:schemeClr val="bg1"/>
                  </a:solidFill>
                  <a:prstDash val="solid"/>
                </a:ln>
                <a:solidFill>
                  <a:srgbClr val="7030A0"/>
                </a:solidFill>
                <a:effectLst>
                  <a:outerShdw dist="38100" dir="2700000" algn="bl" rotWithShape="0">
                    <a:schemeClr val="accent5"/>
                  </a:outerShdw>
                </a:effectLst>
                <a:uLnTx/>
                <a:uFillTx/>
                <a:latin typeface="NikoshBAN" pitchFamily="2" charset="0"/>
                <a:ea typeface="+mn-ea"/>
                <a:cs typeface="NikoshBAN" pitchFamily="2" charset="0"/>
              </a:rPr>
              <a:t>মুসাফাহা</a:t>
            </a:r>
            <a:r>
              <a:rPr kumimoji="0" lang="en-US" sz="6600" b="1" i="0" u="none" strike="noStrike" kern="1200" normalizeH="0" baseline="0" noProof="0" dirty="0" smtClean="0">
                <a:ln w="13462">
                  <a:solidFill>
                    <a:schemeClr val="bg1"/>
                  </a:solidFill>
                  <a:prstDash val="solid"/>
                </a:ln>
                <a:solidFill>
                  <a:srgbClr val="7030A0"/>
                </a:solidFill>
                <a:effectLst>
                  <a:outerShdw dist="38100" dir="2700000" algn="bl" rotWithShape="0">
                    <a:schemeClr val="accent5"/>
                  </a:outerShdw>
                </a:effectLst>
                <a:uLnTx/>
                <a:uFillTx/>
                <a:latin typeface="NikoshBAN" pitchFamily="2" charset="0"/>
                <a:ea typeface="+mn-ea"/>
                <a:cs typeface="NikoshBAN" pitchFamily="2" charset="0"/>
              </a:rPr>
              <a:t> ও </a:t>
            </a:r>
            <a:r>
              <a:rPr kumimoji="0" lang="en-US" sz="6600" b="1" i="0" u="none" strike="noStrike" kern="1200" normalizeH="0" baseline="0" noProof="0" dirty="0" err="1" smtClean="0">
                <a:ln w="13462">
                  <a:solidFill>
                    <a:schemeClr val="bg1"/>
                  </a:solidFill>
                  <a:prstDash val="solid"/>
                </a:ln>
                <a:solidFill>
                  <a:srgbClr val="7030A0"/>
                </a:solidFill>
                <a:effectLst>
                  <a:outerShdw dist="38100" dir="2700000" algn="bl" rotWithShape="0">
                    <a:schemeClr val="accent5"/>
                  </a:outerShdw>
                </a:effectLst>
                <a:uLnTx/>
                <a:uFillTx/>
                <a:latin typeface="NikoshBAN" pitchFamily="2" charset="0"/>
                <a:ea typeface="+mn-ea"/>
                <a:cs typeface="NikoshBAN" pitchFamily="2" charset="0"/>
              </a:rPr>
              <a:t>মুয়ানাকা</a:t>
            </a:r>
            <a:endParaRPr kumimoji="0" lang="en-US" sz="13800" b="1" i="0" u="none" strike="noStrike" kern="1200" normalizeH="0" baseline="0" noProof="0" dirty="0">
              <a:ln w="13462">
                <a:solidFill>
                  <a:schemeClr val="bg1"/>
                </a:solidFill>
                <a:prstDash val="solid"/>
              </a:ln>
              <a:solidFill>
                <a:srgbClr val="7030A0"/>
              </a:solidFill>
              <a:effectLst>
                <a:outerShdw dist="38100" dir="2700000" algn="bl" rotWithShape="0">
                  <a:schemeClr val="accent5"/>
                </a:outerShdw>
              </a:effectLst>
              <a:uLnTx/>
              <a:uFillTx/>
              <a:latin typeface="NikoshBAN" pitchFamily="2" charset="0"/>
              <a:ea typeface="+mn-ea"/>
              <a:cs typeface="NikoshBAN" pitchFamily="2" charset="0"/>
            </a:endParaRPr>
          </a:p>
        </p:txBody>
      </p:sp>
      <p:sp>
        <p:nvSpPr>
          <p:cNvPr id="4" name="Title 1"/>
          <p:cNvSpPr txBox="1">
            <a:spLocks/>
          </p:cNvSpPr>
          <p:nvPr/>
        </p:nvSpPr>
        <p:spPr>
          <a:xfrm>
            <a:off x="3202235" y="363328"/>
            <a:ext cx="5305157" cy="1326576"/>
          </a:xfrm>
          <a:prstGeom prst="rect">
            <a:avLst/>
          </a:prstGeom>
          <a:solidFill>
            <a:srgbClr val="FFFF00"/>
          </a:solidFill>
          <a:ln w="38100">
            <a:solidFill>
              <a:srgbClr val="FF0066"/>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8800" b="1" i="0" u="none" strike="noStrike" kern="1200" spc="50" normalizeH="0" baseline="0" noProof="0" dirty="0" smtClean="0">
                <a:ln w="9525" cmpd="sng">
                  <a:solidFill>
                    <a:schemeClr val="accent1"/>
                  </a:solidFill>
                  <a:prstDash val="solid"/>
                </a:ln>
                <a:solidFill>
                  <a:srgbClr val="70AD47">
                    <a:tint val="1000"/>
                  </a:srgbClr>
                </a:solidFill>
                <a:effectLst>
                  <a:glow rad="38100">
                    <a:schemeClr val="accent1">
                      <a:alpha val="40000"/>
                    </a:schemeClr>
                  </a:glow>
                  <a:innerShdw blurRad="63500" dist="50800" dir="18900000">
                    <a:prstClr val="black">
                      <a:alpha val="50000"/>
                    </a:prstClr>
                  </a:innerShdw>
                </a:effectLst>
                <a:uLnTx/>
                <a:uFillTx/>
                <a:latin typeface="NikoshBAN" pitchFamily="2" charset="0"/>
                <a:ea typeface="+mj-ea"/>
                <a:cs typeface="NikoshBAN" pitchFamily="2" charset="0"/>
              </a:rPr>
              <a:t>আজকের পাঠ</a:t>
            </a:r>
            <a:endParaRPr kumimoji="0" lang="en-US" sz="8800" b="1" i="0" u="none" strike="noStrike" kern="1200" spc="50" normalizeH="0" baseline="0" noProof="0" dirty="0">
              <a:ln w="9525" cmpd="sng">
                <a:solidFill>
                  <a:schemeClr val="accent1"/>
                </a:solidFill>
                <a:prstDash val="solid"/>
              </a:ln>
              <a:solidFill>
                <a:srgbClr val="70AD47">
                  <a:tint val="1000"/>
                </a:srgbClr>
              </a:solidFill>
              <a:effectLst>
                <a:glow rad="38100">
                  <a:schemeClr val="accent1">
                    <a:alpha val="40000"/>
                  </a:schemeClr>
                </a:glow>
                <a:innerShdw blurRad="63500" dist="50800" dir="18900000">
                  <a:prstClr val="black">
                    <a:alpha val="50000"/>
                  </a:prstClr>
                </a:innerShdw>
              </a:effectLst>
              <a:uLnTx/>
              <a:uFillTx/>
              <a:latin typeface="NikoshBAN" pitchFamily="2" charset="0"/>
              <a:ea typeface="+mj-ea"/>
              <a:cs typeface="NikoshBAN" pitchFamily="2" charset="0"/>
            </a:endParaRPr>
          </a:p>
        </p:txBody>
      </p:sp>
    </p:spTree>
    <p:extLst>
      <p:ext uri="{BB962C8B-B14F-4D97-AF65-F5344CB8AC3E}">
        <p14:creationId xmlns:p14="http://schemas.microsoft.com/office/powerpoint/2010/main" val="400228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3518704" y="700709"/>
            <a:ext cx="3863731" cy="1021977"/>
          </a:xfrm>
          <a:prstGeom prst="horizontalScroll">
            <a:avLst/>
          </a:prstGeom>
          <a:blipFill>
            <a:blip r:embed="rId2">
              <a:duotone>
                <a:prstClr val="black"/>
                <a:schemeClr val="accent2">
                  <a:tint val="45000"/>
                  <a:satMod val="400000"/>
                </a:schemeClr>
              </a:duotone>
            </a:blip>
            <a:tile tx="0" ty="0" sx="100000" sy="100000" flip="none" algn="tl"/>
          </a:blipFill>
          <a:ln>
            <a:solidFill>
              <a:srgbClr val="FFFF00"/>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bn-BD" sz="88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শিখন ফল </a:t>
            </a:r>
            <a:endParaRPr lang="en-US" sz="88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1620457" y="2628781"/>
            <a:ext cx="9537538" cy="3354765"/>
          </a:xfrm>
          <a:prstGeom prst="rect">
            <a:avLst/>
          </a:prstGeom>
        </p:spPr>
        <p:txBody>
          <a:bodyPr wrap="square">
            <a:spAutoFit/>
          </a:bodyPr>
          <a:lstStyle/>
          <a:p>
            <a:pPr algn="ctr">
              <a:spcBef>
                <a:spcPct val="0"/>
              </a:spcBef>
              <a:defRPr/>
            </a:pPr>
            <a:r>
              <a:rPr lang="bn-BD" sz="4400" u="sng" dirty="0">
                <a:solidFill>
                  <a:srgbClr val="7030A0"/>
                </a:solidFill>
                <a:latin typeface="NikoshBAN" pitchFamily="2" charset="0"/>
                <a:cs typeface="NikoshBAN" pitchFamily="2" charset="0"/>
              </a:rPr>
              <a:t>এই পাঠ শেষে শিক্ষার্থীরা </a:t>
            </a:r>
            <a:r>
              <a:rPr lang="en-US" sz="4400" u="sng" dirty="0">
                <a:solidFill>
                  <a:srgbClr val="7030A0"/>
                </a:solidFill>
                <a:latin typeface="NikoshBAN" pitchFamily="2" charset="0"/>
                <a:cs typeface="NikoshBAN" pitchFamily="2" charset="0"/>
              </a:rPr>
              <a:t>……….</a:t>
            </a:r>
          </a:p>
          <a:p>
            <a:r>
              <a:rPr lang="bn-BD" sz="4000" b="1" dirty="0">
                <a:ln w="12700" cmpd="sng">
                  <a:solidFill>
                    <a:schemeClr val="accent4"/>
                  </a:solidFill>
                  <a:prstDash val="solid"/>
                </a:ln>
                <a:solidFill>
                  <a:srgbClr val="7030A0"/>
                </a:solidFill>
                <a:latin typeface="NikoshBAN" pitchFamily="2" charset="0"/>
                <a:cs typeface="NikoshBAN" pitchFamily="2" charset="0"/>
              </a:rPr>
              <a:t>১। </a:t>
            </a:r>
            <a:r>
              <a:rPr lang="bn-BD" sz="4000" b="1" dirty="0">
                <a:ln w="10160">
                  <a:solidFill>
                    <a:schemeClr val="accent5"/>
                  </a:solidFill>
                  <a:prstDash val="solid"/>
                </a:ln>
                <a:solidFill>
                  <a:srgbClr val="7030A0"/>
                </a:solidFill>
                <a:effectLst>
                  <a:outerShdw blurRad="38100" dist="22860" dir="5400000" algn="tl" rotWithShape="0">
                    <a:srgbClr val="000000">
                      <a:alpha val="30000"/>
                    </a:srgbClr>
                  </a:outerShdw>
                </a:effectLst>
                <a:latin typeface="NikoshBAN" pitchFamily="2" charset="0"/>
                <a:cs typeface="NikoshBAN" pitchFamily="2" charset="0"/>
              </a:rPr>
              <a:t>মুসাফাহা শব্দের অর্থ বলতে পারবে।</a:t>
            </a:r>
            <a:endParaRPr lang="en-US" sz="4000" b="1" dirty="0">
              <a:ln w="10160">
                <a:solidFill>
                  <a:schemeClr val="accent5"/>
                </a:solidFill>
                <a:prstDash val="solid"/>
              </a:ln>
              <a:solidFill>
                <a:srgbClr val="7030A0"/>
              </a:solidFill>
              <a:effectLst>
                <a:outerShdw blurRad="38100" dist="22860" dir="5400000" algn="tl" rotWithShape="0">
                  <a:srgbClr val="000000">
                    <a:alpha val="30000"/>
                  </a:srgbClr>
                </a:outerShdw>
              </a:effectLst>
              <a:latin typeface="NikoshBAN" pitchFamily="2" charset="0"/>
              <a:cs typeface="NikoshBAN" pitchFamily="2" charset="0"/>
            </a:endParaRPr>
          </a:p>
          <a:p>
            <a:r>
              <a:rPr lang="en-US" sz="4000" b="1" dirty="0">
                <a:ln w="9525">
                  <a:solidFill>
                    <a:schemeClr val="bg1"/>
                  </a:solidFill>
                  <a:prstDash val="solid"/>
                </a:ln>
                <a:solidFill>
                  <a:srgbClr val="7030A0"/>
                </a:solidFill>
                <a:latin typeface="NikoshBAN" pitchFamily="2" charset="0"/>
                <a:cs typeface="NikoshBAN" pitchFamily="2" charset="0"/>
              </a:rPr>
              <a:t>২। </a:t>
            </a:r>
            <a:r>
              <a:rPr lang="bn-BD" sz="4000" b="1" dirty="0">
                <a:ln w="9525">
                  <a:solidFill>
                    <a:schemeClr val="bg1"/>
                  </a:solidFill>
                  <a:prstDash val="solid"/>
                </a:ln>
                <a:solidFill>
                  <a:srgbClr val="7030A0"/>
                </a:solidFill>
                <a:latin typeface="NikoshBAN" pitchFamily="2" charset="0"/>
                <a:cs typeface="NikoshBAN" pitchFamily="2" charset="0"/>
              </a:rPr>
              <a:t>মুসাফাহা</a:t>
            </a:r>
            <a:r>
              <a:rPr lang="en-US" sz="4000" b="1" dirty="0">
                <a:ln w="9525">
                  <a:solidFill>
                    <a:schemeClr val="bg1"/>
                  </a:solidFill>
                  <a:prstDash val="solid"/>
                </a:ln>
                <a:solidFill>
                  <a:srgbClr val="7030A0"/>
                </a:solidFill>
                <a:latin typeface="NikoshBAN" pitchFamily="2" charset="0"/>
                <a:cs typeface="NikoshBAN" pitchFamily="2" charset="0"/>
              </a:rPr>
              <a:t> </a:t>
            </a:r>
            <a:r>
              <a:rPr lang="en-US" sz="4000" b="1" dirty="0" err="1">
                <a:ln w="9525">
                  <a:solidFill>
                    <a:schemeClr val="bg1"/>
                  </a:solidFill>
                  <a:prstDash val="solid"/>
                </a:ln>
                <a:solidFill>
                  <a:srgbClr val="7030A0"/>
                </a:solidFill>
                <a:latin typeface="NikoshBAN" pitchFamily="2" charset="0"/>
                <a:cs typeface="NikoshBAN" pitchFamily="2" charset="0"/>
              </a:rPr>
              <a:t>সম্পর্কে</a:t>
            </a:r>
            <a:r>
              <a:rPr lang="en-US" sz="4000" b="1" dirty="0">
                <a:ln w="9525">
                  <a:solidFill>
                    <a:schemeClr val="bg1"/>
                  </a:solidFill>
                  <a:prstDash val="solid"/>
                </a:ln>
                <a:solidFill>
                  <a:srgbClr val="7030A0"/>
                </a:solidFill>
                <a:latin typeface="NikoshBAN" pitchFamily="2" charset="0"/>
                <a:cs typeface="NikoshBAN" pitchFamily="2" charset="0"/>
              </a:rPr>
              <a:t> </a:t>
            </a:r>
            <a:r>
              <a:rPr lang="en-US" sz="4000" b="1" dirty="0" err="1">
                <a:ln w="9525">
                  <a:solidFill>
                    <a:schemeClr val="bg1"/>
                  </a:solidFill>
                  <a:prstDash val="solid"/>
                </a:ln>
                <a:solidFill>
                  <a:srgbClr val="7030A0"/>
                </a:solidFill>
                <a:latin typeface="NikoshBAN" pitchFamily="2" charset="0"/>
                <a:cs typeface="NikoshBAN" pitchFamily="2" charset="0"/>
              </a:rPr>
              <a:t>হাদিস</a:t>
            </a:r>
            <a:r>
              <a:rPr lang="en-US" sz="4000" b="1" dirty="0">
                <a:ln w="9525">
                  <a:solidFill>
                    <a:schemeClr val="bg1"/>
                  </a:solidFill>
                  <a:prstDash val="solid"/>
                </a:ln>
                <a:solidFill>
                  <a:srgbClr val="7030A0"/>
                </a:solidFill>
                <a:latin typeface="NikoshBAN" pitchFamily="2" charset="0"/>
                <a:cs typeface="NikoshBAN" pitchFamily="2" charset="0"/>
              </a:rPr>
              <a:t> </a:t>
            </a:r>
            <a:r>
              <a:rPr lang="en-US" sz="4000" b="1" dirty="0" err="1">
                <a:ln w="9525">
                  <a:solidFill>
                    <a:schemeClr val="bg1"/>
                  </a:solidFill>
                  <a:prstDash val="solid"/>
                </a:ln>
                <a:solidFill>
                  <a:srgbClr val="7030A0"/>
                </a:solidFill>
                <a:latin typeface="NikoshBAN" pitchFamily="2" charset="0"/>
                <a:cs typeface="NikoshBAN" pitchFamily="2" charset="0"/>
              </a:rPr>
              <a:t>বলতে</a:t>
            </a:r>
            <a:r>
              <a:rPr lang="en-US" sz="4000" b="1" dirty="0">
                <a:ln w="9525">
                  <a:solidFill>
                    <a:schemeClr val="bg1"/>
                  </a:solidFill>
                  <a:prstDash val="solid"/>
                </a:ln>
                <a:solidFill>
                  <a:srgbClr val="7030A0"/>
                </a:solidFill>
                <a:latin typeface="NikoshBAN" pitchFamily="2" charset="0"/>
                <a:cs typeface="NikoshBAN" pitchFamily="2" charset="0"/>
              </a:rPr>
              <a:t> </a:t>
            </a:r>
            <a:r>
              <a:rPr lang="en-US" sz="4000" b="1" dirty="0" err="1">
                <a:ln w="9525">
                  <a:solidFill>
                    <a:schemeClr val="bg1"/>
                  </a:solidFill>
                  <a:prstDash val="solid"/>
                </a:ln>
                <a:solidFill>
                  <a:srgbClr val="7030A0"/>
                </a:solidFill>
                <a:latin typeface="NikoshBAN" pitchFamily="2" charset="0"/>
                <a:cs typeface="NikoshBAN" pitchFamily="2" charset="0"/>
              </a:rPr>
              <a:t>পারবে</a:t>
            </a:r>
            <a:r>
              <a:rPr lang="en-US" sz="4000" b="1" dirty="0">
                <a:ln w="9525">
                  <a:solidFill>
                    <a:schemeClr val="bg1"/>
                  </a:solidFill>
                  <a:prstDash val="solid"/>
                </a:ln>
                <a:solidFill>
                  <a:srgbClr val="7030A0"/>
                </a:solidFill>
                <a:latin typeface="NikoshBAN" pitchFamily="2" charset="0"/>
                <a:cs typeface="NikoshBAN" pitchFamily="2" charset="0"/>
              </a:rPr>
              <a:t>।</a:t>
            </a:r>
            <a:endParaRPr lang="bn-BD" sz="4000" b="1" dirty="0">
              <a:ln w="9525">
                <a:solidFill>
                  <a:schemeClr val="bg1"/>
                </a:solidFill>
                <a:prstDash val="solid"/>
              </a:ln>
              <a:solidFill>
                <a:srgbClr val="7030A0"/>
              </a:solidFill>
              <a:latin typeface="NikoshBAN" pitchFamily="2" charset="0"/>
              <a:cs typeface="NikoshBAN" pitchFamily="2" charset="0"/>
            </a:endParaRPr>
          </a:p>
          <a:p>
            <a:r>
              <a:rPr lang="en-US" sz="4000" b="1" dirty="0">
                <a:ln w="9525">
                  <a:solidFill>
                    <a:schemeClr val="bg1"/>
                  </a:solidFill>
                  <a:prstDash val="solid"/>
                </a:ln>
                <a:solidFill>
                  <a:srgbClr val="7030A0"/>
                </a:solidFill>
                <a:latin typeface="NikoshBAN" pitchFamily="2" charset="0"/>
                <a:cs typeface="NikoshBAN" pitchFamily="2" charset="0"/>
              </a:rPr>
              <a:t>৩</a:t>
            </a:r>
            <a:r>
              <a:rPr lang="bn-BD" sz="4000" b="1" dirty="0">
                <a:ln w="9525">
                  <a:solidFill>
                    <a:schemeClr val="bg1"/>
                  </a:solidFill>
                  <a:prstDash val="solid"/>
                </a:ln>
                <a:solidFill>
                  <a:srgbClr val="7030A0"/>
                </a:solidFill>
                <a:latin typeface="NikoshBAN" pitchFamily="2" charset="0"/>
                <a:cs typeface="NikoshBAN" pitchFamily="2" charset="0"/>
              </a:rPr>
              <a:t>। মুসাফাহা করার পদ্ধতি</a:t>
            </a:r>
            <a:r>
              <a:rPr lang="en-US" sz="4000" b="1" dirty="0">
                <a:ln w="9525">
                  <a:solidFill>
                    <a:schemeClr val="bg1"/>
                  </a:solidFill>
                  <a:prstDash val="solid"/>
                </a:ln>
                <a:solidFill>
                  <a:srgbClr val="7030A0"/>
                </a:solidFill>
                <a:latin typeface="NikoshBAN" pitchFamily="2" charset="0"/>
                <a:cs typeface="NikoshBAN" pitchFamily="2" charset="0"/>
              </a:rPr>
              <a:t> </a:t>
            </a:r>
            <a:r>
              <a:rPr lang="bn-BD" sz="4000" b="1" dirty="0">
                <a:ln w="9525">
                  <a:solidFill>
                    <a:schemeClr val="bg1"/>
                  </a:solidFill>
                  <a:prstDash val="solid"/>
                </a:ln>
                <a:solidFill>
                  <a:srgbClr val="7030A0"/>
                </a:solidFill>
                <a:latin typeface="NikoshBAN" pitchFamily="2" charset="0"/>
                <a:cs typeface="NikoshBAN" pitchFamily="2" charset="0"/>
              </a:rPr>
              <a:t>বর্ণনা করতে পারবে।   </a:t>
            </a:r>
          </a:p>
          <a:p>
            <a:r>
              <a:rPr lang="en-US" sz="4000" b="1" dirty="0">
                <a:ln w="9525">
                  <a:solidFill>
                    <a:schemeClr val="bg1"/>
                  </a:solidFill>
                  <a:prstDash val="solid"/>
                </a:ln>
                <a:solidFill>
                  <a:srgbClr val="7030A0"/>
                </a:solidFill>
                <a:latin typeface="NikoshBAN" pitchFamily="2" charset="0"/>
                <a:cs typeface="NikoshBAN" pitchFamily="2" charset="0"/>
              </a:rPr>
              <a:t>৪</a:t>
            </a:r>
            <a:r>
              <a:rPr lang="bn-BD" sz="4000" b="1" dirty="0">
                <a:ln w="9525">
                  <a:solidFill>
                    <a:schemeClr val="bg1"/>
                  </a:solidFill>
                  <a:prstDash val="solid"/>
                </a:ln>
                <a:solidFill>
                  <a:srgbClr val="7030A0"/>
                </a:solidFill>
                <a:latin typeface="NikoshBAN" pitchFamily="2" charset="0"/>
                <a:cs typeface="NikoshBAN" pitchFamily="2" charset="0"/>
              </a:rPr>
              <a:t>। </a:t>
            </a:r>
            <a:r>
              <a:rPr lang="bn-BD" sz="4000" b="1" dirty="0">
                <a:ln w="9525">
                  <a:solidFill>
                    <a:schemeClr val="bg1"/>
                  </a:solidFill>
                  <a:prstDash val="solid"/>
                </a:ln>
                <a:solidFill>
                  <a:srgbClr val="7030A0"/>
                </a:solidFill>
                <a:effectLst>
                  <a:outerShdw blurRad="63500" sx="102000" sy="102000" algn="ctr" rotWithShape="0">
                    <a:prstClr val="black">
                      <a:alpha val="40000"/>
                    </a:prstClr>
                  </a:outerShdw>
                </a:effectLst>
                <a:latin typeface="NikoshBAN" pitchFamily="2" charset="0"/>
                <a:cs typeface="NikoshBAN" pitchFamily="2" charset="0"/>
              </a:rPr>
              <a:t>মুসাফাহার শর’য়ী বিধান ব্যাখ্যা করতে পারব</a:t>
            </a:r>
            <a:r>
              <a:rPr lang="en-US" sz="4000" b="1" dirty="0">
                <a:ln w="9525">
                  <a:solidFill>
                    <a:schemeClr val="bg1"/>
                  </a:solidFill>
                  <a:prstDash val="solid"/>
                </a:ln>
                <a:solidFill>
                  <a:srgbClr val="7030A0"/>
                </a:solidFill>
                <a:effectLst>
                  <a:outerShdw blurRad="63500" sx="102000" sy="102000" algn="ctr" rotWithShape="0">
                    <a:prstClr val="black">
                      <a:alpha val="40000"/>
                    </a:prstClr>
                  </a:outerShdw>
                </a:effectLst>
                <a:latin typeface="NikoshBAN" pitchFamily="2" charset="0"/>
                <a:cs typeface="NikoshBAN" pitchFamily="2" charset="0"/>
              </a:rPr>
              <a:t>।</a:t>
            </a:r>
            <a:r>
              <a:rPr lang="bn-BD" sz="4800" b="1" dirty="0">
                <a:ln w="13462">
                  <a:solidFill>
                    <a:schemeClr val="bg1"/>
                  </a:solidFill>
                  <a:prstDash val="solid"/>
                </a:ln>
                <a:solidFill>
                  <a:srgbClr val="7030A0"/>
                </a:solidFill>
                <a:effectLst>
                  <a:outerShdw blurRad="63500" sx="102000" sy="102000" algn="ctr" rotWithShape="0">
                    <a:prstClr val="black">
                      <a:alpha val="40000"/>
                    </a:prstClr>
                  </a:outerShdw>
                </a:effectLst>
                <a:latin typeface="NikoshBAN" panose="02000000000000000000" pitchFamily="2" charset="0"/>
                <a:cs typeface="NikoshBAN" panose="02000000000000000000" pitchFamily="2" charset="0"/>
              </a:rPr>
              <a:t> </a:t>
            </a:r>
            <a:r>
              <a:rPr lang="en-US" sz="4800" b="1" dirty="0">
                <a:ln w="13462">
                  <a:solidFill>
                    <a:schemeClr val="bg1"/>
                  </a:solidFill>
                  <a:prstDash val="solid"/>
                </a:ln>
                <a:solidFill>
                  <a:srgbClr val="7030A0"/>
                </a:solidFill>
                <a:effectLst>
                  <a:outerShdw blurRad="63500" sx="102000" sy="102000" algn="ctr" rotWithShape="0">
                    <a:prstClr val="black">
                      <a:alpha val="40000"/>
                    </a:prst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9466851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567</Words>
  <Application>Microsoft Office PowerPoint</Application>
  <PresentationFormat>Widescreen</PresentationFormat>
  <Paragraphs>59</Paragraphs>
  <Slides>17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MingLiU_HKSCS-ExtB</vt:lpstr>
      <vt:lpstr>Arial</vt:lpstr>
      <vt:lpstr>Baskerville Old Face</vt:lpstr>
      <vt:lpstr>Calibri</vt:lpstr>
      <vt:lpstr>Calibri Light</vt:lpstr>
      <vt:lpstr>NikoshBAN</vt:lpstr>
      <vt:lpstr>SutonnyMJ</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Md.Yousufe</dc:creator>
  <cp:lastModifiedBy>D H Liton</cp:lastModifiedBy>
  <cp:revision>150</cp:revision>
  <dcterms:created xsi:type="dcterms:W3CDTF">2017-10-14T06:36:21Z</dcterms:created>
  <dcterms:modified xsi:type="dcterms:W3CDTF">2020-03-20T13:07:07Z</dcterms:modified>
</cp:coreProperties>
</file>