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62" r:id="rId9"/>
    <p:sldId id="265" r:id="rId10"/>
    <p:sldId id="263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21B6"/>
    <a:srgbClr val="FF0000"/>
    <a:srgbClr val="00FF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108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2CB71-3722-4AF9-873E-A8BFE6228593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A4505-F200-414C-9E4F-937265A3D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097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A4505-F200-414C-9E4F-937265A3DB4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5598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A4505-F200-414C-9E4F-937265A3DB4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7187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সমাধান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স্লাইড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A4505-F200-414C-9E4F-937265A3DB4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807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অংকটির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সমাধান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বোডে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ছাত্রদের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সাহায্যে</a:t>
            </a:r>
            <a:r>
              <a:rPr lang="en-US" baseline="0" dirty="0" smtClean="0"/>
              <a:t> </a:t>
            </a:r>
            <a:r>
              <a:rPr lang="en-US" baseline="0" smtClean="0"/>
              <a:t>করব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A4505-F200-414C-9E4F-937265A3DB4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079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7.jpeg"/><Relationship Id="rId9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18185"/>
            <a:ext cx="22860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3655" y="1058656"/>
            <a:ext cx="8229600" cy="465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715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066800"/>
            <a:ext cx="71628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26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0000FF"/>
                </a:solidFill>
              </a:rPr>
              <a:t>একক</a:t>
            </a:r>
            <a:r>
              <a:rPr lang="en-US" sz="4800" dirty="0" smtClean="0">
                <a:solidFill>
                  <a:srgbClr val="0000FF"/>
                </a:solidFill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</a:rPr>
              <a:t>কাজ</a:t>
            </a: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6600" dirty="0" err="1" smtClean="0">
                <a:solidFill>
                  <a:srgbClr val="FF0000"/>
                </a:solidFill>
              </a:rPr>
              <a:t>ভূ-রেখা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কি</a:t>
            </a:r>
            <a:r>
              <a:rPr lang="en-US" sz="6600" dirty="0" smtClean="0">
                <a:solidFill>
                  <a:srgbClr val="FF0000"/>
                </a:solidFill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6600" dirty="0" err="1" smtClean="0">
                <a:solidFill>
                  <a:srgbClr val="FF0000"/>
                </a:solidFill>
              </a:rPr>
              <a:t>উলম্বতল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কাকে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বলে</a:t>
            </a:r>
            <a:r>
              <a:rPr lang="en-US" sz="6600" dirty="0" smtClean="0">
                <a:solidFill>
                  <a:srgbClr val="FF0000"/>
                </a:solidFill>
              </a:rPr>
              <a:t>?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557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71" y="152400"/>
            <a:ext cx="8077200" cy="5257800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2002971" y="915390"/>
            <a:ext cx="381000" cy="4572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5943600" y="3733800"/>
            <a:ext cx="381000" cy="4572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5753100" y="3048000"/>
            <a:ext cx="381000" cy="457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812471" y="3048000"/>
            <a:ext cx="381000" cy="457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035628" y="1981200"/>
            <a:ext cx="381000" cy="4572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48600" y="1372590"/>
            <a:ext cx="1143000" cy="10658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উন্নতি</a:t>
            </a:r>
            <a:endParaRPr lang="en-US" sz="3200" dirty="0" smtClean="0"/>
          </a:p>
          <a:p>
            <a:pPr algn="ctr"/>
            <a:r>
              <a:rPr lang="en-US" sz="3200" dirty="0" err="1" smtClean="0"/>
              <a:t>কোণ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7277100" y="3553196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93471" y="4495800"/>
            <a:ext cx="1616529" cy="914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অবনতি</a:t>
            </a:r>
            <a:r>
              <a:rPr lang="en-US" sz="3200" dirty="0" smtClean="0"/>
              <a:t>  </a:t>
            </a:r>
            <a:r>
              <a:rPr lang="en-US" sz="3200" dirty="0" err="1" smtClean="0"/>
              <a:t>কোণ</a:t>
            </a:r>
            <a:endParaRPr lang="en-US" sz="3200" dirty="0"/>
          </a:p>
        </p:txBody>
      </p:sp>
      <p:sp>
        <p:nvSpPr>
          <p:cNvPr id="12" name="Oval 11"/>
          <p:cNvSpPr/>
          <p:nvPr/>
        </p:nvSpPr>
        <p:spPr>
          <a:xfrm>
            <a:off x="2416628" y="3657723"/>
            <a:ext cx="469448" cy="1521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680113" y="619682"/>
            <a:ext cx="326571" cy="381000"/>
          </a:xfrm>
          <a:prstGeom prst="ellipse">
            <a:avLst/>
          </a:prstGeom>
          <a:solidFill>
            <a:srgbClr val="EB21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32566" y="4762438"/>
            <a:ext cx="190500" cy="381124"/>
          </a:xfrm>
          <a:prstGeom prst="ellipse">
            <a:avLst/>
          </a:prstGeom>
          <a:solidFill>
            <a:srgbClr val="EB21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537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409 -0.00509 L -0.08698 -0.25255 " pathEditMode="relative" ptsTypes="A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01041 L -0.14826 -0.01226 L 0.00885 -0.26642 " pathEditMode="relative" rAng="0" ptsTypes="A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41" y="-128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60407E-6 L -0.27656 0.00346 L -0.11423 0.16257 L -0.27396 0.15564 L -0.11285 0.16096 L -0.27135 0.41512 " pathEditMode="relative" ptsTypes="AAAAAA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1.3876E-7 L -0.17274 -0.1783 L 0.0507 -0.17483 " pathEditMode="relative" ptsTypes="AAA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228600"/>
            <a:ext cx="83058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620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763000" cy="5940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solidFill>
                  <a:schemeClr val="tx1"/>
                </a:solidFill>
              </a:rPr>
              <a:t>উন্নতিকোণ</a:t>
            </a:r>
            <a:r>
              <a:rPr lang="en-US" sz="4400" dirty="0" smtClean="0">
                <a:solidFill>
                  <a:schemeClr val="tx1"/>
                </a:solidFill>
              </a:rPr>
              <a:t>: </a:t>
            </a:r>
            <a:r>
              <a:rPr lang="en-US" sz="4400" dirty="0" err="1" smtClean="0">
                <a:solidFill>
                  <a:schemeClr val="tx1"/>
                </a:solidFill>
              </a:rPr>
              <a:t>ভূতলের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উপরের</a:t>
            </a:r>
            <a:r>
              <a:rPr lang="en-US" sz="4400" dirty="0" smtClean="0">
                <a:solidFill>
                  <a:schemeClr val="tx1"/>
                </a:solidFill>
              </a:rPr>
              <a:t>  </a:t>
            </a:r>
            <a:r>
              <a:rPr lang="en-US" sz="4400" dirty="0" err="1" smtClean="0">
                <a:solidFill>
                  <a:schemeClr val="tx1"/>
                </a:solidFill>
              </a:rPr>
              <a:t>কোন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বিন্দু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ভূমির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সমান্তরাল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রেখার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সাথে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যে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কোণ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উৎপন্ন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করে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তাকে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উন্নতি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কোণ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বলে</a:t>
            </a:r>
            <a:r>
              <a:rPr lang="en-US" sz="4400" dirty="0" smtClean="0">
                <a:solidFill>
                  <a:schemeClr val="tx1"/>
                </a:solidFill>
              </a:rPr>
              <a:t>।</a:t>
            </a:r>
          </a:p>
          <a:p>
            <a:pPr algn="just"/>
            <a:endParaRPr lang="en-US" sz="4400" dirty="0">
              <a:solidFill>
                <a:schemeClr val="tx1"/>
              </a:solidFill>
            </a:endParaRPr>
          </a:p>
          <a:p>
            <a:pPr algn="just"/>
            <a:r>
              <a:rPr lang="en-US" sz="4400" dirty="0" err="1" smtClean="0">
                <a:solidFill>
                  <a:schemeClr val="tx1"/>
                </a:solidFill>
              </a:rPr>
              <a:t>অবনতি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কোণ</a:t>
            </a:r>
            <a:r>
              <a:rPr lang="en-US" sz="4400" dirty="0" smtClean="0">
                <a:solidFill>
                  <a:schemeClr val="tx1"/>
                </a:solidFill>
              </a:rPr>
              <a:t>: </a:t>
            </a:r>
            <a:r>
              <a:rPr lang="en-US" sz="4400" dirty="0" err="1" smtClean="0">
                <a:solidFill>
                  <a:schemeClr val="tx1"/>
                </a:solidFill>
              </a:rPr>
              <a:t>ভূতলের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সমান্তরাল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রেখার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নিচের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কোন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বিন্দু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ভূ-রেখার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সাথে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যে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কোণ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উৎপন্ন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করে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তাকে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অবনতি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কোণ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বলে</a:t>
            </a:r>
            <a:r>
              <a:rPr lang="en-US" sz="4400" dirty="0" smtClean="0">
                <a:solidFill>
                  <a:schemeClr val="tx1"/>
                </a:solidFill>
              </a:rPr>
              <a:t>।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017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4782786" y="685800"/>
            <a:ext cx="3835730" cy="4876800"/>
            <a:chOff x="4951021" y="490823"/>
            <a:chExt cx="3835730" cy="48768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76751" y="490823"/>
              <a:ext cx="3810000" cy="4876800"/>
            </a:xfrm>
            <a:prstGeom prst="rect">
              <a:avLst/>
            </a:prstGeom>
          </p:spPr>
        </p:pic>
        <p:grpSp>
          <p:nvGrpSpPr>
            <p:cNvPr id="23" name="Group 22"/>
            <p:cNvGrpSpPr/>
            <p:nvPr/>
          </p:nvGrpSpPr>
          <p:grpSpPr>
            <a:xfrm>
              <a:off x="4951021" y="1066800"/>
              <a:ext cx="1871353" cy="3756515"/>
              <a:chOff x="4951021" y="1066800"/>
              <a:chExt cx="1871353" cy="3756515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H="1">
                <a:off x="4993574" y="4705350"/>
                <a:ext cx="1828800" cy="762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V="1">
                <a:off x="4951021" y="1066800"/>
                <a:ext cx="1828800" cy="375651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Freeform 18"/>
              <p:cNvSpPr/>
              <p:nvPr/>
            </p:nvSpPr>
            <p:spPr>
              <a:xfrm>
                <a:off x="5326083" y="3976264"/>
                <a:ext cx="581891" cy="738203"/>
              </a:xfrm>
              <a:custGeom>
                <a:avLst/>
                <a:gdLst>
                  <a:gd name="connsiteX0" fmla="*/ 0 w 581891"/>
                  <a:gd name="connsiteY0" fmla="*/ 0 h 738203"/>
                  <a:gd name="connsiteX1" fmla="*/ 0 w 581891"/>
                  <a:gd name="connsiteY1" fmla="*/ 0 h 738203"/>
                  <a:gd name="connsiteX2" fmla="*/ 118753 w 581891"/>
                  <a:gd name="connsiteY2" fmla="*/ 11875 h 738203"/>
                  <a:gd name="connsiteX3" fmla="*/ 190005 w 581891"/>
                  <a:gd name="connsiteY3" fmla="*/ 71252 h 738203"/>
                  <a:gd name="connsiteX4" fmla="*/ 261257 w 581891"/>
                  <a:gd name="connsiteY4" fmla="*/ 118753 h 738203"/>
                  <a:gd name="connsiteX5" fmla="*/ 296883 w 581891"/>
                  <a:gd name="connsiteY5" fmla="*/ 154379 h 738203"/>
                  <a:gd name="connsiteX6" fmla="*/ 332509 w 581891"/>
                  <a:gd name="connsiteY6" fmla="*/ 178130 h 738203"/>
                  <a:gd name="connsiteX7" fmla="*/ 427512 w 581891"/>
                  <a:gd name="connsiteY7" fmla="*/ 285007 h 738203"/>
                  <a:gd name="connsiteX8" fmla="*/ 439387 w 581891"/>
                  <a:gd name="connsiteY8" fmla="*/ 320633 h 738203"/>
                  <a:gd name="connsiteX9" fmla="*/ 510639 w 581891"/>
                  <a:gd name="connsiteY9" fmla="*/ 415636 h 738203"/>
                  <a:gd name="connsiteX10" fmla="*/ 534390 w 581891"/>
                  <a:gd name="connsiteY10" fmla="*/ 486888 h 738203"/>
                  <a:gd name="connsiteX11" fmla="*/ 558141 w 581891"/>
                  <a:gd name="connsiteY11" fmla="*/ 570015 h 738203"/>
                  <a:gd name="connsiteX12" fmla="*/ 558141 w 581891"/>
                  <a:gd name="connsiteY12" fmla="*/ 712519 h 738203"/>
                  <a:gd name="connsiteX13" fmla="*/ 522515 w 581891"/>
                  <a:gd name="connsiteY13" fmla="*/ 736270 h 738203"/>
                  <a:gd name="connsiteX14" fmla="*/ 475013 w 581891"/>
                  <a:gd name="connsiteY14" fmla="*/ 736270 h 738203"/>
                  <a:gd name="connsiteX15" fmla="*/ 581891 w 581891"/>
                  <a:gd name="connsiteY15" fmla="*/ 712519 h 738203"/>
                  <a:gd name="connsiteX16" fmla="*/ 581891 w 581891"/>
                  <a:gd name="connsiteY16" fmla="*/ 700644 h 738203"/>
                  <a:gd name="connsiteX17" fmla="*/ 581891 w 581891"/>
                  <a:gd name="connsiteY17" fmla="*/ 700644 h 738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81891" h="738203">
                    <a:moveTo>
                      <a:pt x="0" y="0"/>
                    </a:moveTo>
                    <a:lnTo>
                      <a:pt x="0" y="0"/>
                    </a:lnTo>
                    <a:cubicBezTo>
                      <a:pt x="39584" y="3958"/>
                      <a:pt x="79990" y="2930"/>
                      <a:pt x="118753" y="11875"/>
                    </a:cubicBezTo>
                    <a:cubicBezTo>
                      <a:pt x="144611" y="17842"/>
                      <a:pt x="172223" y="57422"/>
                      <a:pt x="190005" y="71252"/>
                    </a:cubicBezTo>
                    <a:cubicBezTo>
                      <a:pt x="212537" y="88777"/>
                      <a:pt x="241073" y="98569"/>
                      <a:pt x="261257" y="118753"/>
                    </a:cubicBezTo>
                    <a:cubicBezTo>
                      <a:pt x="273132" y="130628"/>
                      <a:pt x="283981" y="143628"/>
                      <a:pt x="296883" y="154379"/>
                    </a:cubicBezTo>
                    <a:cubicBezTo>
                      <a:pt x="307847" y="163516"/>
                      <a:pt x="321842" y="168648"/>
                      <a:pt x="332509" y="178130"/>
                    </a:cubicBezTo>
                    <a:cubicBezTo>
                      <a:pt x="399062" y="237288"/>
                      <a:pt x="391414" y="230862"/>
                      <a:pt x="427512" y="285007"/>
                    </a:cubicBezTo>
                    <a:cubicBezTo>
                      <a:pt x="431470" y="296882"/>
                      <a:pt x="432667" y="310072"/>
                      <a:pt x="439387" y="320633"/>
                    </a:cubicBezTo>
                    <a:cubicBezTo>
                      <a:pt x="460639" y="354029"/>
                      <a:pt x="510639" y="415636"/>
                      <a:pt x="510639" y="415636"/>
                    </a:cubicBezTo>
                    <a:cubicBezTo>
                      <a:pt x="518556" y="439387"/>
                      <a:pt x="528318" y="462600"/>
                      <a:pt x="534390" y="486888"/>
                    </a:cubicBezTo>
                    <a:cubicBezTo>
                      <a:pt x="549301" y="546533"/>
                      <a:pt x="541104" y="518906"/>
                      <a:pt x="558141" y="570015"/>
                    </a:cubicBezTo>
                    <a:cubicBezTo>
                      <a:pt x="563926" y="610513"/>
                      <a:pt x="581955" y="670845"/>
                      <a:pt x="558141" y="712519"/>
                    </a:cubicBezTo>
                    <a:cubicBezTo>
                      <a:pt x="551060" y="724911"/>
                      <a:pt x="536238" y="732349"/>
                      <a:pt x="522515" y="736270"/>
                    </a:cubicBezTo>
                    <a:cubicBezTo>
                      <a:pt x="507290" y="740620"/>
                      <a:pt x="490847" y="736270"/>
                      <a:pt x="475013" y="736270"/>
                    </a:cubicBezTo>
                    <a:lnTo>
                      <a:pt x="581891" y="712519"/>
                    </a:lnTo>
                    <a:lnTo>
                      <a:pt x="581891" y="700644"/>
                    </a:lnTo>
                    <a:lnTo>
                      <a:pt x="581891" y="700644"/>
                    </a:ln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181600" y="4358963"/>
                <a:ext cx="533400" cy="3463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60</a:t>
                </a:r>
                <a:r>
                  <a:rPr lang="en-US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p:grp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6061368"/>
              </p:ext>
            </p:extLst>
          </p:nvPr>
        </p:nvGraphicFramePr>
        <p:xfrm>
          <a:off x="4527550" y="3333750"/>
          <a:ext cx="88900" cy="190500"/>
        </p:xfrm>
        <a:graphic>
          <a:graphicData uri="http://schemas.openxmlformats.org/presentationml/2006/ole">
            <p:oleObj spid="_x0000_s1454" name="Equation" r:id="rId5" imgW="88560" imgH="190440" progId="Equation.3">
              <p:embed/>
            </p:oleObj>
          </a:graphicData>
        </a:graphic>
      </p:graphicFrame>
      <p:sp>
        <p:nvSpPr>
          <p:cNvPr id="26" name="Left-Right Arrow 25"/>
          <p:cNvSpPr/>
          <p:nvPr/>
        </p:nvSpPr>
        <p:spPr>
          <a:xfrm>
            <a:off x="5280065" y="4976527"/>
            <a:ext cx="1120735" cy="586073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dirty="0" smtClean="0"/>
              <a:t>মি.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" y="826175"/>
            <a:ext cx="3505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এখন</a:t>
            </a:r>
            <a:r>
              <a:rPr lang="en-US" dirty="0" smtClean="0"/>
              <a:t> </a:t>
            </a:r>
            <a:r>
              <a:rPr lang="en-US" dirty="0" err="1" smtClean="0"/>
              <a:t>ছবির</a:t>
            </a:r>
            <a:r>
              <a:rPr lang="en-US" dirty="0" smtClean="0"/>
              <a:t> </a:t>
            </a:r>
            <a:r>
              <a:rPr lang="en-US" dirty="0" err="1" smtClean="0"/>
              <a:t>মিনারটির</a:t>
            </a:r>
            <a:r>
              <a:rPr lang="en-US" dirty="0" smtClean="0"/>
              <a:t> </a:t>
            </a:r>
            <a:r>
              <a:rPr lang="en-US" dirty="0" err="1" smtClean="0"/>
              <a:t>উচ্চতা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।</a:t>
            </a:r>
          </a:p>
          <a:p>
            <a:endParaRPr lang="en-US" dirty="0"/>
          </a:p>
          <a:p>
            <a:r>
              <a:rPr lang="en-US" dirty="0" err="1" smtClean="0"/>
              <a:t>সমা</a:t>
            </a:r>
            <a:r>
              <a:rPr lang="en-US" dirty="0" smtClean="0"/>
              <a:t>: </a:t>
            </a:r>
            <a:r>
              <a:rPr lang="en-US" dirty="0" err="1" smtClean="0"/>
              <a:t>ধরি</a:t>
            </a:r>
            <a:r>
              <a:rPr lang="en-US" dirty="0" smtClean="0"/>
              <a:t> </a:t>
            </a:r>
            <a:r>
              <a:rPr lang="en-US" dirty="0" err="1" smtClean="0"/>
              <a:t>মিনারটি</a:t>
            </a:r>
            <a:r>
              <a:rPr lang="en-US" dirty="0" smtClean="0"/>
              <a:t> </a:t>
            </a:r>
            <a:r>
              <a:rPr lang="en-US" dirty="0" err="1" smtClean="0"/>
              <a:t>উচ্চতা</a:t>
            </a:r>
            <a:r>
              <a:rPr lang="en-US" dirty="0" smtClean="0"/>
              <a:t> AB=</a:t>
            </a:r>
            <a:r>
              <a:rPr lang="en-US" dirty="0" err="1" smtClean="0"/>
              <a:t>hমি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dirty="0" err="1" smtClean="0"/>
              <a:t>উন্নতি</a:t>
            </a:r>
            <a:r>
              <a:rPr lang="en-US" dirty="0" smtClean="0"/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ACB=60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    </a:t>
            </a:r>
          </a:p>
          <a:p>
            <a:r>
              <a:rPr lang="en-US" dirty="0" err="1" smtClean="0"/>
              <a:t>ছায়ার</a:t>
            </a:r>
            <a:r>
              <a:rPr lang="en-US" dirty="0" smtClean="0"/>
              <a:t> </a:t>
            </a:r>
            <a:r>
              <a:rPr lang="en-US" dirty="0" err="1" smtClean="0"/>
              <a:t>দৈর্ঘ্য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BC =20মি</a:t>
            </a:r>
            <a:r>
              <a:rPr lang="en-US" dirty="0" smtClean="0"/>
              <a:t>.</a:t>
            </a:r>
          </a:p>
          <a:p>
            <a:r>
              <a:rPr lang="en-US" dirty="0" smtClean="0"/>
              <a:t>ABC </a:t>
            </a:r>
            <a:r>
              <a:rPr lang="en-US" dirty="0" err="1" smtClean="0"/>
              <a:t>সমকোণী</a:t>
            </a:r>
            <a:r>
              <a:rPr lang="en-US" dirty="0" smtClean="0"/>
              <a:t> </a:t>
            </a:r>
            <a:r>
              <a:rPr lang="en-US" dirty="0" err="1" smtClean="0"/>
              <a:t>ত্রিভুজে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tan   ACB=       </a:t>
            </a:r>
          </a:p>
          <a:p>
            <a:r>
              <a:rPr lang="en-US" b="1" dirty="0" smtClean="0"/>
              <a:t> </a:t>
            </a:r>
          </a:p>
          <a:p>
            <a:r>
              <a:rPr lang="en-US" b="1" dirty="0" err="1" smtClean="0"/>
              <a:t>বা</a:t>
            </a:r>
            <a:r>
              <a:rPr lang="en-US" b="1" dirty="0" smtClean="0"/>
              <a:t>, tan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b="1" baseline="30000" dirty="0" smtClean="0"/>
              <a:t>0</a:t>
            </a:r>
            <a:r>
              <a:rPr lang="en-US" b="1" dirty="0" smtClean="0"/>
              <a:t> =</a:t>
            </a:r>
            <a:r>
              <a:rPr lang="en-US" b="1" baseline="30000" dirty="0" smtClean="0"/>
              <a:t> </a:t>
            </a:r>
            <a:r>
              <a:rPr lang="en-US" b="1" dirty="0" smtClean="0"/>
              <a:t>    </a:t>
            </a:r>
          </a:p>
          <a:p>
            <a:r>
              <a:rPr lang="en-US" b="1" dirty="0" smtClean="0"/>
              <a:t>  </a:t>
            </a:r>
          </a:p>
          <a:p>
            <a:r>
              <a:rPr lang="en-US" b="1" dirty="0" err="1" smtClean="0"/>
              <a:t>বা</a:t>
            </a:r>
            <a:r>
              <a:rPr lang="en-US" b="1" dirty="0" smtClean="0"/>
              <a:t>,      =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smtClean="0"/>
              <a:t>        </a:t>
            </a:r>
          </a:p>
          <a:p>
            <a:r>
              <a:rPr lang="en-US" b="1" dirty="0" smtClean="0"/>
              <a:t> </a:t>
            </a:r>
          </a:p>
          <a:p>
            <a:r>
              <a:rPr lang="en-US" b="1" dirty="0" err="1" smtClean="0"/>
              <a:t>বা,h</a:t>
            </a:r>
            <a:r>
              <a:rPr lang="en-US" b="1" dirty="0" smtClean="0"/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20×    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+mj-lt"/>
                <a:cs typeface="Times New Roman" pitchFamily="18" charset="0"/>
              </a:rPr>
              <a:t>বা,h</a:t>
            </a:r>
            <a:r>
              <a:rPr lang="en-US" b="1" dirty="0" smtClean="0">
                <a:latin typeface="+mj-lt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34.64 </a:t>
            </a:r>
            <a:r>
              <a:rPr lang="en-US" b="1" dirty="0" err="1" smtClean="0">
                <a:cs typeface="Times New Roman" pitchFamily="18" charset="0"/>
              </a:rPr>
              <a:t>মি</a:t>
            </a:r>
            <a:r>
              <a:rPr lang="en-US" b="1" dirty="0" smtClean="0">
                <a:cs typeface="Times New Roman" pitchFamily="18" charset="0"/>
              </a:rPr>
              <a:t>.</a:t>
            </a:r>
          </a:p>
          <a:p>
            <a:endParaRPr lang="en-US" b="1" dirty="0" smtClean="0">
              <a:cs typeface="Times New Roman" pitchFamily="18" charset="0"/>
            </a:endParaRPr>
          </a:p>
          <a:p>
            <a:r>
              <a:rPr lang="en-US" b="1" dirty="0" err="1" smtClean="0">
                <a:latin typeface="+mj-lt"/>
                <a:cs typeface="Times New Roman" pitchFamily="18" charset="0"/>
              </a:rPr>
              <a:t>অতএব</a:t>
            </a:r>
            <a:r>
              <a:rPr lang="en-US" b="1" dirty="0" smtClean="0">
                <a:latin typeface="+mj-lt"/>
                <a:cs typeface="Times New Roman" pitchFamily="18" charset="0"/>
              </a:rPr>
              <a:t> </a:t>
            </a:r>
            <a:r>
              <a:rPr lang="en-US" b="1" dirty="0" err="1"/>
              <a:t>মিনারটি</a:t>
            </a:r>
            <a:r>
              <a:rPr lang="en-US" b="1" dirty="0"/>
              <a:t> </a:t>
            </a:r>
            <a:r>
              <a:rPr lang="en-US" b="1" dirty="0" err="1"/>
              <a:t>উচ্চতা</a:t>
            </a:r>
            <a:r>
              <a:rPr lang="en-US" b="1" dirty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34.64 </a:t>
            </a:r>
            <a:r>
              <a:rPr lang="en-US" b="1" dirty="0" err="1" smtClean="0">
                <a:latin typeface="+mj-lt"/>
                <a:cs typeface="Times New Roman" pitchFamily="18" charset="0"/>
              </a:rPr>
              <a:t>মি</a:t>
            </a:r>
            <a:r>
              <a:rPr lang="en-US" b="1" dirty="0" smtClean="0">
                <a:latin typeface="+mj-lt"/>
                <a:cs typeface="Times New Roman" pitchFamily="18" charset="0"/>
              </a:rPr>
              <a:t>. ।</a:t>
            </a:r>
            <a:endParaRPr lang="en-US" b="1" dirty="0">
              <a:latin typeface="+mj-lt"/>
            </a:endParaRPr>
          </a:p>
          <a:p>
            <a:endParaRPr lang="en-US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6400800" y="990600"/>
            <a:ext cx="457200" cy="271177"/>
          </a:xfrm>
          <a:prstGeom prst="roundRect">
            <a:avLst/>
          </a:prstGeom>
          <a:solidFill>
            <a:srgbClr val="EB21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310741" y="4909444"/>
            <a:ext cx="457200" cy="271177"/>
          </a:xfrm>
          <a:prstGeom prst="roundRect">
            <a:avLst/>
          </a:prstGeom>
          <a:solidFill>
            <a:srgbClr val="EB21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6553200" y="4978719"/>
            <a:ext cx="457200" cy="271177"/>
          </a:xfrm>
          <a:prstGeom prst="roundRect">
            <a:avLst/>
          </a:prstGeom>
          <a:solidFill>
            <a:srgbClr val="EB21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858000" y="2667000"/>
            <a:ext cx="381000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80806826"/>
              </p:ext>
            </p:extLst>
          </p:nvPr>
        </p:nvGraphicFramePr>
        <p:xfrm>
          <a:off x="1676400" y="1905000"/>
          <a:ext cx="457200" cy="285929"/>
        </p:xfrm>
        <a:graphic>
          <a:graphicData uri="http://schemas.openxmlformats.org/presentationml/2006/ole">
            <p:oleObj spid="_x0000_s1455" name="Equation" r:id="rId6" imgW="164880" imgH="152280" progId="Equation.3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7609321"/>
              </p:ext>
            </p:extLst>
          </p:nvPr>
        </p:nvGraphicFramePr>
        <p:xfrm>
          <a:off x="838200" y="2971800"/>
          <a:ext cx="381000" cy="285750"/>
        </p:xfrm>
        <a:graphic>
          <a:graphicData uri="http://schemas.openxmlformats.org/presentationml/2006/ole">
            <p:oleObj spid="_x0000_s1456" name="Equation" r:id="rId7" imgW="164957" imgH="152268" progId="Equation.3">
              <p:embed/>
            </p:oleObj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72225307"/>
              </p:ext>
            </p:extLst>
          </p:nvPr>
        </p:nvGraphicFramePr>
        <p:xfrm>
          <a:off x="1524000" y="2971800"/>
          <a:ext cx="279400" cy="393700"/>
        </p:xfrm>
        <a:graphic>
          <a:graphicData uri="http://schemas.openxmlformats.org/presentationml/2006/ole">
            <p:oleObj spid="_x0000_s1457" name="Equation" r:id="rId8" imgW="279360" imgH="393480" progId="Equation.3">
              <p:embed/>
            </p:oleObj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59401359"/>
              </p:ext>
            </p:extLst>
          </p:nvPr>
        </p:nvGraphicFramePr>
        <p:xfrm>
          <a:off x="1447800" y="4038600"/>
          <a:ext cx="228600" cy="393700"/>
        </p:xfrm>
        <a:graphic>
          <a:graphicData uri="http://schemas.openxmlformats.org/presentationml/2006/ole">
            <p:oleObj spid="_x0000_s1458" name="Equation" r:id="rId9" imgW="228600" imgH="393480" progId="Equation.3">
              <p:embed/>
            </p:oleObj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55971832"/>
              </p:ext>
            </p:extLst>
          </p:nvPr>
        </p:nvGraphicFramePr>
        <p:xfrm>
          <a:off x="914400" y="4114800"/>
          <a:ext cx="228600" cy="228600"/>
        </p:xfrm>
        <a:graphic>
          <a:graphicData uri="http://schemas.openxmlformats.org/presentationml/2006/ole">
            <p:oleObj spid="_x0000_s1459" name="Equation" r:id="rId10" imgW="228600" imgH="228600" progId="Equation.3">
              <p:embed/>
            </p:oleObj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7584056"/>
              </p:ext>
            </p:extLst>
          </p:nvPr>
        </p:nvGraphicFramePr>
        <p:xfrm>
          <a:off x="1752600" y="3306981"/>
          <a:ext cx="228600" cy="393700"/>
        </p:xfrm>
        <a:graphic>
          <a:graphicData uri="http://schemas.openxmlformats.org/presentationml/2006/ole">
            <p:oleObj spid="_x0000_s1460" name="Equation" r:id="rId11" imgW="228600" imgH="393480" progId="Equation.3">
              <p:embed/>
            </p:oleObj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04920354"/>
              </p:ext>
            </p:extLst>
          </p:nvPr>
        </p:nvGraphicFramePr>
        <p:xfrm>
          <a:off x="1524000" y="4572000"/>
          <a:ext cx="228600" cy="342900"/>
        </p:xfrm>
        <a:graphic>
          <a:graphicData uri="http://schemas.openxmlformats.org/presentationml/2006/ole">
            <p:oleObj spid="_x0000_s1461" name="Equation" r:id="rId12" imgW="22860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34047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52400"/>
            <a:ext cx="43434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C00000"/>
                </a:solidFill>
              </a:rPr>
              <a:t>দলীয়</a:t>
            </a:r>
            <a:r>
              <a:rPr lang="en-US" sz="7200" dirty="0" smtClean="0">
                <a:solidFill>
                  <a:srgbClr val="C00000"/>
                </a:solidFill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</a:rPr>
              <a:t>কাজ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8758" y="1680358"/>
            <a:ext cx="8145483" cy="3477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/>
              <a:t>একটি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গাছ</a:t>
            </a:r>
            <a:r>
              <a:rPr lang="en-US" sz="4400" dirty="0" smtClean="0"/>
              <a:t> </a:t>
            </a:r>
            <a:r>
              <a:rPr lang="en-US" sz="4400" dirty="0" err="1" smtClean="0"/>
              <a:t>এমন</a:t>
            </a:r>
            <a:r>
              <a:rPr lang="en-US" sz="4400" dirty="0" smtClean="0"/>
              <a:t> </a:t>
            </a:r>
            <a:r>
              <a:rPr lang="en-US" sz="4400" dirty="0" err="1" smtClean="0"/>
              <a:t>ভাবে</a:t>
            </a:r>
            <a:r>
              <a:rPr lang="en-US" sz="4400" dirty="0" smtClean="0"/>
              <a:t> </a:t>
            </a:r>
            <a:r>
              <a:rPr lang="en-US" sz="4400" dirty="0" err="1" smtClean="0"/>
              <a:t>ভেঙে</a:t>
            </a:r>
            <a:r>
              <a:rPr lang="en-US" sz="4400" dirty="0" smtClean="0"/>
              <a:t> </a:t>
            </a:r>
            <a:r>
              <a:rPr lang="en-US" sz="4400" dirty="0" err="1" smtClean="0"/>
              <a:t>গেল</a:t>
            </a:r>
            <a:r>
              <a:rPr lang="en-US" sz="4400" dirty="0" smtClean="0"/>
              <a:t> </a:t>
            </a:r>
            <a:r>
              <a:rPr lang="en-US" sz="4400" dirty="0" err="1" smtClean="0"/>
              <a:t>যে</a:t>
            </a:r>
            <a:r>
              <a:rPr lang="en-US" sz="4400" dirty="0" smtClean="0"/>
              <a:t>, </a:t>
            </a:r>
            <a:r>
              <a:rPr lang="en-US" sz="4400" dirty="0" err="1" smtClean="0"/>
              <a:t>তার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আবিচ্ছিন্ন</a:t>
            </a:r>
            <a:r>
              <a:rPr lang="en-US" sz="4400" dirty="0" smtClean="0"/>
              <a:t> </a:t>
            </a:r>
            <a:r>
              <a:rPr lang="en-US" sz="4400" dirty="0" err="1" smtClean="0"/>
              <a:t>ভাঙা</a:t>
            </a:r>
            <a:r>
              <a:rPr lang="en-US" sz="4400" dirty="0" smtClean="0"/>
              <a:t> </a:t>
            </a:r>
            <a:r>
              <a:rPr lang="en-US" sz="4400" dirty="0" err="1" smtClean="0"/>
              <a:t>অংশ</a:t>
            </a:r>
            <a:r>
              <a:rPr lang="en-US" sz="4400" dirty="0" smtClean="0"/>
              <a:t> </a:t>
            </a:r>
            <a:r>
              <a:rPr lang="en-US" sz="4400" dirty="0" err="1" smtClean="0"/>
              <a:t>দন্ডায়মান</a:t>
            </a:r>
            <a:r>
              <a:rPr lang="en-US" sz="4400" dirty="0" smtClean="0"/>
              <a:t> </a:t>
            </a:r>
            <a:r>
              <a:rPr lang="en-US" sz="4400" dirty="0" err="1" smtClean="0"/>
              <a:t>অংশের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সাথে</a:t>
            </a:r>
            <a:r>
              <a:rPr lang="en-US" sz="4400" dirty="0" smtClean="0"/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4400" baseline="30000" dirty="0" smtClean="0"/>
              <a:t>০</a:t>
            </a:r>
            <a:r>
              <a:rPr lang="en-US" sz="4400" dirty="0" smtClean="0"/>
              <a:t> </a:t>
            </a:r>
            <a:r>
              <a:rPr lang="en-US" sz="4400" dirty="0" err="1" smtClean="0"/>
              <a:t>কোণ</a:t>
            </a:r>
            <a:r>
              <a:rPr lang="en-US" sz="4400" dirty="0" smtClean="0"/>
              <a:t> </a:t>
            </a:r>
            <a:r>
              <a:rPr lang="en-US" sz="4400" dirty="0" err="1" smtClean="0"/>
              <a:t>উৎপন্ন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</a:t>
            </a:r>
            <a:r>
              <a:rPr lang="en-US" sz="4400" dirty="0" smtClean="0"/>
              <a:t> </a:t>
            </a:r>
            <a:r>
              <a:rPr lang="en-US" sz="4400" dirty="0" err="1" smtClean="0"/>
              <a:t>গাছের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গোড়া</a:t>
            </a:r>
            <a:r>
              <a:rPr lang="en-US" sz="4400" dirty="0" smtClean="0"/>
              <a:t> </a:t>
            </a:r>
            <a:r>
              <a:rPr lang="en-US" sz="4400" dirty="0" err="1" smtClean="0"/>
              <a:t>থেকে</a:t>
            </a:r>
            <a:r>
              <a:rPr lang="en-US" sz="4400" dirty="0" smtClean="0"/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4400" dirty="0" smtClean="0"/>
              <a:t>মি. </a:t>
            </a:r>
            <a:r>
              <a:rPr lang="en-US" sz="4400" dirty="0" err="1" smtClean="0"/>
              <a:t>দূরে</a:t>
            </a:r>
            <a:r>
              <a:rPr lang="en-US" sz="4400" dirty="0" smtClean="0"/>
              <a:t> </a:t>
            </a:r>
            <a:r>
              <a:rPr lang="en-US" sz="4400" dirty="0" err="1" smtClean="0"/>
              <a:t>মাটি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স্পর্শ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</a:t>
            </a:r>
            <a:r>
              <a:rPr lang="en-US" sz="4400" dirty="0" smtClean="0"/>
              <a:t>। </a:t>
            </a:r>
            <a:r>
              <a:rPr lang="en-US" sz="4400" dirty="0" err="1" smtClean="0"/>
              <a:t>গাছটির</a:t>
            </a:r>
            <a:r>
              <a:rPr lang="en-US" sz="4400" dirty="0" smtClean="0"/>
              <a:t> </a:t>
            </a:r>
            <a:r>
              <a:rPr lang="en-US" sz="4400" dirty="0" err="1" smtClean="0"/>
              <a:t>দৈর্ঘ্য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নির্ণয়</a:t>
            </a:r>
            <a:r>
              <a:rPr lang="en-US" sz="4400" dirty="0" smtClean="0"/>
              <a:t> </a:t>
            </a:r>
            <a:r>
              <a:rPr lang="en-US" sz="4400" dirty="0" err="1" smtClean="0"/>
              <a:t>কর</a:t>
            </a:r>
            <a:r>
              <a:rPr lang="en-US" sz="4400" dirty="0" smtClean="0"/>
              <a:t>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9630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38862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err="1" smtClean="0"/>
              <a:t>মূল্যায়ন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5400" dirty="0" err="1" smtClean="0"/>
              <a:t>উধর্বরেখা</a:t>
            </a:r>
            <a:r>
              <a:rPr lang="en-US" sz="5400" dirty="0" smtClean="0"/>
              <a:t> </a:t>
            </a:r>
            <a:r>
              <a:rPr lang="en-US" sz="5400" dirty="0" err="1" smtClean="0"/>
              <a:t>কি</a:t>
            </a:r>
            <a:r>
              <a:rPr lang="en-US" sz="5400" dirty="0" smtClean="0"/>
              <a:t>?</a:t>
            </a:r>
          </a:p>
          <a:p>
            <a:pPr algn="just">
              <a:buFont typeface="Wingdings" pitchFamily="2" charset="2"/>
              <a:buChar char="v"/>
            </a:pPr>
            <a:r>
              <a:rPr lang="en-US" sz="5400" dirty="0" err="1"/>
              <a:t>অবনতি</a:t>
            </a:r>
            <a:r>
              <a:rPr lang="en-US" sz="5400" dirty="0"/>
              <a:t> </a:t>
            </a:r>
            <a:r>
              <a:rPr lang="en-US" sz="5400" dirty="0" err="1"/>
              <a:t>কোণ</a:t>
            </a:r>
            <a:r>
              <a:rPr lang="en-US" sz="5400" dirty="0"/>
              <a:t> </a:t>
            </a:r>
            <a:r>
              <a:rPr lang="en-US" sz="5400" dirty="0" err="1"/>
              <a:t>কাকে</a:t>
            </a:r>
            <a:r>
              <a:rPr lang="en-US" sz="5400" dirty="0"/>
              <a:t> </a:t>
            </a:r>
            <a:r>
              <a:rPr lang="en-US" sz="5400" dirty="0" err="1"/>
              <a:t>বলে</a:t>
            </a:r>
            <a:r>
              <a:rPr lang="en-US" sz="5400" dirty="0"/>
              <a:t>?</a:t>
            </a:r>
          </a:p>
          <a:p>
            <a:pPr algn="just">
              <a:buFont typeface="Wingdings" pitchFamily="2" charset="2"/>
              <a:buChar char="v"/>
            </a:pPr>
            <a:r>
              <a:rPr lang="en-US" sz="5400" dirty="0" err="1" smtClean="0"/>
              <a:t>সমকাণী</a:t>
            </a:r>
            <a:r>
              <a:rPr lang="en-US" sz="5400" dirty="0" smtClean="0"/>
              <a:t> </a:t>
            </a:r>
            <a:r>
              <a:rPr lang="en-US" sz="5400" dirty="0" err="1" smtClean="0"/>
              <a:t>ত্রিভুজের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একটি</a:t>
            </a:r>
            <a:r>
              <a:rPr lang="en-US" sz="5400" dirty="0" smtClean="0"/>
              <a:t> </a:t>
            </a:r>
            <a:r>
              <a:rPr lang="en-US" sz="5400" dirty="0" err="1" smtClean="0"/>
              <a:t>কোণ</a:t>
            </a:r>
            <a:r>
              <a:rPr lang="en-US" sz="5400" dirty="0" smtClean="0"/>
              <a:t>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5400" baseline="30000" dirty="0" smtClean="0"/>
              <a:t>০ </a:t>
            </a:r>
            <a:r>
              <a:rPr lang="en-US" sz="5400" dirty="0" err="1" smtClean="0"/>
              <a:t>হলে</a:t>
            </a:r>
            <a:r>
              <a:rPr lang="en-US" sz="5400" dirty="0" smtClean="0"/>
              <a:t> </a:t>
            </a:r>
            <a:r>
              <a:rPr lang="en-US" sz="5400" dirty="0" err="1" smtClean="0"/>
              <a:t>ভুমি</a:t>
            </a:r>
            <a:r>
              <a:rPr lang="en-US" sz="5400" dirty="0" smtClean="0"/>
              <a:t> ও </a:t>
            </a:r>
            <a:r>
              <a:rPr lang="en-US" sz="5400" dirty="0" err="1" smtClean="0"/>
              <a:t>লম্বের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সম্পর্ক</a:t>
            </a:r>
            <a:r>
              <a:rPr lang="en-US" sz="5400" dirty="0" smtClean="0"/>
              <a:t> </a:t>
            </a:r>
            <a:r>
              <a:rPr lang="en-US" sz="5400" dirty="0" err="1" smtClean="0"/>
              <a:t>কেমন</a:t>
            </a:r>
            <a:r>
              <a:rPr lang="en-US" sz="5400" dirty="0" smtClean="0"/>
              <a:t> </a:t>
            </a:r>
            <a:r>
              <a:rPr lang="en-US" sz="5400" dirty="0" err="1" smtClean="0"/>
              <a:t>হবে</a:t>
            </a:r>
            <a:r>
              <a:rPr lang="en-US" sz="5400" dirty="0" smtClean="0"/>
              <a:t>?</a:t>
            </a:r>
          </a:p>
          <a:p>
            <a:pPr marL="0" indent="0" algn="just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420775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41148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err="1" smtClean="0"/>
              <a:t>বাড়ির</a:t>
            </a:r>
            <a:r>
              <a:rPr lang="en-US" sz="7200" dirty="0" smtClean="0"/>
              <a:t> </a:t>
            </a:r>
            <a:r>
              <a:rPr lang="en-US" sz="7200" dirty="0" err="1" smtClean="0"/>
              <a:t>কাজ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6000" dirty="0" err="1" smtClean="0"/>
              <a:t>তোমার</a:t>
            </a:r>
            <a:r>
              <a:rPr lang="en-US" sz="6000" dirty="0" smtClean="0"/>
              <a:t> </a:t>
            </a:r>
            <a:r>
              <a:rPr lang="en-US" sz="6000" dirty="0" err="1" smtClean="0"/>
              <a:t>বাড়ির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কাছের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সবচেয়ে</a:t>
            </a:r>
            <a:r>
              <a:rPr lang="en-US" sz="6000" dirty="0" smtClean="0"/>
              <a:t> </a:t>
            </a:r>
            <a:r>
              <a:rPr lang="en-US" sz="6000" dirty="0" err="1" smtClean="0"/>
              <a:t>বড়</a:t>
            </a:r>
            <a:r>
              <a:rPr lang="en-US" sz="6000" dirty="0" smtClean="0"/>
              <a:t> </a:t>
            </a:r>
            <a:r>
              <a:rPr lang="en-US" sz="6000" dirty="0" err="1" smtClean="0"/>
              <a:t>গাছের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দৈর্ঘ্য</a:t>
            </a:r>
            <a:r>
              <a:rPr lang="en-US" sz="6000" dirty="0" smtClean="0"/>
              <a:t> </a:t>
            </a:r>
            <a:r>
              <a:rPr lang="en-US" sz="6000" dirty="0" err="1" smtClean="0"/>
              <a:t>গাছে</a:t>
            </a:r>
            <a:r>
              <a:rPr lang="en-US" sz="6000" dirty="0" smtClean="0"/>
              <a:t> </a:t>
            </a:r>
            <a:r>
              <a:rPr lang="en-US" sz="6000" dirty="0" err="1" smtClean="0"/>
              <a:t>না</a:t>
            </a:r>
            <a:r>
              <a:rPr lang="en-US" sz="6000" dirty="0" smtClean="0"/>
              <a:t> </a:t>
            </a:r>
            <a:r>
              <a:rPr lang="en-US" sz="6000" dirty="0" err="1" smtClean="0"/>
              <a:t>ওঠে</a:t>
            </a:r>
            <a:r>
              <a:rPr lang="en-US" sz="6000" dirty="0" smtClean="0"/>
              <a:t> </a:t>
            </a:r>
            <a:r>
              <a:rPr lang="en-US" sz="6000" dirty="0" err="1" smtClean="0"/>
              <a:t>নির্ণয়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করে</a:t>
            </a:r>
            <a:r>
              <a:rPr lang="en-US" sz="6000" dirty="0" smtClean="0"/>
              <a:t> </a:t>
            </a:r>
            <a:r>
              <a:rPr lang="en-US" sz="6000" dirty="0" err="1" smtClean="0"/>
              <a:t>আনবে</a:t>
            </a:r>
            <a:r>
              <a:rPr lang="en-US" sz="6000" dirty="0" smtClean="0"/>
              <a:t>।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241388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4340" y="-228600"/>
            <a:ext cx="7696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FF0000"/>
                </a:solidFill>
              </a:rPr>
              <a:t>সকলকে</a:t>
            </a:r>
            <a:r>
              <a:rPr lang="en-US" sz="11500" dirty="0" smtClean="0">
                <a:solidFill>
                  <a:srgbClr val="FF0000"/>
                </a:solidFill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</a:rPr>
              <a:t>ধন্যবাদ</a:t>
            </a:r>
            <a:endParaRPr lang="en-US" sz="115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1286526"/>
            <a:ext cx="8759040" cy="549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019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মো:খাইরুল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আলম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পদবী:সহকারি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marL="0" indent="0">
              <a:buNone/>
            </a:pP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নাম:মহেশপুর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সরঃপাইলট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মহেশপুর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ঝিনাইদাহ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87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7721"/>
            <a:ext cx="4495800" cy="914400"/>
          </a:xfrm>
          <a:solidFill>
            <a:srgbClr val="FF0000"/>
          </a:solidFill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464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শ্রেণি:১০ম</a:t>
            </a:r>
          </a:p>
          <a:p>
            <a:pPr marL="0" indent="0">
              <a:buNone/>
            </a:pP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বিষয়:গণিত</a:t>
            </a:r>
            <a:endParaRPr lang="en-US" sz="5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অধ্যায়:১০ম</a:t>
            </a:r>
          </a:p>
          <a:p>
            <a:pPr marL="0" indent="0">
              <a:buNone/>
            </a:pP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শিরোনাম:ত্রিকোণমিতি</a:t>
            </a:r>
            <a:endParaRPr lang="en-US" sz="5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সময়:৪৫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73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278" y="457200"/>
            <a:ext cx="8068222" cy="5638799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1219200" y="2895598"/>
            <a:ext cx="4419600" cy="1447802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001000" y="2514600"/>
            <a:ext cx="1143000" cy="7619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দূরত্ব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67751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720615"/>
            <a:ext cx="7848600" cy="5488042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3124200" y="720615"/>
            <a:ext cx="0" cy="5488042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28800" y="2362200"/>
            <a:ext cx="10668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উচ্চতা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564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 err="1" smtClean="0"/>
              <a:t>আজকের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পাঠ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5638800" cy="2849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  </a:t>
            </a:r>
            <a:r>
              <a:rPr lang="en-US" sz="8800" dirty="0" err="1" smtClean="0"/>
              <a:t>দূরত্ব</a:t>
            </a:r>
            <a:r>
              <a:rPr lang="en-US" sz="8800" dirty="0" smtClean="0"/>
              <a:t> ও </a:t>
            </a:r>
            <a:r>
              <a:rPr lang="en-US" sz="8800" dirty="0" err="1" smtClean="0"/>
              <a:t>উচ্চতা</a:t>
            </a:r>
            <a:r>
              <a:rPr lang="en-US" sz="8800" dirty="0" smtClean="0"/>
              <a:t>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xmlns="" val="139282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81000"/>
            <a:ext cx="3352800" cy="1143000"/>
          </a:xfrm>
          <a:solidFill>
            <a:schemeClr val="tx2">
              <a:lumMod val="60000"/>
              <a:lumOff val="40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ভূ-রেখা,ঊধর্বরেখা,উলম্বতল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উন্নতি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কোণ,অবনতি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বিষয়ক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281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457200"/>
            <a:ext cx="82296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455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1" y="819150"/>
            <a:ext cx="7924800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292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lam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264</Words>
  <Application>Microsoft Office PowerPoint</Application>
  <PresentationFormat>On-screen Show (4:3)</PresentationFormat>
  <Paragraphs>68</Paragraphs>
  <Slides>19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Slide 1</vt:lpstr>
      <vt:lpstr>শিক্ষক পরিচিতি</vt:lpstr>
      <vt:lpstr>পাঠ পরিচিতি</vt:lpstr>
      <vt:lpstr>Slide 4</vt:lpstr>
      <vt:lpstr>Slide 5</vt:lpstr>
      <vt:lpstr>আজকের পাঠ</vt:lpstr>
      <vt:lpstr>শিখনফল</vt:lpstr>
      <vt:lpstr>Slide 8</vt:lpstr>
      <vt:lpstr>Slide 9</vt:lpstr>
      <vt:lpstr>Slide 10</vt:lpstr>
      <vt:lpstr>একক কাজ</vt:lpstr>
      <vt:lpstr>Slide 12</vt:lpstr>
      <vt:lpstr>Slide 13</vt:lpstr>
      <vt:lpstr>Slide 14</vt:lpstr>
      <vt:lpstr>Slide 15</vt:lpstr>
      <vt:lpstr>Slide 16</vt:lpstr>
      <vt:lpstr>মূল্যায়ন</vt:lpstr>
      <vt:lpstr>বাড়ির কাজ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USER</cp:lastModifiedBy>
  <cp:revision>112</cp:revision>
  <dcterms:created xsi:type="dcterms:W3CDTF">2006-08-16T00:00:00Z</dcterms:created>
  <dcterms:modified xsi:type="dcterms:W3CDTF">2020-04-10T15:51:46Z</dcterms:modified>
</cp:coreProperties>
</file>