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4" r:id="rId18"/>
    <p:sldId id="308" r:id="rId19"/>
    <p:sldId id="273" r:id="rId20"/>
    <p:sldId id="276" r:id="rId21"/>
    <p:sldId id="309" r:id="rId22"/>
    <p:sldId id="304" r:id="rId23"/>
    <p:sldId id="307" r:id="rId24"/>
    <p:sldId id="305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9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2.jpg"/><Relationship Id="rId4" Type="http://schemas.openxmlformats.org/officeDocument/2006/relationships/image" Target="../media/image3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golamkahhar16@gamil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4864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7861" y="847864"/>
            <a:ext cx="10269678" cy="105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661" y="4568232"/>
            <a:ext cx="10269678" cy="1680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67" y="1827422"/>
            <a:ext cx="2286243" cy="28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06288" y="51362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06288" y="6096000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399" y="968550"/>
            <a:ext cx="9621978" cy="863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বংশরক্ষা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98" y="2086011"/>
            <a:ext cx="5291380" cy="3726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35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20803" y="0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20803" y="6081485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83392" y="1066800"/>
            <a:ext cx="8475022" cy="4952036"/>
            <a:chOff x="1883392" y="949353"/>
            <a:chExt cx="8475022" cy="49520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" t="5733" r="4706" b="5733"/>
            <a:stretch/>
          </p:blipFill>
          <p:spPr>
            <a:xfrm>
              <a:off x="1883392" y="949353"/>
              <a:ext cx="8475022" cy="49520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524000"/>
              <a:ext cx="3554617" cy="38148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1400072"/>
              <a:ext cx="3831609" cy="39387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1488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34000" y="43996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6092371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2241498"/>
            <a:ext cx="2057400" cy="405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900" y="4085091"/>
            <a:ext cx="6400800" cy="11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পরিবার কাকে বলে?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859187"/>
            <a:ext cx="3276600" cy="1396825"/>
          </a:xfrm>
          <a:prstGeom prst="cloudCallout">
            <a:avLst>
              <a:gd name="adj1" fmla="val 11504"/>
              <a:gd name="adj2" fmla="val 13004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97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24929" y="27888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6329" y="1137208"/>
            <a:ext cx="2057400" cy="588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নেও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2614385"/>
            <a:ext cx="9144000" cy="185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একটি সামাজিক সংগঠন। একসাথে বসবাসকারী কয়েকজন ব্যক্তির সমষ্টিকে পরিবার বলে। যেমন- বাবা- মা, সন্তান-সন্ততি, স্বামী-স্ত্রী, দাদা-দাদী ইত্যাদি। 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4159" y="964643"/>
            <a:ext cx="71360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769628"/>
            <a:ext cx="7136082" cy="64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পরিবার ২ প্রকার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220" y="2775301"/>
            <a:ext cx="1600200" cy="5012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8195" y="2775301"/>
            <a:ext cx="1732355" cy="5012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53434" y="2362200"/>
            <a:ext cx="6761762" cy="389092"/>
            <a:chOff x="2653434" y="2362200"/>
            <a:chExt cx="6761762" cy="38909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53434" y="2362200"/>
              <a:ext cx="6761762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64320" y="2373085"/>
              <a:ext cx="0" cy="37820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394373" y="2373085"/>
              <a:ext cx="0" cy="37820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" y="3358696"/>
            <a:ext cx="3886200" cy="26781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01" y="3276600"/>
            <a:ext cx="3882334" cy="26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431020" y="-1051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431020" y="6092481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008" y="760949"/>
            <a:ext cx="299622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5520" y="5495925"/>
            <a:ext cx="5791200" cy="55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 ও অবিবাহিত সন্তান নিয়ে একক পরিবার গঠিত হয়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98" y="1432289"/>
            <a:ext cx="6587844" cy="38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0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10754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791029"/>
            <a:ext cx="4495800" cy="50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152016"/>
            <a:ext cx="10325100" cy="7254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সম্পর্কের ভিত্তিতে কয়েকটি একক পরিবার মিলে যৌথ পরিবার গঠিত হয়। কোন পরিবারে যদি কর্তার সাথে বাবা-মা,ভাই-বোন ও তাদের সন্তান-সন্ততি,দাদা-দাদি,চাচা-ফুফু একত্রে বসবাস করে তাকে যৌথ পরিবার বলে।   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1368673"/>
            <a:ext cx="5576888" cy="35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231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7250" y="914399"/>
            <a:ext cx="3390900" cy="59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492725"/>
            <a:ext cx="4419600" cy="11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০৮মিনিট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6950" y="2743690"/>
            <a:ext cx="7315200" cy="809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কাদের নিয়ে যৌথ পরিবার গঠিত হয় ?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6950" y="4109804"/>
            <a:ext cx="7315200" cy="8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পরিবার চিরস্থায়ী সামাজিক সংগঠন পর্যালোচনা করে লিখ ?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55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06289" y="-15602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0939" y="887318"/>
            <a:ext cx="3390900" cy="59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1050" y="1265938"/>
            <a:ext cx="2667000" cy="11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 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7910" y="2362200"/>
            <a:ext cx="9576958" cy="13336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সম্পর্কের ভিত্তিতে কয়েকটি একক পরিবার মিলে যৌথ পরিবার গঠিত হয়। যেমন- সাথে বাবা-মা,ভাই-বোন ও তাদের সন্তান-সন্ততি,দাদা-দাদি,চাচা-ফুফু একত্রে বসবাস করে তাকে যৌথ পরিবার বলে।  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7910" y="4191000"/>
            <a:ext cx="9576958" cy="13336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থেকেই মানবব্জাতির বিকাশ লাভ ঘঠেছে। একই সঙ্গে বসবাসকারী কয়েকজন ব্যক্তির সমষ্টিকে পরিবার বলে। যা বিয়ে,আত্মীয়তা অথবা পিতা-মাতার সূত্রের বন্ধনে একটি সামাজিক সংগঠন। এইজন্যই পরিবারকে বলা হয় চিরস্থায়ী সামাজিক সংগঠন।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4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294947" y="0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294947" y="6070611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914400"/>
            <a:ext cx="5257800" cy="5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দুই ধরনের পরিবার রয়েছে-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4901" y="1922434"/>
            <a:ext cx="2247900" cy="4821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 পরিবার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1925" y="1922433"/>
            <a:ext cx="2247900" cy="482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3" y="2697032"/>
            <a:ext cx="4392387" cy="339896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78115"/>
            <a:ext cx="4345050" cy="346405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Donut 37"/>
          <p:cNvSpPr/>
          <p:nvPr/>
        </p:nvSpPr>
        <p:spPr>
          <a:xfrm>
            <a:off x="8543925" y="2328802"/>
            <a:ext cx="673389" cy="642998"/>
          </a:xfrm>
          <a:prstGeom prst="donut">
            <a:avLst>
              <a:gd name="adj" fmla="val 29803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3079312" y="2346408"/>
            <a:ext cx="673389" cy="648901"/>
          </a:xfrm>
          <a:prstGeom prst="donut">
            <a:avLst>
              <a:gd name="adj" fmla="val 29803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484096" y="3875183"/>
            <a:ext cx="1300980" cy="1306417"/>
          </a:xfrm>
          <a:prstGeom prst="donut">
            <a:avLst>
              <a:gd name="adj" fmla="val 18766"/>
            </a:avLst>
          </a:prstGeom>
          <a:solidFill>
            <a:srgbClr val="7030A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334000" y="4329126"/>
            <a:ext cx="1963878" cy="32461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400535" y="1479574"/>
            <a:ext cx="5659835" cy="426686"/>
            <a:chOff x="3400535" y="1479574"/>
            <a:chExt cx="5659835" cy="426686"/>
          </a:xfrm>
        </p:grpSpPr>
        <p:grpSp>
          <p:nvGrpSpPr>
            <p:cNvPr id="26" name="Group 25"/>
            <p:cNvGrpSpPr/>
            <p:nvPr/>
          </p:nvGrpSpPr>
          <p:grpSpPr>
            <a:xfrm>
              <a:off x="3458821" y="1479574"/>
              <a:ext cx="5601549" cy="426686"/>
              <a:chOff x="2935713" y="1542931"/>
              <a:chExt cx="6789374" cy="5060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2935713" y="1550339"/>
                <a:ext cx="6690626" cy="27001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Down Arrow 17"/>
              <p:cNvSpPr/>
              <p:nvPr/>
            </p:nvSpPr>
            <p:spPr>
              <a:xfrm>
                <a:off x="9457017" y="1545140"/>
                <a:ext cx="265530" cy="503825"/>
              </a:xfrm>
              <a:prstGeom prst="downArrow">
                <a:avLst>
                  <a:gd name="adj1" fmla="val 37301"/>
                  <a:gd name="adj2" fmla="val 52202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9459556" y="1542931"/>
                <a:ext cx="265531" cy="503825"/>
              </a:xfrm>
              <a:prstGeom prst="downArrow">
                <a:avLst>
                  <a:gd name="adj1" fmla="val 37301"/>
                  <a:gd name="adj2" fmla="val 52202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Down Arrow 45"/>
            <p:cNvSpPr/>
            <p:nvPr/>
          </p:nvSpPr>
          <p:spPr>
            <a:xfrm>
              <a:off x="3400535" y="1479574"/>
              <a:ext cx="219075" cy="424823"/>
            </a:xfrm>
            <a:prstGeom prst="downArrow">
              <a:avLst>
                <a:gd name="adj1" fmla="val 37301"/>
                <a:gd name="adj2" fmla="val 52202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30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38" grpId="0" animBg="1"/>
      <p:bldP spid="38" grpId="1" animBg="1"/>
      <p:bldP spid="37" grpId="0" animBg="1"/>
      <p:bldP spid="37" grpId="1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971800"/>
            <a:ext cx="4724400" cy="36679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বাইছারা উচ্চ বিদ্যালয়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কল- ০১৮১২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৯৪৯৪৯২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golamkahhar16@gamil.com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0178" y="769257"/>
            <a:ext cx="4724400" cy="36679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1,2 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-০৪-২০২০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23078" y="2985056"/>
            <a:ext cx="850900" cy="32964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702300" y="3390900"/>
            <a:ext cx="827811" cy="3429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86" y="613784"/>
            <a:ext cx="2387814" cy="239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0" y="4498873"/>
            <a:ext cx="2076856" cy="1963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570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111" y="996717"/>
            <a:ext cx="7793178" cy="75129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গ্রামীণ ও শহুরে পরিবারে মধ্যে পার্থক্য রয়েছে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8750" y="2059144"/>
            <a:ext cx="2247900" cy="664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 পরিবার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7206" y="4046828"/>
            <a:ext cx="9378366" cy="16049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অধিকাংশ লোক কৃষি কাজের উপর নির্ভরশীল।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 যৌথ পরিবারের সংখ্যা বেশী থাকে।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সমাজে পরিবারে ক্ষমতা পিতার হাতেই বেশী থাকে।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7206" y="3013368"/>
            <a:ext cx="9378366" cy="664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পরিবার গ্রামে বসবাস করে এবং গ্রামের উপার্জণ করে থাকে তাকেই গ্রামীণ পরিবার বলে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486401" y="13816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429250" y="6019800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2761" y="891531"/>
            <a:ext cx="7793178" cy="5572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গ্রামীণ ও শহুরে পরিবারে মধ্যে পার্থক্য রয়েছে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680225"/>
            <a:ext cx="2247900" cy="664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1" y="3514400"/>
            <a:ext cx="9525000" cy="2353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শহুরের পরিবাত ক্ষুদ্র বা একক পরিবার।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একক পরিবারের সংখ্যা বেশী থাকে।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পরিবারে ক্ষমতা স্বামীর হাতেই বেশী থাকে।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সিদ্ধান্ত স্ত্রী-স্বামী মিলেই নিয়ে থাকে।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চাকুরী, ব্যবস্যা-বাণিজ্য, শিল্প-কারখানা ইত্যাদির উপর উপার্জন বেশী।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617401"/>
            <a:ext cx="9525000" cy="664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পরিবার শহুরে বসবাস করে এবং শহুরে উপার্জণ করে থাকে তাকেই শহুরে পরিবার বলে।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9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34000" y="3698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914400"/>
            <a:ext cx="2667000" cy="48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886" y="1760414"/>
            <a:ext cx="6781799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524375" y="1439987"/>
            <a:ext cx="3219450" cy="102713"/>
          </a:xfrm>
          <a:prstGeom prst="chevron">
            <a:avLst>
              <a:gd name="adj" fmla="val 163337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801" y="2622611"/>
            <a:ext cx="6781799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সমাজের সবচেয়ে ক্ষুদ্রতম মৌলিক সংগঠন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1" y="3434588"/>
            <a:ext cx="6781799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কোথায় একক পরিবারের সংখ্যা বেশী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4278086"/>
            <a:ext cx="6781799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বলতে কোনটিকে বোঝায় ?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5105400"/>
            <a:ext cx="6781799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চিরস্থায়ী সামাজিক সংগঠন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1760414"/>
            <a:ext cx="3428999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4801" y="2622611"/>
            <a:ext cx="3428998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24800" y="3434187"/>
            <a:ext cx="3428999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4800" y="4267200"/>
            <a:ext cx="3428999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মানুষ হিসাবে গড়ে উঠা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1" y="5107960"/>
            <a:ext cx="3428998" cy="609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34000" y="3698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1" y="1828800"/>
            <a:ext cx="6781799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অন্যতম কাজ কোনটি 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990" y="2622611"/>
            <a:ext cx="6781799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 যৌথ পরিবার ভাঙন দেখা দেওয়ার কারণ কোনটি? 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599" y="3434187"/>
            <a:ext cx="6781799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কারনে যৌথ পরিবারে ভাঙন দেখা দিয়েছে ? 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8" y="4267200"/>
            <a:ext cx="6781799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পরিবারের প্রধান রূপ 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990" y="5107960"/>
            <a:ext cx="6781799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লোক বাস করে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1828800"/>
            <a:ext cx="3428999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বংশরক্ষা ও সামাজিকীকরণ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4801" y="2622611"/>
            <a:ext cx="3428998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পরিবর্তন 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24800" y="3434187"/>
            <a:ext cx="3428999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 পরিবর্তনের কারণে 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4800" y="4267200"/>
            <a:ext cx="3428999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পরিবার 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1" y="5107960"/>
            <a:ext cx="3428998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1001364"/>
            <a:ext cx="6781799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 কীভাবে সমাজের অগ্রগতিতে ভূমিকা রাখে ?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24800" y="1001364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জাতির বিকাশের মাধ্যমে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5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257800" y="0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257800" y="6096000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904772"/>
            <a:ext cx="3200400" cy="990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3500" y="5105400"/>
            <a:ext cx="92202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1971572"/>
            <a:ext cx="3505200" cy="3217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nut 14"/>
          <p:cNvSpPr/>
          <p:nvPr/>
        </p:nvSpPr>
        <p:spPr>
          <a:xfrm>
            <a:off x="4419600" y="1971572"/>
            <a:ext cx="3390899" cy="3217833"/>
          </a:xfrm>
          <a:prstGeom prst="don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82273"/>
            <a:ext cx="96774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966026"/>
            <a:ext cx="967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72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5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81" y="1785370"/>
            <a:ext cx="4355568" cy="4105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72" y="1750106"/>
            <a:ext cx="4379897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4419600" y="987737"/>
            <a:ext cx="3463644" cy="57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0583" y="6081486"/>
            <a:ext cx="3463644" cy="57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 মানুষ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971922"/>
            <a:ext cx="3463644" cy="57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মানুষ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4724400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5719763"/>
            <a:ext cx="2667000" cy="47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পরিবার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1" y="5601677"/>
            <a:ext cx="2105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পরিবার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57" y="1400072"/>
            <a:ext cx="44603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24857"/>
            <a:ext cx="11201400" cy="329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ধারণা ও ধরন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38800" y="1018019"/>
            <a:ext cx="3657600" cy="23850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72889" y="3377630"/>
            <a:ext cx="2265222" cy="92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158288"/>
            <a:ext cx="9982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6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19232 -0.15555 L 0.96875 -0.0479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1653304"/>
            <a:ext cx="60198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9479" y="2377062"/>
            <a:ext cx="9414156" cy="25715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কী তা বলতে পারবে;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পরিবারের ভূমিকা বর্ণনা করতে পারবে;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প্রকারভেদ ব্যাখ্যা করতে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শহুরে পরিবারের মধ্যে তুলনা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5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178309" y="5235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143499" y="6049461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10900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900120" y="4038600"/>
            <a:ext cx="1933661" cy="1365920"/>
          </a:xfrm>
          <a:prstGeom prst="flowChartConnec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40588" r="66162"/>
          <a:stretch/>
        </p:blipFill>
        <p:spPr>
          <a:xfrm>
            <a:off x="6185816" y="1356522"/>
            <a:ext cx="1738984" cy="165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44612" b="45294"/>
          <a:stretch/>
        </p:blipFill>
        <p:spPr>
          <a:xfrm>
            <a:off x="3926448" y="1401153"/>
            <a:ext cx="1636152" cy="1540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311409" y="836946"/>
            <a:ext cx="5334000" cy="416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পরিবার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চিরস্থায়ী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2" t="12791" r="15076" b="26032"/>
          <a:stretch/>
        </p:blipFill>
        <p:spPr>
          <a:xfrm>
            <a:off x="1690235" y="1401153"/>
            <a:ext cx="1614714" cy="156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9" t="21119" r="42743" b="47725"/>
          <a:stretch/>
        </p:blipFill>
        <p:spPr>
          <a:xfrm>
            <a:off x="8575040" y="1401153"/>
            <a:ext cx="1635760" cy="1567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937934" y="5562600"/>
            <a:ext cx="2011330" cy="381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পরিবার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0112" y="3013359"/>
            <a:ext cx="762000" cy="76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13270" y="296873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74308" y="3048000"/>
            <a:ext cx="762000" cy="762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42838" y="2968730"/>
            <a:ext cx="762000" cy="76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0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3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562600" y="7257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562600" y="6081486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229121"/>
            <a:ext cx="8229599" cy="557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বসবাসকারী কয়েকজন ব্যক্তির সমষ্টিকে পরিবার বলে। 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153886"/>
            <a:ext cx="16002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1153886"/>
            <a:ext cx="16002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143000"/>
            <a:ext cx="16002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4400" y="1143000"/>
            <a:ext cx="16002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>
            <a:stCxn id="9" idx="2"/>
            <a:endCxn id="40" idx="0"/>
          </p:cNvCxnSpPr>
          <p:nvPr/>
        </p:nvCxnSpPr>
        <p:spPr>
          <a:xfrm>
            <a:off x="2781300" y="1915886"/>
            <a:ext cx="2573478" cy="1785209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14900" y="1916165"/>
            <a:ext cx="1073358" cy="1490478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6362700" y="1905000"/>
            <a:ext cx="762000" cy="1528026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40" idx="2"/>
          </p:cNvCxnSpPr>
          <p:nvPr/>
        </p:nvCxnSpPr>
        <p:spPr>
          <a:xfrm flipH="1">
            <a:off x="6954978" y="1905000"/>
            <a:ext cx="2379522" cy="1796095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505200" y="3406644"/>
            <a:ext cx="5105400" cy="1698756"/>
            <a:chOff x="3505200" y="3406644"/>
            <a:chExt cx="5105400" cy="1698756"/>
          </a:xfrm>
        </p:grpSpPr>
        <p:grpSp>
          <p:nvGrpSpPr>
            <p:cNvPr id="15" name="Group 14"/>
            <p:cNvGrpSpPr/>
            <p:nvPr/>
          </p:nvGrpSpPr>
          <p:grpSpPr>
            <a:xfrm>
              <a:off x="3505200" y="3824340"/>
              <a:ext cx="5105400" cy="1281060"/>
              <a:chOff x="3505200" y="3824340"/>
              <a:chExt cx="5105400" cy="1281060"/>
            </a:xfrm>
          </p:grpSpPr>
          <p:sp>
            <p:nvSpPr>
              <p:cNvPr id="14" name="Horizontal Scroll 13"/>
              <p:cNvSpPr/>
              <p:nvPr/>
            </p:nvSpPr>
            <p:spPr>
              <a:xfrm>
                <a:off x="3505200" y="3824340"/>
                <a:ext cx="5105400" cy="1281060"/>
              </a:xfrm>
              <a:prstGeom prst="horizontalScroll">
                <a:avLst/>
              </a:prstGeom>
              <a:gradFill>
                <a:gsLst>
                  <a:gs pos="23000">
                    <a:srgbClr val="FFFF00"/>
                  </a:gs>
                  <a:gs pos="42488">
                    <a:srgbClr val="2AB7D3"/>
                  </a:gs>
                  <a:gs pos="21000">
                    <a:srgbClr val="00B0F0"/>
                  </a:gs>
                  <a:gs pos="7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5800" y="4140863"/>
                <a:ext cx="2847111" cy="8192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DeflateBottom">
                  <a:avLst/>
                </a:prstTxWarp>
              </a:bodyPr>
              <a:lstStyle/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পরিবার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0" name="Flowchart: Delay 39"/>
            <p:cNvSpPr/>
            <p:nvPr/>
          </p:nvSpPr>
          <p:spPr>
            <a:xfrm rot="16200000">
              <a:off x="5860427" y="2900995"/>
              <a:ext cx="588902" cy="1600200"/>
            </a:xfrm>
            <a:prstGeom prst="flowChartDelay">
              <a:avLst/>
            </a:prstGeom>
            <a:gradFill flip="none" rotWithShape="1">
              <a:gsLst>
                <a:gs pos="14000">
                  <a:srgbClr val="7030A0"/>
                </a:gs>
                <a:gs pos="26000">
                  <a:srgbClr val="FF0000"/>
                </a:gs>
                <a:gs pos="81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9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6" y="5495925"/>
            <a:ext cx="1482444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11353" r="13284" b="13285"/>
          <a:stretch/>
        </p:blipFill>
        <p:spPr>
          <a:xfrm rot="5400000">
            <a:off x="65593" y="-58336"/>
            <a:ext cx="1400071" cy="15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agnetic Disk 3"/>
          <p:cNvSpPr/>
          <p:nvPr/>
        </p:nvSpPr>
        <p:spPr>
          <a:xfrm>
            <a:off x="5334000" y="34472"/>
            <a:ext cx="1600200" cy="762000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6096000"/>
            <a:ext cx="1600200" cy="762000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 rot="5400000">
            <a:off x="11031678" y="3162300"/>
            <a:ext cx="1600200" cy="762000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 rot="16200000">
            <a:off x="-419100" y="3162300"/>
            <a:ext cx="1600200" cy="762000"/>
          </a:xfrm>
          <a:prstGeom prst="flowChartMagneticDisk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890536"/>
            <a:ext cx="6781800" cy="557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5929"/>
            <a:ext cx="4670573" cy="3621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04" y="1570061"/>
            <a:ext cx="4802195" cy="368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057400" y="5440940"/>
            <a:ext cx="2133600" cy="557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লিখতেছে  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5380061"/>
            <a:ext cx="2133600" cy="557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পড়তেছে   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571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PC NET Computers</cp:lastModifiedBy>
  <cp:revision>126</cp:revision>
  <dcterms:created xsi:type="dcterms:W3CDTF">2006-08-16T00:00:00Z</dcterms:created>
  <dcterms:modified xsi:type="dcterms:W3CDTF">2020-04-11T00:27:37Z</dcterms:modified>
</cp:coreProperties>
</file>