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9" r:id="rId4"/>
    <p:sldId id="260" r:id="rId5"/>
    <p:sldId id="276" r:id="rId6"/>
    <p:sldId id="277" r:id="rId7"/>
    <p:sldId id="278" r:id="rId8"/>
    <p:sldId id="285" r:id="rId9"/>
    <p:sldId id="273" r:id="rId10"/>
    <p:sldId id="280" r:id="rId11"/>
    <p:sldId id="279" r:id="rId12"/>
    <p:sldId id="281" r:id="rId13"/>
    <p:sldId id="275" r:id="rId14"/>
    <p:sldId id="284" r:id="rId15"/>
    <p:sldId id="282" r:id="rId16"/>
    <p:sldId id="28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3737"/>
    <a:srgbClr val="66FF33"/>
    <a:srgbClr val="CAFFB9"/>
    <a:srgbClr val="FFB7FF"/>
    <a:srgbClr val="00FFFF"/>
    <a:srgbClr val="ECE7F1"/>
    <a:srgbClr val="CCFF33"/>
    <a:srgbClr val="CCFFCC"/>
    <a:srgbClr val="E6F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84" autoAdjust="0"/>
    <p:restoredTop sz="94660"/>
  </p:normalViewPr>
  <p:slideViewPr>
    <p:cSldViewPr>
      <p:cViewPr>
        <p:scale>
          <a:sx n="76" d="100"/>
          <a:sy n="76" d="100"/>
        </p:scale>
        <p:origin x="-9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52BF2-D604-4116-9A8E-164DA383CDC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B9F06-506B-4A68-928C-8B3BA1AF7B78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  <a:endParaRPr lang="en-US" sz="11500" b="1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2C5E3FC-6639-48BD-B776-3958C5A6D9DD}" type="parTrans" cxnId="{D452979E-7AAC-4887-BCE7-7CF8DE6603C4}">
      <dgm:prSet/>
      <dgm:spPr/>
      <dgm:t>
        <a:bodyPr/>
        <a:lstStyle/>
        <a:p>
          <a:endParaRPr lang="en-US"/>
        </a:p>
      </dgm:t>
    </dgm:pt>
    <dgm:pt modelId="{46EC0342-0169-43C2-B2D4-87F1D2BFDA32}" type="sibTrans" cxnId="{D452979E-7AAC-4887-BCE7-7CF8DE6603C4}">
      <dgm:prSet/>
      <dgm:spPr/>
      <dgm:t>
        <a:bodyPr/>
        <a:lstStyle/>
        <a:p>
          <a:endParaRPr lang="en-US"/>
        </a:p>
      </dgm:t>
    </dgm:pt>
    <dgm:pt modelId="{CE38E522-AC54-415A-B3AB-5EFD1F64E097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 err="1" smtClean="0">
              <a:latin typeface="NikoshBAN" pitchFamily="2" charset="0"/>
              <a:cs typeface="NikoshBAN" pitchFamily="2" charset="0"/>
            </a:rPr>
            <a:t>রি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501C87F1-9815-4560-9F21-8EFDB2BFABB0}" type="parTrans" cxnId="{C673276F-615E-43E8-BE23-8DA8A9C540A7}">
      <dgm:prSet/>
      <dgm:spPr/>
      <dgm:t>
        <a:bodyPr/>
        <a:lstStyle/>
        <a:p>
          <a:endParaRPr lang="en-US"/>
        </a:p>
      </dgm:t>
    </dgm:pt>
    <dgm:pt modelId="{F976BADA-E64A-4DC9-BAAE-B4FE59C11C6A}" type="sibTrans" cxnId="{C673276F-615E-43E8-BE23-8DA8A9C540A7}">
      <dgm:prSet/>
      <dgm:spPr/>
      <dgm:t>
        <a:bodyPr/>
        <a:lstStyle/>
        <a:p>
          <a:endParaRPr lang="en-US"/>
        </a:p>
      </dgm:t>
    </dgm:pt>
    <dgm:pt modelId="{8FE7A40D-2F2D-4E8D-86ED-8F462DA6B3D2}">
      <dgm:prSet phldrT="[Text]" custT="1"/>
      <dgm:spPr>
        <a:solidFill>
          <a:srgbClr val="FF0000">
            <a:alpha val="5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500" b="1" dirty="0" err="1" smtClean="0">
              <a:latin typeface="NikoshBAN" pitchFamily="2" charset="0"/>
              <a:cs typeface="NikoshBAN" pitchFamily="2" charset="0"/>
            </a:rPr>
            <a:t>চি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DE60AAB1-FF01-49DD-8D89-7ADB74DA1F92}" type="parTrans" cxnId="{E8104A21-46FE-48CE-81A6-5A71E0120497}">
      <dgm:prSet/>
      <dgm:spPr/>
      <dgm:t>
        <a:bodyPr/>
        <a:lstStyle/>
        <a:p>
          <a:endParaRPr lang="en-US"/>
        </a:p>
      </dgm:t>
    </dgm:pt>
    <dgm:pt modelId="{9A6BD16E-41DE-4117-BB63-CA1C85195BA4}" type="sibTrans" cxnId="{E8104A21-46FE-48CE-81A6-5A71E0120497}">
      <dgm:prSet/>
      <dgm:spPr/>
      <dgm:t>
        <a:bodyPr/>
        <a:lstStyle/>
        <a:p>
          <a:endParaRPr lang="en-US"/>
        </a:p>
      </dgm:t>
    </dgm:pt>
    <dgm:pt modelId="{411CFA4B-CE24-4F37-9B4B-B9D33E74C75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1500" b="1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F066A6B1-2EA0-48B1-9747-8FE953F5D342}" type="parTrans" cxnId="{D1C056AA-8E96-4715-AEE9-054AD439F9E6}">
      <dgm:prSet/>
      <dgm:spPr/>
      <dgm:t>
        <a:bodyPr/>
        <a:lstStyle/>
        <a:p>
          <a:endParaRPr lang="en-US"/>
        </a:p>
      </dgm:t>
    </dgm:pt>
    <dgm:pt modelId="{6F25E0FE-C060-41AB-A2F0-B4AB0717E1FD}" type="sibTrans" cxnId="{D1C056AA-8E96-4715-AEE9-054AD439F9E6}">
      <dgm:prSet/>
      <dgm:spPr/>
      <dgm:t>
        <a:bodyPr/>
        <a:lstStyle/>
        <a:p>
          <a:endParaRPr lang="en-US"/>
        </a:p>
      </dgm:t>
    </dgm:pt>
    <dgm:pt modelId="{981123EA-12C5-48A8-AE4E-43D346C5DB32}" type="pres">
      <dgm:prSet presAssocID="{E0952BF2-D604-4116-9A8E-164DA383CD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B2D1F-F70C-471A-800D-283705A89E51}" type="pres">
      <dgm:prSet presAssocID="{E83B9F06-506B-4A68-928C-8B3BA1AF7B78}" presName="Name5" presStyleLbl="vennNode1" presStyleIdx="0" presStyleCnt="4" custScaleX="37319" custScaleY="2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FB27-29AD-46FE-93AC-35AE22CE73F0}" type="pres">
      <dgm:prSet presAssocID="{46EC0342-0169-43C2-B2D4-87F1D2BFDA32}" presName="space" presStyleCnt="0"/>
      <dgm:spPr/>
    </dgm:pt>
    <dgm:pt modelId="{6CB62E95-5D09-45CB-8A70-39671AF59A5E}" type="pres">
      <dgm:prSet presAssocID="{CE38E522-AC54-415A-B3AB-5EFD1F64E097}" presName="Name5" presStyleLbl="vennNode1" presStyleIdx="1" presStyleCnt="4" custScaleX="23075" custScaleY="18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C37C9-322A-47B0-81F8-3008A6F1DEC2}" type="pres">
      <dgm:prSet presAssocID="{F976BADA-E64A-4DC9-BAAE-B4FE59C11C6A}" presName="space" presStyleCnt="0"/>
      <dgm:spPr/>
    </dgm:pt>
    <dgm:pt modelId="{99E6EFCD-B823-46AE-A481-C5759CCE8E0A}" type="pres">
      <dgm:prSet presAssocID="{8FE7A40D-2F2D-4E8D-86ED-8F462DA6B3D2}" presName="Name5" presStyleLbl="vennNode1" presStyleIdx="2" presStyleCnt="4" custScaleX="33677" custScaleY="29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95058-4432-4B7A-B9A4-19F7E829312F}" type="pres">
      <dgm:prSet presAssocID="{9A6BD16E-41DE-4117-BB63-CA1C85195BA4}" presName="space" presStyleCnt="0"/>
      <dgm:spPr/>
    </dgm:pt>
    <dgm:pt modelId="{7E2195E5-EE82-48B0-9B41-15EFE6586F06}" type="pres">
      <dgm:prSet presAssocID="{411CFA4B-CE24-4F37-9B4B-B9D33E74C75F}" presName="Name5" presStyleLbl="vennNode1" presStyleIdx="3" presStyleCnt="4" custScaleX="34976" custScaleY="2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1DE1F9-D980-42D7-9426-D84DB0375D1C}" type="presOf" srcId="{411CFA4B-CE24-4F37-9B4B-B9D33E74C75F}" destId="{7E2195E5-EE82-48B0-9B41-15EFE6586F06}" srcOrd="0" destOrd="0" presId="urn:microsoft.com/office/officeart/2005/8/layout/venn3"/>
    <dgm:cxn modelId="{2DD70760-BC79-415A-97BC-4DDEA2449DE2}" type="presOf" srcId="{CE38E522-AC54-415A-B3AB-5EFD1F64E097}" destId="{6CB62E95-5D09-45CB-8A70-39671AF59A5E}" srcOrd="0" destOrd="0" presId="urn:microsoft.com/office/officeart/2005/8/layout/venn3"/>
    <dgm:cxn modelId="{D1C056AA-8E96-4715-AEE9-054AD439F9E6}" srcId="{E0952BF2-D604-4116-9A8E-164DA383CDC0}" destId="{411CFA4B-CE24-4F37-9B4B-B9D33E74C75F}" srcOrd="3" destOrd="0" parTransId="{F066A6B1-2EA0-48B1-9747-8FE953F5D342}" sibTransId="{6F25E0FE-C060-41AB-A2F0-B4AB0717E1FD}"/>
    <dgm:cxn modelId="{C673276F-615E-43E8-BE23-8DA8A9C540A7}" srcId="{E0952BF2-D604-4116-9A8E-164DA383CDC0}" destId="{CE38E522-AC54-415A-B3AB-5EFD1F64E097}" srcOrd="1" destOrd="0" parTransId="{501C87F1-9815-4560-9F21-8EFDB2BFABB0}" sibTransId="{F976BADA-E64A-4DC9-BAAE-B4FE59C11C6A}"/>
    <dgm:cxn modelId="{B70E8301-0292-42FF-841A-63EBC7E7BCA4}" type="presOf" srcId="{8FE7A40D-2F2D-4E8D-86ED-8F462DA6B3D2}" destId="{99E6EFCD-B823-46AE-A481-C5759CCE8E0A}" srcOrd="0" destOrd="0" presId="urn:microsoft.com/office/officeart/2005/8/layout/venn3"/>
    <dgm:cxn modelId="{D452979E-7AAC-4887-BCE7-7CF8DE6603C4}" srcId="{E0952BF2-D604-4116-9A8E-164DA383CDC0}" destId="{E83B9F06-506B-4A68-928C-8B3BA1AF7B78}" srcOrd="0" destOrd="0" parTransId="{82C5E3FC-6639-48BD-B776-3958C5A6D9DD}" sibTransId="{46EC0342-0169-43C2-B2D4-87F1D2BFDA32}"/>
    <dgm:cxn modelId="{E8104A21-46FE-48CE-81A6-5A71E0120497}" srcId="{E0952BF2-D604-4116-9A8E-164DA383CDC0}" destId="{8FE7A40D-2F2D-4E8D-86ED-8F462DA6B3D2}" srcOrd="2" destOrd="0" parTransId="{DE60AAB1-FF01-49DD-8D89-7ADB74DA1F92}" sibTransId="{9A6BD16E-41DE-4117-BB63-CA1C85195BA4}"/>
    <dgm:cxn modelId="{ECEC6B7B-3606-4F0F-BCC3-7E7CC3C05BB2}" type="presOf" srcId="{E0952BF2-D604-4116-9A8E-164DA383CDC0}" destId="{981123EA-12C5-48A8-AE4E-43D346C5DB32}" srcOrd="0" destOrd="0" presId="urn:microsoft.com/office/officeart/2005/8/layout/venn3"/>
    <dgm:cxn modelId="{A592D5D5-733E-4AB4-8251-386256014E6E}" type="presOf" srcId="{E83B9F06-506B-4A68-928C-8B3BA1AF7B78}" destId="{76DB2D1F-F70C-471A-800D-283705A89E51}" srcOrd="0" destOrd="0" presId="urn:microsoft.com/office/officeart/2005/8/layout/venn3"/>
    <dgm:cxn modelId="{31441157-0C35-425D-AD19-ABB3A94629FE}" type="presParOf" srcId="{981123EA-12C5-48A8-AE4E-43D346C5DB32}" destId="{76DB2D1F-F70C-471A-800D-283705A89E51}" srcOrd="0" destOrd="0" presId="urn:microsoft.com/office/officeart/2005/8/layout/venn3"/>
    <dgm:cxn modelId="{CA6B4996-38B1-4F61-ADEA-B38904044746}" type="presParOf" srcId="{981123EA-12C5-48A8-AE4E-43D346C5DB32}" destId="{3F36FB27-29AD-46FE-93AC-35AE22CE73F0}" srcOrd="1" destOrd="0" presId="urn:microsoft.com/office/officeart/2005/8/layout/venn3"/>
    <dgm:cxn modelId="{300B0889-7ACD-4CFB-9452-8EA894605950}" type="presParOf" srcId="{981123EA-12C5-48A8-AE4E-43D346C5DB32}" destId="{6CB62E95-5D09-45CB-8A70-39671AF59A5E}" srcOrd="2" destOrd="0" presId="urn:microsoft.com/office/officeart/2005/8/layout/venn3"/>
    <dgm:cxn modelId="{40D289F5-B5BD-449D-9CD3-FD8C9B41DF85}" type="presParOf" srcId="{981123EA-12C5-48A8-AE4E-43D346C5DB32}" destId="{344C37C9-322A-47B0-81F8-3008A6F1DEC2}" srcOrd="3" destOrd="0" presId="urn:microsoft.com/office/officeart/2005/8/layout/venn3"/>
    <dgm:cxn modelId="{85F7D82F-8A95-4A4A-892E-D3C74866F5FB}" type="presParOf" srcId="{981123EA-12C5-48A8-AE4E-43D346C5DB32}" destId="{99E6EFCD-B823-46AE-A481-C5759CCE8E0A}" srcOrd="4" destOrd="0" presId="urn:microsoft.com/office/officeart/2005/8/layout/venn3"/>
    <dgm:cxn modelId="{A9BAD575-C05E-4DD4-9BDE-4331FD7A5208}" type="presParOf" srcId="{981123EA-12C5-48A8-AE4E-43D346C5DB32}" destId="{2A795058-4432-4B7A-B9A4-19F7E829312F}" srcOrd="5" destOrd="0" presId="urn:microsoft.com/office/officeart/2005/8/layout/venn3"/>
    <dgm:cxn modelId="{90040367-22CD-4DA8-A571-2DFEBF5029E1}" type="presParOf" srcId="{981123EA-12C5-48A8-AE4E-43D346C5DB32}" destId="{7E2195E5-EE82-48B0-9B41-15EFE6586F06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B2D1F-F70C-471A-800D-283705A89E51}">
      <dsp:nvSpPr>
        <dsp:cNvPr id="0" name=""/>
        <dsp:cNvSpPr/>
      </dsp:nvSpPr>
      <dsp:spPr>
        <a:xfrm>
          <a:off x="1260670" y="505168"/>
          <a:ext cx="3030326" cy="1913167"/>
        </a:xfrm>
        <a:prstGeom prst="ellipse">
          <a:avLst/>
        </a:prstGeom>
        <a:solidFill>
          <a:srgbClr val="7030A0">
            <a:alpha val="50000"/>
          </a:srgb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  <a:endParaRPr lang="en-US" sz="11500" b="1" kern="1200" dirty="0">
            <a:solidFill>
              <a:schemeClr val="accent2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1704451" y="785345"/>
        <a:ext cx="2142764" cy="1352813"/>
      </dsp:txXfrm>
    </dsp:sp>
    <dsp:sp modelId="{6CB62E95-5D09-45CB-8A70-39671AF59A5E}">
      <dsp:nvSpPr>
        <dsp:cNvPr id="0" name=""/>
        <dsp:cNvSpPr/>
      </dsp:nvSpPr>
      <dsp:spPr>
        <a:xfrm>
          <a:off x="2666983" y="713691"/>
          <a:ext cx="1873704" cy="1496121"/>
        </a:xfrm>
        <a:prstGeom prst="ellipse">
          <a:avLst/>
        </a:prstGeom>
        <a:solidFill>
          <a:srgbClr val="7030A0">
            <a:alpha val="50000"/>
          </a:srgb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latin typeface="NikoshBAN" pitchFamily="2" charset="0"/>
              <a:cs typeface="NikoshBAN" pitchFamily="2" charset="0"/>
            </a:rPr>
            <a:t>রি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2941381" y="932793"/>
        <a:ext cx="1324908" cy="1057917"/>
      </dsp:txXfrm>
    </dsp:sp>
    <dsp:sp modelId="{99E6EFCD-B823-46AE-A481-C5759CCE8E0A}">
      <dsp:nvSpPr>
        <dsp:cNvPr id="0" name=""/>
        <dsp:cNvSpPr/>
      </dsp:nvSpPr>
      <dsp:spPr>
        <a:xfrm>
          <a:off x="2916675" y="284099"/>
          <a:ext cx="2734593" cy="2355305"/>
        </a:xfrm>
        <a:prstGeom prst="ellipse">
          <a:avLst/>
        </a:prstGeom>
        <a:solidFill>
          <a:srgbClr val="FF0000">
            <a:alpha val="50000"/>
          </a:srgbClr>
        </a:solidFill>
        <a:ln w="425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latin typeface="NikoshBAN" pitchFamily="2" charset="0"/>
              <a:cs typeface="NikoshBAN" pitchFamily="2" charset="0"/>
            </a:rPr>
            <a:t>চি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3317147" y="629025"/>
        <a:ext cx="1933649" cy="1665453"/>
      </dsp:txXfrm>
    </dsp:sp>
    <dsp:sp modelId="{7E2195E5-EE82-48B0-9B41-15EFE6586F06}">
      <dsp:nvSpPr>
        <dsp:cNvPr id="0" name=""/>
        <dsp:cNvSpPr/>
      </dsp:nvSpPr>
      <dsp:spPr>
        <a:xfrm>
          <a:off x="4027256" y="414872"/>
          <a:ext cx="2840073" cy="20937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443175" y="721496"/>
        <a:ext cx="2008235" cy="148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পুর্বজান যাচাই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শিক্ষার্থীদের পাঠের প্রতি মনোযোগ আকর্ষণ করা যেতে পারে।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36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নির্ঢারিত ৫ মিনিট সময়ের মধ্যে  শিক্ষার্থীদের দ্বারা প্রদত্ত সমস্যা সমাধানে সহায়তা করা যেতে পারে।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4165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সময়-----৮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 শিক্ষার্থীকে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 নিয়মিত করে আনার সহায়তা করা </a:t>
            </a:r>
            <a:r>
              <a:rPr lang="bn-IN" smtClean="0"/>
              <a:t>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069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কলম ও সৌরমণ্ডলের চিত্র দেখিয়ে এবং প্রশ্নের মাধ্যমে পাঠের অনুকুল পরিবেশ সৃষ্টি  ও পাঠ ঘোষণা করার সহায়তা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5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চিত্রগুলো দ্বারা সেটের প্রকারভেদের ধারনা দিয়ে শিক্ষার্থীদের মনোযোগ সৃষ্টি ও পাঠ উপস্থাপনে সহায়তা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0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সেটের প্রকারভেদের উদাহরন দিয়ে শিক্ষার্থীদের দ্বারা সমস্যা সমাধানে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88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প্রকারভেদ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সংযোগ</a:t>
            </a:r>
            <a:r>
              <a:rPr lang="bn-IN" baseline="0" dirty="0" smtClean="0"/>
              <a:t> সেট আলোচনা করে শিক্ষার্থীদের দ্বারা প্রদত্ত সমস্যা সমাধানে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ছেদ সেট আলোচনা করে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779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নিচ্ছেদ সেট আলোচনা করে শিক্ষার্থীদের দ্বারা প্রদত্ত সমস্যা সমাধানে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84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বৈশিষ্ট্য যাচাই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09600"/>
            <a:ext cx="77914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8966" y="762000"/>
            <a:ext cx="6968233" cy="1569660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883" y="4831140"/>
            <a:ext cx="6968233" cy="1341060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>
                <a:gd name="adj" fmla="val 16018"/>
              </a:avLst>
            </a:prstTxWarp>
            <a:spAutoFit/>
          </a:bodyPr>
          <a:lstStyle/>
          <a:p>
            <a:r>
              <a:rPr lang="en-US" sz="9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W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9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9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9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E</a:t>
            </a:r>
            <a:endParaRPr lang="en-US" sz="9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2          9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4          7</a:t>
            </a:r>
          </a:p>
          <a:p>
            <a:pPr algn="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6          8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B = { 1,2,3,4,5,6,7,8,9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857" y="5715000"/>
            <a:ext cx="8044543" cy="584775"/>
          </a:xfrm>
          <a:prstGeom prst="rect">
            <a:avLst/>
          </a:prstGeom>
          <a:solidFill>
            <a:srgbClr val="6FF97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B=1,3,4,c AB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495800"/>
            <a:ext cx="8077200" cy="1077218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সংযোগ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136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22" grpId="0" animBg="1"/>
      <p:bldP spid="3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সেটকে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315" y="57912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2,4,6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7,d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B=1,3,4,5,7 AB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207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ধান, গম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bn-I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আলু,কপি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সাধারন উপাদান না থাকে, তবে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সেটদুটিকে পরস্পর নিচ্ছেদ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800600"/>
            <a:ext cx="784859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9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: x, 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গুণনীয়কসমূহ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}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হলে, দেখাও যে,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সেটদ্বয় পরস্পর নিচ্ছেদ সেট।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58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/>
      <p:bldP spid="6" grpId="0" animBg="1"/>
      <p:bldP spid="7" grpId="0"/>
      <p:bldP spid="10" grpId="0" uiExpand="1" build="p" animBg="1"/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926280" y="4087897"/>
            <a:ext cx="265394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ভেনচিত্রে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সেট প্রক্রিয়া চিহ্ণিত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2670" y="4087897"/>
            <a:ext cx="2597730" cy="2154747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19178" y="411589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4393009"/>
            <a:ext cx="1461660" cy="1447802"/>
          </a:xfrm>
          <a:prstGeom prst="ellipse">
            <a:avLst/>
          </a:prstGeom>
          <a:solidFill>
            <a:srgbClr val="FFBE3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549927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6280" y="1268809"/>
            <a:ext cx="2653940" cy="2708884"/>
            <a:chOff x="5926280" y="1447800"/>
            <a:chExt cx="2653940" cy="27088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33" t="-17832" r="6940" b="-12136"/>
            <a:stretch/>
          </p:blipFill>
          <p:spPr>
            <a:xfrm>
              <a:off x="5926280" y="1447800"/>
              <a:ext cx="2653940" cy="2708884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8001000" y="1451948"/>
              <a:ext cx="5180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" y="1268809"/>
            <a:ext cx="2590800" cy="2743201"/>
          </a:xfrm>
          <a:prstGeom prst="rect">
            <a:avLst/>
          </a:prstGeom>
          <a:solidFill>
            <a:srgbClr val="A5F7F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638771" y="1293634"/>
            <a:ext cx="481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3" r="7105"/>
          <a:stretch/>
        </p:blipFill>
        <p:spPr bwMode="auto">
          <a:xfrm>
            <a:off x="3276600" y="1219200"/>
            <a:ext cx="2574842" cy="27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742280" y="2020389"/>
            <a:ext cx="1008348" cy="1295401"/>
            <a:chOff x="6731395" y="2209800"/>
            <a:chExt cx="1008348" cy="1295401"/>
          </a:xfrm>
        </p:grpSpPr>
        <p:sp>
          <p:nvSpPr>
            <p:cNvPr id="33" name="Arc 32"/>
            <p:cNvSpPr/>
            <p:nvPr/>
          </p:nvSpPr>
          <p:spPr>
            <a:xfrm>
              <a:off x="6731395" y="2209801"/>
              <a:ext cx="914400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 flipH="1">
              <a:off x="6851138" y="2209800"/>
              <a:ext cx="888605" cy="1295400"/>
            </a:xfrm>
            <a:prstGeom prst="arc">
              <a:avLst>
                <a:gd name="adj1" fmla="val 16200000"/>
                <a:gd name="adj2" fmla="val 5487384"/>
              </a:avLst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solidFill>
            <a:srgbClr val="F87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" name="Oval 33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549066" y="1933771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5932" y="1921952"/>
            <a:ext cx="1575134" cy="14686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1" y="4038206"/>
            <a:ext cx="26384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8970" y="543580"/>
            <a:ext cx="7977726" cy="52322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7222" y="411874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492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animBg="1"/>
      <p:bldP spid="19" grpId="0"/>
      <p:bldP spid="20" grpId="0" animBg="1"/>
      <p:bldP spid="22" grpId="0"/>
      <p:bldP spid="2" grpId="0" animBg="1"/>
      <p:bldP spid="50" grpId="0"/>
      <p:bldP spid="27" grpId="0" animBg="1"/>
      <p:bldP spid="34" grpId="0" animBg="1"/>
      <p:bldP spid="35" grpId="0" animBg="1"/>
      <p:bldP spid="36" grpId="0" animBg="1"/>
      <p:bldP spid="29" grpId="0" build="p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487" y="616803"/>
            <a:ext cx="760571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487" y="4508718"/>
            <a:ext cx="7605713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* P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21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ও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35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এর সকল গুণনীয়কের সেট হলে, 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PQ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এবং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PQ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71625"/>
            <a:ext cx="7605712" cy="2771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270052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04257"/>
            <a:ext cx="78739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,b,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AB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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, Q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,x,y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 2,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</a:t>
            </a:r>
            <a:endParaRPr lang="bn-BD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1,2,3,4,5,6,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1,5,6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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B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3,x,y,5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x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9061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286000"/>
            <a:ext cx="7620001" cy="3539430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baseline="30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AU(B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সত্যতা যাচাই কর।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AB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ভেনচিত্রের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মাধ্যমে প্রকাশ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514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EF9C4A"/>
              </a:clrFrom>
              <a:clrTo>
                <a:srgbClr val="EF9C4A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685800"/>
            <a:ext cx="7680960" cy="54864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3" name="TextBox 2"/>
          <p:cNvSpPr txBox="1"/>
          <p:nvPr/>
        </p:nvSpPr>
        <p:spPr>
          <a:xfrm rot="20494384">
            <a:off x="1061149" y="1892451"/>
            <a:ext cx="6925072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prstTxWarp prst="textDoubleWave1">
              <a:avLst>
                <a:gd name="adj1" fmla="val 12500"/>
                <a:gd name="adj2" fmla="val 2792"/>
              </a:avLst>
            </a:prstTxWarp>
            <a:spAutoFit/>
          </a:bodyPr>
          <a:lstStyle/>
          <a:p>
            <a:r>
              <a:rPr lang="bn-IN" sz="96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52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804631402"/>
              </p:ext>
            </p:extLst>
          </p:nvPr>
        </p:nvGraphicFramePr>
        <p:xfrm>
          <a:off x="609600" y="19833"/>
          <a:ext cx="8128000" cy="292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9578" y="36576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/>
              </a:rPr>
              <a:t>মোহাম্মদ</a:t>
            </a:r>
            <a:r>
              <a:rPr lang="en-US" sz="2800" dirty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/>
              </a:rPr>
              <a:t>আলমগীর</a:t>
            </a:r>
            <a:endParaRPr lang="en-US" sz="2800" dirty="0">
              <a:solidFill>
                <a:srgbClr val="FF0000"/>
              </a:solidFill>
              <a:latin typeface="NikoshBAN" panose="0200000000000000000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/>
              </a:rPr>
              <a:t>সহকারী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/>
              </a:rPr>
              <a:t>শিক্ষক</a:t>
            </a:r>
            <a:endParaRPr lang="en-US" sz="2800" dirty="0">
              <a:solidFill>
                <a:srgbClr val="FF0000"/>
              </a:solidFill>
              <a:latin typeface="NikoshBAN" panose="0200000000000000000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/>
              </a:rPr>
              <a:t>ধমপুর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/>
              </a:rPr>
              <a:t>বহুমুখী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/>
              </a:rPr>
              <a:t>উচ্চ</a:t>
            </a:r>
            <a:r>
              <a:rPr lang="en-US" sz="2800" dirty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/>
              </a:rPr>
              <a:t>বিদ্যালয়</a:t>
            </a:r>
            <a:endParaRPr lang="en-US" sz="2800" dirty="0">
              <a:solidFill>
                <a:srgbClr val="FF0000"/>
              </a:solidFill>
              <a:latin typeface="NikoshBAN" panose="0200000000000000000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/>
              </a:rPr>
              <a:t>ফটিকছড়ি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/>
              </a:rPr>
              <a:t>চট্টগ্রাম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3635679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845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2" y="609600"/>
            <a:ext cx="6806221" cy="5156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1" y="609599"/>
            <a:ext cx="6827993" cy="52105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0817" y="5820179"/>
            <a:ext cx="6864087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বইয়ের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88" y="5820179"/>
            <a:ext cx="6864087" cy="584775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232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947" y="533400"/>
            <a:ext cx="8047653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সেটের প্রকারভেদ ও সেট প্রক্রিয়া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508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7596" y="914400"/>
            <a:ext cx="7451079" cy="4955203"/>
          </a:xfrm>
          <a:prstGeom prst="rect">
            <a:avLst/>
          </a:prstGeom>
          <a:solidFill>
            <a:srgbClr val="CAFFB9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সেট প্রক্রিয়া বর্ণনা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ভেনচিত্রের সাহায্যে সেট প্রক্রিয়ার ধর্মাবলি যাচাই করতে পারবে;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সেটের ধর্মাবলি প্রয়োগ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640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267200" y="3505200"/>
            <a:ext cx="4419600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52816" y="4245429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6948" y="5115580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7395130" y="5486400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b="1" dirty="0">
              <a:solidFill>
                <a:srgbClr val="333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17" b="9577"/>
          <a:stretch/>
        </p:blipFill>
        <p:spPr>
          <a:xfrm>
            <a:off x="468086" y="457200"/>
            <a:ext cx="3712028" cy="291651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53" t="9064" r="15451" b="11472"/>
          <a:stretch/>
        </p:blipFill>
        <p:spPr>
          <a:xfrm>
            <a:off x="468087" y="3516086"/>
            <a:ext cx="3712028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90" r="8192" b="30451"/>
          <a:stretch/>
        </p:blipFill>
        <p:spPr>
          <a:xfrm>
            <a:off x="609600" y="3505200"/>
            <a:ext cx="3429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457200"/>
            <a:ext cx="4397829" cy="2916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5334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uiExpand="1"/>
      <p:bldP spid="3" grpId="0" uiExpan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70788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077199" cy="584775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514600"/>
            <a:ext cx="8077199" cy="584775"/>
          </a:xfrm>
          <a:prstGeom prst="rect">
            <a:avLst/>
          </a:prstGeom>
          <a:solidFill>
            <a:srgbClr val="89FFE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3352800"/>
            <a:ext cx="8077200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ডেনিশের বর্ণ ওরি 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2" y="4171652"/>
            <a:ext cx="8077200" cy="20005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24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মৌলিক গুণনীয়কসমূহ}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সংখ্যা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7}</a:t>
            </a:r>
            <a:endParaRPr lang="bn-IN" sz="3200" dirty="0" smtClean="0">
              <a:latin typeface="Times New Roman"/>
              <a:cs typeface="Times New Roman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সেটগুলোকে তালিকা পদ্ধতিতে প্রকাশ করে এর প্রকারভেদ চিহ্নিত কর।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68069" y="17586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34200" y="16764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304936" y="25968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66857" y="25146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304935" y="3435021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66857" y="3352800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715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uiExpand="1" build="p" animBg="1"/>
      <p:bldP spid="11" grpId="0" animBg="1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075"/>
            <a:ext cx="357187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4" y="1405950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2" y="135038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66" y="1731380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39" y="1274180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64" y="1350380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19" y="1405950"/>
            <a:ext cx="1134328" cy="113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72" y="1447800"/>
            <a:ext cx="1134328" cy="1134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505200"/>
            <a:ext cx="3571875" cy="2524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3495675" cy="25023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64" y="3930075"/>
            <a:ext cx="853362" cy="10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12" y="3874505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6" y="4255505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39" y="3798305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4" y="3874505"/>
            <a:ext cx="948358" cy="104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90" r="6428"/>
          <a:stretch/>
        </p:blipFill>
        <p:spPr>
          <a:xfrm>
            <a:off x="3810000" y="3505200"/>
            <a:ext cx="1524000" cy="2511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9" y="3930075"/>
            <a:ext cx="1134328" cy="1134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3971925"/>
            <a:ext cx="1134328" cy="1134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482025"/>
            <a:ext cx="1707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)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4323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)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530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11007 -0.14791 C 0.13316 -0.18078 0.16771 -0.19838 0.20365 -0.19838 C 0.2448 -0.19838 0.27778 -0.18078 0.30087 -0.14791 L 0.41129 -4.07407E-6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007 -0.14791 C 0.13316 -0.18078 0.16771 -0.19838 0.20365 -0.19838 C 0.24479 -0.19838 0.27778 -0.18078 0.30087 -0.14791 L 0.41129 -4.07407E-6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1007 -0.14792 C 0.13316 -0.18079 0.16771 -0.19838 0.20364 -0.19838 C 0.24479 -0.19838 0.27777 -0.18079 0.30086 -0.14792 L 0.41128 4.44444E-6 " pathEditMode="relative" rAng="0" ptsTypes="FffFF">
                                      <p:cBhvr>
                                        <p:cTn id="5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1007 -0.14792 C 0.13316 -0.18079 0.1677 -0.19838 0.20364 -0.19838 C 0.24479 -0.19838 0.27777 -0.18079 0.30086 -0.14792 L 0.41128 -1.48148E-6 " pathEditMode="relative" rAng="0" ptsTypes="FffFF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11007 -0.14792 C 0.13316 -0.18079 0.16771 -0.19838 0.20365 -0.19838 C 0.24479 -0.19838 0.27778 -0.18079 0.30087 -0.14792 L 0.41128 1.85185E-6 " pathEditMode="relative" rAng="0" ptsTypes="FffFF">
                                      <p:cBhvr>
                                        <p:cTn id="6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99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11545 -0.08958 C 0.13993 -0.10972 0.17621 -0.12014 0.21354 -0.1206 C 0.25694 -0.12037 0.29149 -0.10972 0.31562 -0.09051 L 0.43212 0.0044 " pathEditMode="relative" rAng="0" ptsTypes="FffFF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486 L 0.08438 -0.0537 C 0.10295 -0.06667 0.12882 -0.07106 0.15486 -0.06643 C 0.18455 -0.06157 0.20764 -0.04838 0.22275 -0.02917 L 0.29566 0.05694 " pathEditMode="relative" rAng="453059" ptsTypes="FffFF">
                                      <p:cBhvr>
                                        <p:cTn id="1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-226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7222 -0.06158 C -0.08767 -0.07662 -0.10868 -0.08125 -0.12917 -0.07662 C -0.15313 -0.07176 -0.17066 -0.05857 -0.18194 -0.03866 L -0.23594 0.05046 " pathEditMode="relative" rAng="-546443" ptsTypes="FffFF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3400" y="398384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1,3,7,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=1,3,7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B = { 1, 2,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}, 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6 },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399" y="2722364"/>
            <a:ext cx="8077199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6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1,2,3,4,5,6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2,4,6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 1,3,5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1000" y="381000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4825425"/>
            <a:ext cx="1219200" cy="12192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00400" y="3834825"/>
            <a:ext cx="2743200" cy="2590800"/>
          </a:xfrm>
          <a:prstGeom prst="ellipse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383482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5" name="Oval 14"/>
          <p:cNvSpPr/>
          <p:nvPr/>
        </p:nvSpPr>
        <p:spPr>
          <a:xfrm>
            <a:off x="3429000" y="4139625"/>
            <a:ext cx="1219200" cy="1219200"/>
          </a:xfrm>
          <a:prstGeom prst="ellipse">
            <a:avLst/>
          </a:prstGeom>
          <a:solidFill>
            <a:srgbClr val="66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419600" y="4977825"/>
            <a:ext cx="1219200" cy="121920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400800" y="4139625"/>
            <a:ext cx="1219200" cy="1219200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155" y="5388114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420470"/>
            <a:ext cx="242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 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589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8109" y="3225225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পূরক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87496" y="594360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ভেনচিত্র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50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build="p" animBg="1"/>
      <p:bldP spid="2" grpId="0" animBg="1"/>
      <p:bldP spid="10" grpId="0" animBg="1"/>
      <p:bldP spid="11" grpId="0" animBg="1"/>
      <p:bldP spid="12" grpId="0" animBg="1"/>
      <p:bldP spid="15" grpId="0" animBg="1"/>
      <p:bldP spid="21" grpId="0" animBg="1"/>
      <p:bldP spid="24" grpId="0" animBg="1"/>
      <p:bldP spid="3" grpId="0"/>
      <p:bldP spid="4" grpId="0"/>
      <p:bldP spid="5" grpId="0"/>
      <p:bldP spid="31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1977</TotalTime>
  <Words>949</Words>
  <Application>Microsoft Office PowerPoint</Application>
  <PresentationFormat>On-screen Show (4:3)</PresentationFormat>
  <Paragraphs>175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 Alamgir</cp:lastModifiedBy>
  <cp:revision>212</cp:revision>
  <dcterms:created xsi:type="dcterms:W3CDTF">2006-08-16T00:00:00Z</dcterms:created>
  <dcterms:modified xsi:type="dcterms:W3CDTF">2020-04-11T13:37:06Z</dcterms:modified>
</cp:coreProperties>
</file>