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1" r:id="rId4"/>
    <p:sldId id="265" r:id="rId5"/>
    <p:sldId id="260" r:id="rId6"/>
    <p:sldId id="264" r:id="rId7"/>
    <p:sldId id="266" r:id="rId8"/>
    <p:sldId id="281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5" r:id="rId19"/>
    <p:sldId id="277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E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243CE-16E8-40EB-82B3-B1D3AF8DF944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54795-A68F-4E4E-9E12-60146899D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2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E2C5C-43E2-4E1E-AA89-18437FAD97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80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E2C5C-43E2-4E1E-AA89-18437FAD97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0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E2C5C-43E2-4E1E-AA89-18437FAD97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9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465-80D7-44CB-A33E-3B494BF8894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ECE8-53A2-44F5-99A4-09FB38EC7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2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465-80D7-44CB-A33E-3B494BF8894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ECE8-53A2-44F5-99A4-09FB38EC7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465-80D7-44CB-A33E-3B494BF8894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ECE8-53A2-44F5-99A4-09FB38EC7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4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465-80D7-44CB-A33E-3B494BF8894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ECE8-53A2-44F5-99A4-09FB38EC7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465-80D7-44CB-A33E-3B494BF8894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ECE8-53A2-44F5-99A4-09FB38EC7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465-80D7-44CB-A33E-3B494BF8894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ECE8-53A2-44F5-99A4-09FB38EC7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9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465-80D7-44CB-A33E-3B494BF8894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ECE8-53A2-44F5-99A4-09FB38EC7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1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465-80D7-44CB-A33E-3B494BF8894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ECE8-53A2-44F5-99A4-09FB38EC7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465-80D7-44CB-A33E-3B494BF8894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ECE8-53A2-44F5-99A4-09FB38EC7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4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465-80D7-44CB-A33E-3B494BF8894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ECE8-53A2-44F5-99A4-09FB38EC7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6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465-80D7-44CB-A33E-3B494BF8894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ECE8-53A2-44F5-99A4-09FB38EC7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8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67465-80D7-44CB-A33E-3B494BF8894F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0ECE8-53A2-44F5-99A4-09FB38EC7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1253836" y="366144"/>
            <a:ext cx="96774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bn-BD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4" r="6558"/>
          <a:stretch/>
        </p:blipFill>
        <p:spPr>
          <a:xfrm>
            <a:off x="4075824" y="1449071"/>
            <a:ext cx="3981386" cy="3360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2827985-8925-4AEB-A5B1-DBC12A09D709}"/>
              </a:ext>
            </a:extLst>
          </p:cNvPr>
          <p:cNvGrpSpPr/>
          <p:nvPr/>
        </p:nvGrpSpPr>
        <p:grpSpPr>
          <a:xfrm>
            <a:off x="2050472" y="4809319"/>
            <a:ext cx="8423565" cy="1282164"/>
            <a:chOff x="136332" y="2417380"/>
            <a:chExt cx="13443335" cy="3735680"/>
          </a:xfrm>
          <a:solidFill>
            <a:schemeClr val="bg1">
              <a:lumMod val="85000"/>
            </a:schemeClr>
          </a:solidFill>
          <a:scene3d>
            <a:camera prst="perspectiveFront"/>
            <a:lightRig rig="threePt" dir="t"/>
          </a:scene3d>
        </p:grpSpPr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FCC4B054-EE1B-4ACA-AA60-CCD4529DC373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61E7B205-D0CD-4A9D-89EE-532A71AEC6EA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900">
                <a:solidFill>
                  <a:srgbClr val="002060"/>
                </a:solidFill>
              </a:endParaRPr>
            </a:p>
          </p:txBody>
        </p:sp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id="{2E22B3EA-83B3-4F31-8ACA-DBF6CC7CD852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id="{36A5622A-56C6-4A80-A199-A3ECC127B4D5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900" dirty="0"/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id="{4C68A5CD-24A9-4907-8984-54E7AED01EFC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0595022C-7650-4FD4-B1C6-EA2E1AC44E37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EB5F5614-928A-440E-A943-077BCD98471A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048E4F5B-4D61-4A8A-A329-857D9A4C441A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B334D19E-9DFC-41BA-93D9-C06D4F71D876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>
            <a:off x="110837" y="152400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0800000">
            <a:off x="152402" y="131618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57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004DDEA5-2937-42CF-A017-FAA22D930B23}"/>
              </a:ext>
            </a:extLst>
          </p:cNvPr>
          <p:cNvSpPr/>
          <p:nvPr/>
        </p:nvSpPr>
        <p:spPr>
          <a:xfrm>
            <a:off x="4433453" y="986906"/>
            <a:ext cx="3007343" cy="2978726"/>
          </a:xfrm>
          <a:prstGeom prst="flowChartConnector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A91578-5E52-4483-9F62-57A2FAAFE58E}"/>
              </a:ext>
            </a:extLst>
          </p:cNvPr>
          <p:cNvSpPr txBox="1"/>
          <p:nvPr/>
        </p:nvSpPr>
        <p:spPr>
          <a:xfrm>
            <a:off x="8736924" y="199713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DF0202-F15B-46F7-B295-29D40A9E2D71}"/>
              </a:ext>
            </a:extLst>
          </p:cNvPr>
          <p:cNvSpPr txBox="1"/>
          <p:nvPr/>
        </p:nvSpPr>
        <p:spPr>
          <a:xfrm>
            <a:off x="530840" y="853821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পরিধি কী?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08CB6B-AA0D-44D4-AE5E-B32CB55CA517}"/>
              </a:ext>
            </a:extLst>
          </p:cNvPr>
          <p:cNvSpPr txBox="1"/>
          <p:nvPr/>
        </p:nvSpPr>
        <p:spPr>
          <a:xfrm>
            <a:off x="381000" y="5398300"/>
            <a:ext cx="11520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 বক্ররেখাটি  বৃত্তটিকে  আবদ্ধ করে রেখেছে তাকে বলা হয়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D964E2-C2ED-41B4-B6D7-CEC8A8A8F554}"/>
              </a:ext>
            </a:extLst>
          </p:cNvPr>
          <p:cNvCxnSpPr>
            <a:cxnSpLocks/>
          </p:cNvCxnSpPr>
          <p:nvPr/>
        </p:nvCxnSpPr>
        <p:spPr>
          <a:xfrm flipH="1" flipV="1">
            <a:off x="7536518" y="2209798"/>
            <a:ext cx="1035983" cy="476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921209" y="-1325446"/>
            <a:ext cx="4031829" cy="7774886"/>
            <a:chOff x="3965785" y="-900680"/>
            <a:chExt cx="4031829" cy="67921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480310">
              <a:off x="2585608" y="479497"/>
              <a:ext cx="6792183" cy="403182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94499">
              <a:off x="4373532" y="1055164"/>
              <a:ext cx="889412" cy="677410"/>
            </a:xfrm>
            <a:prstGeom prst="rect">
              <a:avLst/>
            </a:prstGeom>
          </p:spPr>
        </p:pic>
      </p:grp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>
            <a:off x="110837" y="152400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52402" y="131618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47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D2942FED-20E2-4EB3-8E99-1563B442B00E}"/>
              </a:ext>
            </a:extLst>
          </p:cNvPr>
          <p:cNvSpPr/>
          <p:nvPr/>
        </p:nvSpPr>
        <p:spPr>
          <a:xfrm>
            <a:off x="4417370" y="705570"/>
            <a:ext cx="3492000" cy="3528000"/>
          </a:xfrm>
          <a:prstGeom prst="flowChartConnec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D12B617-0B48-4512-B4B5-E69BF21C5449}"/>
              </a:ext>
            </a:extLst>
          </p:cNvPr>
          <p:cNvCxnSpPr>
            <a:cxnSpLocks/>
          </p:cNvCxnSpPr>
          <p:nvPr/>
        </p:nvCxnSpPr>
        <p:spPr>
          <a:xfrm flipH="1">
            <a:off x="5818909" y="1184796"/>
            <a:ext cx="3664532" cy="12819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911A2CE-CF10-403A-8847-5A7C3D7111B7}"/>
              </a:ext>
            </a:extLst>
          </p:cNvPr>
          <p:cNvSpPr txBox="1"/>
          <p:nvPr/>
        </p:nvSpPr>
        <p:spPr>
          <a:xfrm>
            <a:off x="8353473" y="651949"/>
            <a:ext cx="2215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896254-2DD7-4D4B-8EFA-DC8C463D0060}"/>
              </a:ext>
            </a:extLst>
          </p:cNvPr>
          <p:cNvCxnSpPr>
            <a:cxnSpLocks/>
          </p:cNvCxnSpPr>
          <p:nvPr/>
        </p:nvCxnSpPr>
        <p:spPr>
          <a:xfrm flipH="1" flipV="1">
            <a:off x="4417370" y="2536594"/>
            <a:ext cx="1746000" cy="10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5FBF6C3-1B76-44E3-9579-A11C8A14C5B4}"/>
              </a:ext>
            </a:extLst>
          </p:cNvPr>
          <p:cNvSpPr txBox="1"/>
          <p:nvPr/>
        </p:nvSpPr>
        <p:spPr>
          <a:xfrm>
            <a:off x="323510" y="413100"/>
            <a:ext cx="3529441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র্ধ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02E229-2278-4DB1-A979-3163557806F7}"/>
              </a:ext>
            </a:extLst>
          </p:cNvPr>
          <p:cNvSpPr txBox="1"/>
          <p:nvPr/>
        </p:nvSpPr>
        <p:spPr>
          <a:xfrm>
            <a:off x="1591370" y="5340504"/>
            <a:ext cx="914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ব্যাসার্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ূরত্ব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79" y="2025595"/>
            <a:ext cx="6628245" cy="19892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081" y="482882"/>
            <a:ext cx="3527563" cy="2349158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>
            <a:off x="110837" y="152400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152402" y="131618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9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14466 0.003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16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28612CA0-8DE2-4493-9EC9-85B72011C7B2}"/>
              </a:ext>
            </a:extLst>
          </p:cNvPr>
          <p:cNvSpPr/>
          <p:nvPr/>
        </p:nvSpPr>
        <p:spPr>
          <a:xfrm>
            <a:off x="1752600" y="846404"/>
            <a:ext cx="3505200" cy="3505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CD1E11-D6BA-4DAD-9BCA-2A5B95EEB6D9}"/>
              </a:ext>
            </a:extLst>
          </p:cNvPr>
          <p:cNvCxnSpPr>
            <a:cxnSpLocks/>
          </p:cNvCxnSpPr>
          <p:nvPr/>
        </p:nvCxnSpPr>
        <p:spPr>
          <a:xfrm>
            <a:off x="3653716" y="846404"/>
            <a:ext cx="1219200" cy="276860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Block Arc 17">
            <a:extLst>
              <a:ext uri="{FF2B5EF4-FFF2-40B4-BE49-F238E27FC236}">
                <a16:creationId xmlns:a16="http://schemas.microsoft.com/office/drawing/2014/main" id="{387532D0-78C2-4E56-9ECE-2D8B32C66477}"/>
              </a:ext>
            </a:extLst>
          </p:cNvPr>
          <p:cNvSpPr/>
          <p:nvPr/>
        </p:nvSpPr>
        <p:spPr>
          <a:xfrm rot="3893602">
            <a:off x="2932967" y="1143445"/>
            <a:ext cx="2953600" cy="2174517"/>
          </a:xfrm>
          <a:prstGeom prst="blockArc">
            <a:avLst>
              <a:gd name="adj1" fmla="val 10800000"/>
              <a:gd name="adj2" fmla="val 173827"/>
              <a:gd name="adj3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978C74-631B-4662-8A1E-797210CE5024}"/>
              </a:ext>
            </a:extLst>
          </p:cNvPr>
          <p:cNvSpPr txBox="1"/>
          <p:nvPr/>
        </p:nvSpPr>
        <p:spPr>
          <a:xfrm>
            <a:off x="6988508" y="1964668"/>
            <a:ext cx="5051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চিত্রে, লাল চিহ্নিত স্থানটুকু বৃত্তচাপ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6D8EDA-9880-4A62-8DE0-6B670EE7D986}"/>
              </a:ext>
            </a:extLst>
          </p:cNvPr>
          <p:cNvSpPr txBox="1"/>
          <p:nvPr/>
        </p:nvSpPr>
        <p:spPr>
          <a:xfrm>
            <a:off x="6727492" y="355745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বৃত্তচাপ কী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1C95AC-4C56-40E2-8585-A28EABB36DB1}"/>
              </a:ext>
            </a:extLst>
          </p:cNvPr>
          <p:cNvSpPr txBox="1"/>
          <p:nvPr/>
        </p:nvSpPr>
        <p:spPr>
          <a:xfrm>
            <a:off x="4659147" y="5071619"/>
            <a:ext cx="6226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 কোন অংশকে বৃত্তচাপ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226DC-04A9-4023-B58F-471356E1745D}"/>
              </a:ext>
            </a:extLst>
          </p:cNvPr>
          <p:cNvSpPr txBox="1"/>
          <p:nvPr/>
        </p:nvSpPr>
        <p:spPr>
          <a:xfrm>
            <a:off x="1579419" y="5719972"/>
            <a:ext cx="10016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অথবা-জ্যা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ৃত্তচাপ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110837" y="152400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152402" y="131618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5598347" y="2091148"/>
            <a:ext cx="1328925" cy="393369"/>
          </a:xfrm>
          <a:prstGeom prst="leftArrow">
            <a:avLst>
              <a:gd name="adj1" fmla="val 18454"/>
              <a:gd name="adj2" fmla="val 319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2" grpId="0"/>
      <p:bldP spid="23" grpId="0"/>
      <p:bldP spid="24" grpId="0"/>
      <p:bldP spid="4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167819"/>
            <a:ext cx="10861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যেকোন দুইটি বিন্দুর সংযোজক সরলরেখাকে জ্যা বলে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DAC5563-16B8-49FC-88BC-CD0BCE567FC1}"/>
              </a:ext>
            </a:extLst>
          </p:cNvPr>
          <p:cNvSpPr/>
          <p:nvPr/>
        </p:nvSpPr>
        <p:spPr>
          <a:xfrm>
            <a:off x="3514738" y="923936"/>
            <a:ext cx="3505200" cy="3505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DE0C1C-7EE1-4716-B1DD-8AEB14ABA72D}"/>
              </a:ext>
            </a:extLst>
          </p:cNvPr>
          <p:cNvCxnSpPr>
            <a:cxnSpLocks/>
            <a:endCxn id="5" idx="5"/>
          </p:cNvCxnSpPr>
          <p:nvPr/>
        </p:nvCxnSpPr>
        <p:spPr>
          <a:xfrm>
            <a:off x="5415854" y="923936"/>
            <a:ext cx="1090759" cy="29918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3E33DCA-107A-49FA-8955-9629A29B60DB}"/>
              </a:ext>
            </a:extLst>
          </p:cNvPr>
          <p:cNvCxnSpPr>
            <a:cxnSpLocks/>
          </p:cNvCxnSpPr>
          <p:nvPr/>
        </p:nvCxnSpPr>
        <p:spPr>
          <a:xfrm flipV="1">
            <a:off x="5038738" y="1533536"/>
            <a:ext cx="5334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FCD5975-9F54-40B3-BE18-1162EF48BF5A}"/>
              </a:ext>
            </a:extLst>
          </p:cNvPr>
          <p:cNvSpPr txBox="1"/>
          <p:nvPr/>
        </p:nvSpPr>
        <p:spPr>
          <a:xfrm>
            <a:off x="4483064" y="167597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EDC9B-DB58-4AEF-BD0E-B255C254FD79}"/>
              </a:ext>
            </a:extLst>
          </p:cNvPr>
          <p:cNvSpPr txBox="1"/>
          <p:nvPr/>
        </p:nvSpPr>
        <p:spPr>
          <a:xfrm>
            <a:off x="6721622" y="2832034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জ্যা কাকে বলে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110837" y="152400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152402" y="131618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71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47DC2507-7194-42A0-8C1B-5A5EBB65800E}"/>
              </a:ext>
            </a:extLst>
          </p:cNvPr>
          <p:cNvSpPr/>
          <p:nvPr/>
        </p:nvSpPr>
        <p:spPr>
          <a:xfrm>
            <a:off x="4493156" y="381000"/>
            <a:ext cx="3505200" cy="3505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33992B-A9E0-4396-9572-5C05897F0BEB}"/>
              </a:ext>
            </a:extLst>
          </p:cNvPr>
          <p:cNvCxnSpPr>
            <a:cxnSpLocks/>
          </p:cNvCxnSpPr>
          <p:nvPr/>
        </p:nvCxnSpPr>
        <p:spPr>
          <a:xfrm>
            <a:off x="5443537" y="600075"/>
            <a:ext cx="1520923" cy="31337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AEB6A5-07A5-4903-9A84-0A0C5A5109F1}"/>
              </a:ext>
            </a:extLst>
          </p:cNvPr>
          <p:cNvCxnSpPr>
            <a:cxnSpLocks/>
          </p:cNvCxnSpPr>
          <p:nvPr/>
        </p:nvCxnSpPr>
        <p:spPr>
          <a:xfrm flipH="1">
            <a:off x="6096000" y="1336699"/>
            <a:ext cx="209143" cy="4197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D14B19F-EA9A-4FE9-9E33-77C4CABB4411}"/>
              </a:ext>
            </a:extLst>
          </p:cNvPr>
          <p:cNvSpPr txBox="1"/>
          <p:nvPr/>
        </p:nvSpPr>
        <p:spPr>
          <a:xfrm>
            <a:off x="6067865" y="813479"/>
            <a:ext cx="910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C9CB71-29CF-4A3C-8EB7-921A08C8B3B9}"/>
              </a:ext>
            </a:extLst>
          </p:cNvPr>
          <p:cNvSpPr txBox="1"/>
          <p:nvPr/>
        </p:nvSpPr>
        <p:spPr>
          <a:xfrm>
            <a:off x="990600" y="4343400"/>
            <a:ext cx="5077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ব্যাস কাকে বলে ?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997AC3-9437-4A38-8BD4-64346A3E8746}"/>
              </a:ext>
            </a:extLst>
          </p:cNvPr>
          <p:cNvSpPr txBox="1"/>
          <p:nvPr/>
        </p:nvSpPr>
        <p:spPr>
          <a:xfrm>
            <a:off x="990600" y="5038700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ব্যাস হলো বৃত্তের কেন্দ্রগামী জ্যা । ব্যাস হলো বৃত্তের বৃহত্তম জ্যা 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110837" y="152400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152402" y="131618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01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9BAB54AE-1AD6-4B5C-A815-D804AC0AA5D4}"/>
              </a:ext>
            </a:extLst>
          </p:cNvPr>
          <p:cNvSpPr/>
          <p:nvPr/>
        </p:nvSpPr>
        <p:spPr>
          <a:xfrm>
            <a:off x="4315659" y="916709"/>
            <a:ext cx="3505200" cy="3505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BA3CE6-CE08-4028-9522-7C15918D3CAE}"/>
              </a:ext>
            </a:extLst>
          </p:cNvPr>
          <p:cNvSpPr txBox="1"/>
          <p:nvPr/>
        </p:nvSpPr>
        <p:spPr>
          <a:xfrm>
            <a:off x="2979291" y="5244322"/>
            <a:ext cx="674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চিত্রঃবৃত্তের বিভিন্ন অংশ</a:t>
            </a:r>
            <a:endParaRPr lang="en-US" sz="36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C47D5B-6E17-4ECC-9E8D-283BFC921209}"/>
              </a:ext>
            </a:extLst>
          </p:cNvPr>
          <p:cNvCxnSpPr>
            <a:cxnSpLocks/>
          </p:cNvCxnSpPr>
          <p:nvPr/>
        </p:nvCxnSpPr>
        <p:spPr>
          <a:xfrm flipH="1" flipV="1">
            <a:off x="4315660" y="2641600"/>
            <a:ext cx="1762125" cy="101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DA9F81-30CC-45AB-8B29-C761679A291A}"/>
              </a:ext>
            </a:extLst>
          </p:cNvPr>
          <p:cNvCxnSpPr>
            <a:cxnSpLocks/>
          </p:cNvCxnSpPr>
          <p:nvPr/>
        </p:nvCxnSpPr>
        <p:spPr>
          <a:xfrm>
            <a:off x="5306779" y="1102799"/>
            <a:ext cx="1523480" cy="3192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774484-7E30-4D39-90E2-149D09D8CB1D}"/>
              </a:ext>
            </a:extLst>
          </p:cNvPr>
          <p:cNvCxnSpPr>
            <a:cxnSpLocks/>
          </p:cNvCxnSpPr>
          <p:nvPr/>
        </p:nvCxnSpPr>
        <p:spPr>
          <a:xfrm>
            <a:off x="6306384" y="920786"/>
            <a:ext cx="1219200" cy="276860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CA64832-918D-4872-98D1-60B0BFDEC10F}"/>
              </a:ext>
            </a:extLst>
          </p:cNvPr>
          <p:cNvCxnSpPr>
            <a:cxnSpLocks/>
          </p:cNvCxnSpPr>
          <p:nvPr/>
        </p:nvCxnSpPr>
        <p:spPr>
          <a:xfrm flipH="1">
            <a:off x="5785562" y="1570778"/>
            <a:ext cx="209143" cy="4197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25DD215-1D3D-41A7-8E7D-A0FE2C7EA866}"/>
              </a:ext>
            </a:extLst>
          </p:cNvPr>
          <p:cNvCxnSpPr>
            <a:cxnSpLocks/>
          </p:cNvCxnSpPr>
          <p:nvPr/>
        </p:nvCxnSpPr>
        <p:spPr>
          <a:xfrm flipH="1">
            <a:off x="4761872" y="2213513"/>
            <a:ext cx="22004" cy="4610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9FC851D-D678-4574-AF54-852D4F32C352}"/>
              </a:ext>
            </a:extLst>
          </p:cNvPr>
          <p:cNvSpPr txBox="1"/>
          <p:nvPr/>
        </p:nvSpPr>
        <p:spPr>
          <a:xfrm>
            <a:off x="5648614" y="1102799"/>
            <a:ext cx="910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17F4D5-CF88-4F29-AEC8-FCEC07DB63D7}"/>
              </a:ext>
            </a:extLst>
          </p:cNvPr>
          <p:cNvSpPr txBox="1"/>
          <p:nvPr/>
        </p:nvSpPr>
        <p:spPr>
          <a:xfrm>
            <a:off x="4477584" y="186612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798FA67-FEA1-4616-905A-622A17EE246A}"/>
              </a:ext>
            </a:extLst>
          </p:cNvPr>
          <p:cNvCxnSpPr>
            <a:cxnSpLocks/>
          </p:cNvCxnSpPr>
          <p:nvPr/>
        </p:nvCxnSpPr>
        <p:spPr>
          <a:xfrm flipV="1">
            <a:off x="5709951" y="2838630"/>
            <a:ext cx="297838" cy="5045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FFEBE79-0C63-4C01-8DF8-47FC154E21C3}"/>
              </a:ext>
            </a:extLst>
          </p:cNvPr>
          <p:cNvSpPr txBox="1"/>
          <p:nvPr/>
        </p:nvSpPr>
        <p:spPr>
          <a:xfrm>
            <a:off x="5306779" y="3269409"/>
            <a:ext cx="771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BBA778B-514C-4145-B708-90E2E9BE1EF9}"/>
              </a:ext>
            </a:extLst>
          </p:cNvPr>
          <p:cNvCxnSpPr>
            <a:cxnSpLocks/>
          </p:cNvCxnSpPr>
          <p:nvPr/>
        </p:nvCxnSpPr>
        <p:spPr>
          <a:xfrm flipV="1">
            <a:off x="6500758" y="1905871"/>
            <a:ext cx="223432" cy="3018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6CDA3A3-199C-4DC1-9248-EBE4436F4713}"/>
              </a:ext>
            </a:extLst>
          </p:cNvPr>
          <p:cNvSpPr txBox="1"/>
          <p:nvPr/>
        </p:nvSpPr>
        <p:spPr>
          <a:xfrm>
            <a:off x="6089733" y="2152407"/>
            <a:ext cx="520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F6759A4-4D42-4A84-8300-A120193B8472}"/>
              </a:ext>
            </a:extLst>
          </p:cNvPr>
          <p:cNvCxnSpPr>
            <a:cxnSpLocks/>
          </p:cNvCxnSpPr>
          <p:nvPr/>
        </p:nvCxnSpPr>
        <p:spPr>
          <a:xfrm flipH="1">
            <a:off x="8161012" y="2235454"/>
            <a:ext cx="632863" cy="1034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8268B1D-69BC-4271-BD55-90F78DEC47F0}"/>
              </a:ext>
            </a:extLst>
          </p:cNvPr>
          <p:cNvSpPr txBox="1"/>
          <p:nvPr/>
        </p:nvSpPr>
        <p:spPr>
          <a:xfrm>
            <a:off x="8861167" y="2025589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817EEB8-9057-4066-946F-D969F24D681C}"/>
              </a:ext>
            </a:extLst>
          </p:cNvPr>
          <p:cNvCxnSpPr>
            <a:cxnSpLocks/>
          </p:cNvCxnSpPr>
          <p:nvPr/>
        </p:nvCxnSpPr>
        <p:spPr>
          <a:xfrm>
            <a:off x="4239459" y="1280485"/>
            <a:ext cx="353890" cy="3057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9841D011-4F1E-49B8-AB5B-EF86E355F5BA}"/>
              </a:ext>
            </a:extLst>
          </p:cNvPr>
          <p:cNvSpPr txBox="1"/>
          <p:nvPr/>
        </p:nvSpPr>
        <p:spPr>
          <a:xfrm>
            <a:off x="3772685" y="878927"/>
            <a:ext cx="1168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Block Arc 77">
            <a:extLst>
              <a:ext uri="{FF2B5EF4-FFF2-40B4-BE49-F238E27FC236}">
                <a16:creationId xmlns:a16="http://schemas.microsoft.com/office/drawing/2014/main" id="{22A131F8-CD80-4BD3-A696-74CCC4DF0F45}"/>
              </a:ext>
            </a:extLst>
          </p:cNvPr>
          <p:cNvSpPr/>
          <p:nvPr/>
        </p:nvSpPr>
        <p:spPr>
          <a:xfrm rot="3893602">
            <a:off x="5493040" y="1217800"/>
            <a:ext cx="2953600" cy="2174517"/>
          </a:xfrm>
          <a:prstGeom prst="blockArc">
            <a:avLst>
              <a:gd name="adj1" fmla="val 10800000"/>
              <a:gd name="adj2" fmla="val 173827"/>
              <a:gd name="adj3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Half Frame 21"/>
          <p:cNvSpPr/>
          <p:nvPr/>
        </p:nvSpPr>
        <p:spPr>
          <a:xfrm>
            <a:off x="110837" y="152400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Half Frame 22"/>
          <p:cNvSpPr/>
          <p:nvPr/>
        </p:nvSpPr>
        <p:spPr>
          <a:xfrm rot="10800000">
            <a:off x="152402" y="131618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6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38" grpId="0"/>
      <p:bldP spid="41" grpId="0"/>
      <p:bldP spid="44" grpId="0"/>
      <p:bldP spid="49" grpId="0"/>
      <p:bldP spid="60" grpId="0"/>
      <p:bldP spid="76" grpId="0"/>
      <p:bldP spid="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9BAB54AE-1AD6-4B5C-A815-D804AC0AA5D4}"/>
              </a:ext>
            </a:extLst>
          </p:cNvPr>
          <p:cNvSpPr/>
          <p:nvPr/>
        </p:nvSpPr>
        <p:spPr>
          <a:xfrm>
            <a:off x="4093984" y="1478973"/>
            <a:ext cx="3505200" cy="3505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C47D5B-6E17-4ECC-9E8D-283BFC921209}"/>
              </a:ext>
            </a:extLst>
          </p:cNvPr>
          <p:cNvCxnSpPr>
            <a:cxnSpLocks/>
            <a:endCxn id="6" idx="2"/>
          </p:cNvCxnSpPr>
          <p:nvPr/>
        </p:nvCxnSpPr>
        <p:spPr>
          <a:xfrm flipH="1" flipV="1">
            <a:off x="4093985" y="3231574"/>
            <a:ext cx="1762125" cy="101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DA9F81-30CC-45AB-8B29-C761679A291A}"/>
              </a:ext>
            </a:extLst>
          </p:cNvPr>
          <p:cNvCxnSpPr>
            <a:cxnSpLocks/>
          </p:cNvCxnSpPr>
          <p:nvPr/>
        </p:nvCxnSpPr>
        <p:spPr>
          <a:xfrm>
            <a:off x="5061280" y="1621476"/>
            <a:ext cx="1492676" cy="31850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CA64832-918D-4872-98D1-60B0BFDEC10F}"/>
              </a:ext>
            </a:extLst>
          </p:cNvPr>
          <p:cNvCxnSpPr>
            <a:cxnSpLocks/>
          </p:cNvCxnSpPr>
          <p:nvPr/>
        </p:nvCxnSpPr>
        <p:spPr>
          <a:xfrm flipH="1">
            <a:off x="5598475" y="2371282"/>
            <a:ext cx="209143" cy="4197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25DD215-1D3D-41A7-8E7D-A0FE2C7EA866}"/>
              </a:ext>
            </a:extLst>
          </p:cNvPr>
          <p:cNvCxnSpPr>
            <a:cxnSpLocks/>
          </p:cNvCxnSpPr>
          <p:nvPr/>
        </p:nvCxnSpPr>
        <p:spPr>
          <a:xfrm flipH="1" flipV="1">
            <a:off x="4787366" y="3353893"/>
            <a:ext cx="17509" cy="473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9FC851D-D678-4574-AF54-852D4F32C352}"/>
              </a:ext>
            </a:extLst>
          </p:cNvPr>
          <p:cNvSpPr txBox="1"/>
          <p:nvPr/>
        </p:nvSpPr>
        <p:spPr>
          <a:xfrm>
            <a:off x="5503278" y="1900421"/>
            <a:ext cx="910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17F4D5-CF88-4F29-AEC8-FCEC07DB63D7}"/>
              </a:ext>
            </a:extLst>
          </p:cNvPr>
          <p:cNvSpPr txBox="1"/>
          <p:nvPr/>
        </p:nvSpPr>
        <p:spPr>
          <a:xfrm>
            <a:off x="4565979" y="379266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4348A0-E158-4E32-89E1-FD6CA8DE5836}"/>
              </a:ext>
            </a:extLst>
          </p:cNvPr>
          <p:cNvSpPr txBox="1"/>
          <p:nvPr/>
        </p:nvSpPr>
        <p:spPr>
          <a:xfrm>
            <a:off x="602973" y="509624"/>
            <a:ext cx="10986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বলতো, একটি বৃত্তের ব্যাসার্ধ এবং ব্যাস এর মধ্যে সম্পর্ক কী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15B25-8085-495C-ACE4-810226FA347B}"/>
              </a:ext>
            </a:extLst>
          </p:cNvPr>
          <p:cNvSpPr txBox="1"/>
          <p:nvPr/>
        </p:nvSpPr>
        <p:spPr>
          <a:xfrm>
            <a:off x="1011382" y="5075011"/>
            <a:ext cx="10086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( ১ ) ব্যাসার্ধ হলো ব্যাসের অর্ধেক ।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(২ )  ব্যাস হলো ব্যাসার্ধের দ্বিগুণ 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>
            <a:off x="110837" y="152400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152402" y="131618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33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7750" y="412462"/>
            <a:ext cx="67165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768" y="5354782"/>
            <a:ext cx="9445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>
            <a:off x="110837" y="152400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152402" y="131618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46" y="1503521"/>
            <a:ext cx="2472166" cy="3432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42409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1" y="1766659"/>
            <a:ext cx="1838097" cy="2448458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0837" y="152400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152402" y="131618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87" y="1032949"/>
            <a:ext cx="7823442" cy="4147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5982" y="295198"/>
            <a:ext cx="505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88" y="1822078"/>
            <a:ext cx="1727079" cy="24484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44935" y="5591125"/>
            <a:ext cx="867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১০৯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6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D9AA03-7569-4599-BC6F-DD59A6E84B2F}"/>
              </a:ext>
            </a:extLst>
          </p:cNvPr>
          <p:cNvSpPr txBox="1"/>
          <p:nvPr/>
        </p:nvSpPr>
        <p:spPr>
          <a:xfrm>
            <a:off x="2729344" y="390390"/>
            <a:ext cx="54864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>
            <a:off x="110837" y="152400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52402" y="131618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5345" y="1080443"/>
            <a:ext cx="7495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উত্তর দাওঃ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745" y="1827128"/>
            <a:ext cx="806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কেন্দ্র থেকে পরিধি পর্যন্ত দুরত্বকে কী বলে?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6182" y="2534210"/>
            <a:ext cx="9185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কেন্দ্র দিয়ে পরিধির একপ্রান্ত থেকে অন্য প্রান্তের সংযোগ রেখাকে কী বলে?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7745" y="3795290"/>
            <a:ext cx="8063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যদি ব্যাস ১০ সেন্টিমিটার হয়, তাহলে ব্যাসার্ধ কত সেন্টিমিটার হবে?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7745" y="5067897"/>
            <a:ext cx="9462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কেন্দ্র ছাড়া বৃত্তের একপ্রান্ত থেকে অন্য প্রান্তের সংযোগ রেখাকে কী বলে?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313" y="362588"/>
            <a:ext cx="2203832" cy="2702912"/>
          </a:xfrm>
          <a:prstGeom prst="rect">
            <a:avLst/>
          </a:prstGeom>
          <a:ln w="76200">
            <a:noFill/>
          </a:ln>
        </p:spPr>
      </p:pic>
      <p:sp>
        <p:nvSpPr>
          <p:cNvPr id="3" name="Rectangle 2"/>
          <p:cNvSpPr/>
          <p:nvPr/>
        </p:nvSpPr>
        <p:spPr>
          <a:xfrm>
            <a:off x="4877073" y="513715"/>
            <a:ext cx="26180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dirty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n/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80F364-B463-43BA-B75C-207CD89D1EEF}"/>
              </a:ext>
            </a:extLst>
          </p:cNvPr>
          <p:cNvSpPr/>
          <p:nvPr/>
        </p:nvSpPr>
        <p:spPr>
          <a:xfrm>
            <a:off x="475655" y="3342634"/>
            <a:ext cx="4987637" cy="2677656"/>
          </a:xfrm>
          <a:prstGeom prst="rect">
            <a:avLst/>
          </a:prstGeom>
          <a:ln w="3175">
            <a:solidFill>
              <a:schemeClr val="tx1"/>
            </a:solidFill>
            <a:prstDash val="dashDot"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09585">
              <a:defRPr/>
            </a:pPr>
            <a:r>
              <a:rPr lang="bn-BD" sz="4000" b="1" kern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kern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</a:t>
            </a:r>
            <a:endParaRPr lang="bn-BD" sz="3600" b="1" kern="0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09585">
              <a:defRPr/>
            </a:pPr>
            <a:r>
              <a:rPr lang="bn-BD" sz="3200" b="1" kern="0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 defTabSz="609585">
              <a:defRPr/>
            </a:pPr>
            <a:r>
              <a:rPr lang="bn-BD" sz="3200" b="1" kern="0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শাহাপুর সরকারি প্রাথমিক বিদ্যালয়</a:t>
            </a:r>
          </a:p>
          <a:p>
            <a:pPr algn="ctr" defTabSz="609585">
              <a:defRPr/>
            </a:pPr>
            <a:r>
              <a:rPr lang="bn-BD" sz="32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বানিয়াচং,</a:t>
            </a:r>
            <a:r>
              <a:rPr lang="en-US" sz="32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kern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হবিগঞ্জ।</a:t>
            </a:r>
          </a:p>
          <a:p>
            <a:pPr algn="ctr" defTabSz="609585">
              <a:defRPr/>
            </a:pPr>
            <a:r>
              <a:rPr lang="bn-BD" sz="3200" b="1" kern="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০১৭১৮৫০৯১৭১</a:t>
            </a:r>
            <a:endParaRPr lang="en-US" sz="2000" b="1" kern="0" dirty="0">
              <a:ln/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64035" y="3342634"/>
            <a:ext cx="4738255" cy="286232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১০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জ্যামিতি</a:t>
            </a:r>
          </a:p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8"/>
          <a:stretch/>
        </p:blipFill>
        <p:spPr>
          <a:xfrm rot="20441104">
            <a:off x="1811273" y="495596"/>
            <a:ext cx="2256891" cy="26342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110837" y="152400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152402" y="131618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50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9819" y="5313218"/>
            <a:ext cx="998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514F4A-7E5F-4913-8ADC-6366CD8C6242}"/>
              </a:ext>
            </a:extLst>
          </p:cNvPr>
          <p:cNvSpPr txBox="1"/>
          <p:nvPr/>
        </p:nvSpPr>
        <p:spPr>
          <a:xfrm>
            <a:off x="451434" y="1929328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>
            <a:off x="110837" y="152400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52402" y="131618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39" y="667095"/>
            <a:ext cx="6207993" cy="37247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2355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10B8500-C22B-4FB9-95DD-CF346AF0E20D}"/>
              </a:ext>
            </a:extLst>
          </p:cNvPr>
          <p:cNvSpPr/>
          <p:nvPr/>
        </p:nvSpPr>
        <p:spPr>
          <a:xfrm>
            <a:off x="1658139" y="339436"/>
            <a:ext cx="9073317" cy="22159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as-IN" sz="13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3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13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3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3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>
            <a:off x="110837" y="152400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>
            <a:off x="152402" y="131618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4074" y="2631627"/>
            <a:ext cx="11360726" cy="3775363"/>
            <a:chOff x="353293" y="2545405"/>
            <a:chExt cx="11360726" cy="37753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2" b="6537"/>
            <a:stretch/>
          </p:blipFill>
          <p:spPr>
            <a:xfrm>
              <a:off x="6019801" y="2552332"/>
              <a:ext cx="5694218" cy="37684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2" b="6537"/>
            <a:stretch/>
          </p:blipFill>
          <p:spPr>
            <a:xfrm>
              <a:off x="353293" y="2545405"/>
              <a:ext cx="5694218" cy="3768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5146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>
            <a:off x="2153950" y="4991994"/>
            <a:ext cx="8077200" cy="91440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বলোতো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 কেমন 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6690" y="5102142"/>
            <a:ext cx="7924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দেখতে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81" y="1354190"/>
            <a:ext cx="2657539" cy="26575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50637" y="4223027"/>
            <a:ext cx="1183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8835" y="4223028"/>
            <a:ext cx="1015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8789" y="379532"/>
            <a:ext cx="5954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5482" y="5072942"/>
            <a:ext cx="7938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27804" y="5029206"/>
            <a:ext cx="2576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6909" y="4301802"/>
            <a:ext cx="1731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2889" y="5124766"/>
            <a:ext cx="7924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গোলাকার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10" y="1418386"/>
            <a:ext cx="3653127" cy="2460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076" y="1396243"/>
            <a:ext cx="3213857" cy="2410393"/>
          </a:xfrm>
          <a:prstGeom prst="rect">
            <a:avLst/>
          </a:prstGeom>
        </p:spPr>
      </p:pic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>
            <a:off x="110837" y="152400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52402" y="131618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5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5" grpId="0"/>
      <p:bldP spid="5" grpId="1"/>
      <p:bldP spid="10" grpId="0"/>
      <p:bldP spid="11" grpId="0"/>
      <p:bldP spid="12" grpId="0"/>
      <p:bldP spid="15" grpId="0"/>
      <p:bldP spid="15" grpId="1"/>
      <p:bldP spid="16" grpId="0"/>
      <p:bldP spid="16" grpId="1"/>
      <p:bldP spid="3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361709" y="4750462"/>
            <a:ext cx="1939637" cy="18565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FBE6D6-9EBD-4F58-8F68-4368339C2268}"/>
              </a:ext>
            </a:extLst>
          </p:cNvPr>
          <p:cNvSpPr txBox="1"/>
          <p:nvPr/>
        </p:nvSpPr>
        <p:spPr>
          <a:xfrm>
            <a:off x="2618509" y="227316"/>
            <a:ext cx="748145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7B542-D617-436E-BFEB-D6A249D04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255" y="1900097"/>
            <a:ext cx="2705964" cy="2705964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4692" y="935202"/>
            <a:ext cx="484909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জ্যামিতি</a:t>
            </a:r>
            <a:endParaRPr lang="en-US" sz="5400" b="1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4692" y="4942946"/>
            <a:ext cx="5015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endParaRPr lang="en-US" sz="8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110837" y="152400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52402" y="131618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2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254" y="878783"/>
            <a:ext cx="3588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spc="50" dirty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nut 1"/>
          <p:cNvSpPr/>
          <p:nvPr/>
        </p:nvSpPr>
        <p:spPr>
          <a:xfrm>
            <a:off x="4326081" y="396832"/>
            <a:ext cx="2888673" cy="1995055"/>
          </a:xfrm>
          <a:prstGeom prst="donut">
            <a:avLst>
              <a:gd name="adj" fmla="val 9043"/>
            </a:avLst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4946" y="3029034"/>
            <a:ext cx="9143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২৯.৪.১ বৃত্ত আঁকতে পারবে,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২৯.৫.১ বৃত্তের চাপ, জ্যা, ব্যাস ও ব্যাসার্ধ জানবে এবং এদের চিহ্নিত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>
            <a:off x="110837" y="152400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152402" y="131618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9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1670B1B-3B34-4603-9A82-41DCF65A845C}"/>
              </a:ext>
            </a:extLst>
          </p:cNvPr>
          <p:cNvSpPr txBox="1"/>
          <p:nvPr/>
        </p:nvSpPr>
        <p:spPr>
          <a:xfrm>
            <a:off x="1780308" y="5207288"/>
            <a:ext cx="83820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এধরনের গোলাকার আকৃতিকে বৃত্ত বলে।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32283" y="-153592"/>
            <a:ext cx="5200959" cy="6520314"/>
            <a:chOff x="3370828" y="-666229"/>
            <a:chExt cx="5200959" cy="65203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480310">
              <a:off x="2711151" y="-6552"/>
              <a:ext cx="6520314" cy="520095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23093">
              <a:off x="4048563" y="970595"/>
              <a:ext cx="848429" cy="590666"/>
            </a:xfrm>
            <a:prstGeom prst="rect">
              <a:avLst/>
            </a:prstGeom>
          </p:spPr>
        </p:pic>
      </p:grpSp>
      <p:sp>
        <p:nvSpPr>
          <p:cNvPr id="12" name="Donut 11"/>
          <p:cNvSpPr/>
          <p:nvPr/>
        </p:nvSpPr>
        <p:spPr>
          <a:xfrm rot="11420394">
            <a:off x="4189601" y="1665468"/>
            <a:ext cx="3071993" cy="2882194"/>
          </a:xfrm>
          <a:prstGeom prst="donut">
            <a:avLst>
              <a:gd name="adj" fmla="val 1725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4C9D55-4BF4-4638-92B7-F72016AA5C5D}"/>
              </a:ext>
            </a:extLst>
          </p:cNvPr>
          <p:cNvSpPr txBox="1"/>
          <p:nvPr/>
        </p:nvSpPr>
        <p:spPr>
          <a:xfrm>
            <a:off x="5115998" y="3292739"/>
            <a:ext cx="121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 flipH="1">
            <a:off x="5735779" y="2958274"/>
            <a:ext cx="128361" cy="21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110837" y="152400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152402" y="131618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4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F3C011F3-8208-47DC-A3C8-BC2F9159B6C5}"/>
              </a:ext>
            </a:extLst>
          </p:cNvPr>
          <p:cNvSpPr/>
          <p:nvPr/>
        </p:nvSpPr>
        <p:spPr>
          <a:xfrm>
            <a:off x="4343400" y="1205346"/>
            <a:ext cx="3054927" cy="2528454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43EECA-B4F0-45D4-BA14-87086038AC53}"/>
              </a:ext>
            </a:extLst>
          </p:cNvPr>
          <p:cNvSpPr txBox="1"/>
          <p:nvPr/>
        </p:nvSpPr>
        <p:spPr>
          <a:xfrm>
            <a:off x="4211782" y="4003534"/>
            <a:ext cx="3061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চিত্রঃ বৃত্ত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068C9A-00A8-4D1B-8E0B-4B322B0C600E}"/>
              </a:ext>
            </a:extLst>
          </p:cNvPr>
          <p:cNvSpPr/>
          <p:nvPr/>
        </p:nvSpPr>
        <p:spPr>
          <a:xfrm>
            <a:off x="8281553" y="1754088"/>
            <a:ext cx="332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A044AF-FE8B-441F-8FB8-0FD5E02ACB9F}"/>
              </a:ext>
            </a:extLst>
          </p:cNvPr>
          <p:cNvSpPr txBox="1"/>
          <p:nvPr/>
        </p:nvSpPr>
        <p:spPr>
          <a:xfrm>
            <a:off x="452608" y="374349"/>
            <a:ext cx="347743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1826" y="4949549"/>
            <a:ext cx="973974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নির্দিষ্ট স্থির বিন্দু হতে সর্বদা সমান দূরত্ব বজায় রেখে অন্য একটি বিন্দু ঘুরে আসলে যে বক্র রেখা তৈরি হয়, তাকে বৃত্ত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91200" y="2431197"/>
            <a:ext cx="79663" cy="1284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08111" y="-900681"/>
            <a:ext cx="4031829" cy="6792183"/>
            <a:chOff x="3938039" y="-954228"/>
            <a:chExt cx="4031829" cy="67921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480310">
              <a:off x="2557862" y="425949"/>
              <a:ext cx="6792183" cy="403182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64951">
              <a:off x="4309191" y="1097975"/>
              <a:ext cx="1018094" cy="591789"/>
            </a:xfrm>
            <a:prstGeom prst="rect">
              <a:avLst/>
            </a:prstGeom>
          </p:spPr>
        </p:pic>
      </p:grp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110837" y="152400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0800000">
            <a:off x="152402" y="131618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0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2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008069" y="1625697"/>
            <a:ext cx="7718133" cy="40318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39734" y="380140"/>
            <a:ext cx="375761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nut 8"/>
          <p:cNvSpPr/>
          <p:nvPr/>
        </p:nvSpPr>
        <p:spPr>
          <a:xfrm>
            <a:off x="3893127" y="2050473"/>
            <a:ext cx="3588327" cy="3241963"/>
          </a:xfrm>
          <a:prstGeom prst="donut">
            <a:avLst>
              <a:gd name="adj" fmla="val 201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6946" y="597130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 নিজ খাতায় বৃত্ত অংকন করো।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>
            <a:off x="110837" y="152400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8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FAECB2E6-7149-4E32-8F9E-8F6D9CA64366}"/>
              </a:ext>
            </a:extLst>
          </p:cNvPr>
          <p:cNvSpPr/>
          <p:nvPr/>
        </p:nvSpPr>
        <p:spPr>
          <a:xfrm>
            <a:off x="3886200" y="685800"/>
            <a:ext cx="3505200" cy="3505200"/>
          </a:xfrm>
          <a:prstGeom prst="flowChartConnec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6504768-5331-4F1E-9408-214B696ACFA1}"/>
              </a:ext>
            </a:extLst>
          </p:cNvPr>
          <p:cNvCxnSpPr>
            <a:cxnSpLocks/>
          </p:cNvCxnSpPr>
          <p:nvPr/>
        </p:nvCxnSpPr>
        <p:spPr>
          <a:xfrm flipV="1">
            <a:off x="5638800" y="2667000"/>
            <a:ext cx="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54C9D55-4BF4-4638-92B7-F72016AA5C5D}"/>
              </a:ext>
            </a:extLst>
          </p:cNvPr>
          <p:cNvSpPr txBox="1"/>
          <p:nvPr/>
        </p:nvSpPr>
        <p:spPr>
          <a:xfrm>
            <a:off x="5014548" y="3016351"/>
            <a:ext cx="1219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775F8A-987F-4D7E-97EE-E2B4C9DE290B}"/>
              </a:ext>
            </a:extLst>
          </p:cNvPr>
          <p:cNvSpPr txBox="1"/>
          <p:nvPr/>
        </p:nvSpPr>
        <p:spPr>
          <a:xfrm>
            <a:off x="2057400" y="46482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FE0057-D34E-42E2-A8C1-E1C5FFE6B4B1}"/>
              </a:ext>
            </a:extLst>
          </p:cNvPr>
          <p:cNvSpPr txBox="1"/>
          <p:nvPr/>
        </p:nvSpPr>
        <p:spPr>
          <a:xfrm>
            <a:off x="2671763" y="4613031"/>
            <a:ext cx="631983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 কাকে বলে ?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9905BD-5903-4925-AADB-782C45EE3EC7}"/>
              </a:ext>
            </a:extLst>
          </p:cNvPr>
          <p:cNvSpPr txBox="1"/>
          <p:nvPr/>
        </p:nvSpPr>
        <p:spPr>
          <a:xfrm>
            <a:off x="321321" y="5735269"/>
            <a:ext cx="1147799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বৃত্তের যে স্থির বিন্দুটি চলন্ত বিন্দু হতে সমদূরবর্তী , তাকে কেন্দ্র বলে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74143" y="-2095339"/>
            <a:ext cx="5329314" cy="9310526"/>
            <a:chOff x="3965785" y="-900680"/>
            <a:chExt cx="4031829" cy="67921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480310">
              <a:off x="2585608" y="479497"/>
              <a:ext cx="6792183" cy="403182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29587">
              <a:off x="4327373" y="1087015"/>
              <a:ext cx="981730" cy="613709"/>
            </a:xfrm>
            <a:prstGeom prst="rect">
              <a:avLst/>
            </a:prstGeom>
          </p:spPr>
        </p:pic>
      </p:grp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>
            <a:off x="110837" y="152400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52402" y="131618"/>
            <a:ext cx="11887200" cy="6594763"/>
          </a:xfrm>
          <a:prstGeom prst="halfFrame">
            <a:avLst>
              <a:gd name="adj1" fmla="val 1610"/>
              <a:gd name="adj2" fmla="val 2451"/>
            </a:avLst>
          </a:prstGeom>
          <a:solidFill>
            <a:srgbClr val="48E8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13" grpId="0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424</Words>
  <Application>Microsoft Office PowerPoint</Application>
  <PresentationFormat>Widescreen</PresentationFormat>
  <Paragraphs>91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bijay</dc:creator>
  <cp:lastModifiedBy>bijay</cp:lastModifiedBy>
  <cp:revision>37</cp:revision>
  <dcterms:created xsi:type="dcterms:W3CDTF">2020-04-06T10:23:06Z</dcterms:created>
  <dcterms:modified xsi:type="dcterms:W3CDTF">2020-04-11T10:08:57Z</dcterms:modified>
</cp:coreProperties>
</file>