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4"/>
  </p:notesMasterIdLst>
  <p:sldIdLst>
    <p:sldId id="289" r:id="rId2"/>
    <p:sldId id="290" r:id="rId3"/>
    <p:sldId id="319" r:id="rId4"/>
    <p:sldId id="270" r:id="rId5"/>
    <p:sldId id="271" r:id="rId6"/>
    <p:sldId id="324" r:id="rId7"/>
    <p:sldId id="316" r:id="rId8"/>
    <p:sldId id="312" r:id="rId9"/>
    <p:sldId id="313" r:id="rId10"/>
    <p:sldId id="326" r:id="rId11"/>
    <p:sldId id="327" r:id="rId12"/>
    <p:sldId id="325" r:id="rId13"/>
    <p:sldId id="328" r:id="rId14"/>
    <p:sldId id="329" r:id="rId15"/>
    <p:sldId id="331" r:id="rId16"/>
    <p:sldId id="330" r:id="rId17"/>
    <p:sldId id="332" r:id="rId18"/>
    <p:sldId id="333" r:id="rId19"/>
    <p:sldId id="307" r:id="rId20"/>
    <p:sldId id="321" r:id="rId21"/>
    <p:sldId id="322" r:id="rId22"/>
    <p:sldId id="29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C62ED2"/>
    <a:srgbClr val="66FF66"/>
    <a:srgbClr val="FF33CC"/>
    <a:srgbClr val="EB1585"/>
    <a:srgbClr val="02070A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30" autoAdjust="0"/>
    <p:restoredTop sz="88225" autoAdjust="0"/>
  </p:normalViewPr>
  <p:slideViewPr>
    <p:cSldViewPr>
      <p:cViewPr>
        <p:scale>
          <a:sx n="50" d="100"/>
          <a:sy n="50" d="100"/>
        </p:scale>
        <p:origin x="-1770" y="-3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Delower\My%20Documents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2"/>
  <c:chart>
    <c:title>
      <c:tx>
        <c:rich>
          <a:bodyPr/>
          <a:lstStyle/>
          <a:p>
            <a:pPr>
              <a:defRPr lang="en-US" sz="3200">
                <a:latin typeface="NikoshBAN" pitchFamily="2" charset="0"/>
                <a:cs typeface="NikoshBAN" pitchFamily="2" charset="0"/>
              </a:defRPr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জনসংখ্যা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Sheet2!$A$1</c:f>
              <c:strCache>
                <c:ptCount val="1"/>
              </c:strCache>
            </c:strRef>
          </c:tx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Sheet2!$B$1:$I$1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জনসংখ্যা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outEnd"/>
            <c:showVal val="1"/>
          </c:dLbls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Sheet2!$B$2:$I$2</c:f>
              <c:numCache>
                <c:formatCode>0.00</c:formatCode>
                <c:ptCount val="8"/>
                <c:pt idx="0">
                  <c:v>2</c:v>
                </c:pt>
                <c:pt idx="1">
                  <c:v>4.2</c:v>
                </c:pt>
                <c:pt idx="2">
                  <c:v>5.52</c:v>
                </c:pt>
                <c:pt idx="3">
                  <c:v>7.64</c:v>
                </c:pt>
                <c:pt idx="4">
                  <c:v>11.15</c:v>
                </c:pt>
                <c:pt idx="5">
                  <c:v>12.93</c:v>
                </c:pt>
                <c:pt idx="6">
                  <c:v>14.6</c:v>
                </c:pt>
                <c:pt idx="7">
                  <c:v>14.98</c:v>
                </c:pt>
              </c:numCache>
            </c:numRef>
          </c:val>
        </c:ser>
        <c:gapWidth val="53"/>
        <c:axId val="67977216"/>
        <c:axId val="67979136"/>
      </c:barChart>
      <c:catAx>
        <c:axId val="67977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====&gt; সাল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7979136"/>
        <c:crosses val="autoZero"/>
        <c:auto val="1"/>
        <c:lblAlgn val="ctr"/>
        <c:lblOffset val="100"/>
      </c:catAx>
      <c:valAx>
        <c:axId val="679791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=====&gt; জনসংখ্যা কোটিতে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7977216"/>
        <c:crosses val="autoZero"/>
        <c:crossBetween val="between"/>
      </c:valAx>
      <c:spPr>
        <a:solidFill>
          <a:srgbClr val="7030A0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ln w="57150">
          <a:solidFill>
            <a:srgbClr val="00206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/>
      <dgm:spPr>
        <a:solidFill>
          <a:srgbClr val="FFC000"/>
        </a:solidFill>
        <a:ln w="57150">
          <a:solidFill>
            <a:schemeClr val="accent4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F0425164-E288-4E99-B5D2-43DFE3FEB039}" type="presOf" srcId="{E716E343-82B4-4D0B-B45D-0F490FE0235D}" destId="{508660B7-E931-4D2D-869E-C294046FF6B9}" srcOrd="0" destOrd="0" presId="urn:microsoft.com/office/officeart/2005/8/layout/target3"/>
    <dgm:cxn modelId="{4D894166-E10E-457F-B1B3-8F828E0B2A12}" type="presOf" srcId="{E716E343-82B4-4D0B-B45D-0F490FE0235D}" destId="{AAC36E9C-336F-488E-A8C1-0178D536F410}" srcOrd="1" destOrd="0" presId="urn:microsoft.com/office/officeart/2005/8/layout/target3"/>
    <dgm:cxn modelId="{D1F471AD-BAA1-42D4-846E-1C8F613C5A3F}" type="presOf" srcId="{BE53A760-87E9-4D35-B1D8-5BB11ED07B53}" destId="{EB82FB9B-EC43-4CC6-88CB-A53F2E8714A8}" srcOrd="0" destOrd="0" presId="urn:microsoft.com/office/officeart/2005/8/layout/target3"/>
    <dgm:cxn modelId="{E970596C-A20E-43F6-9586-DC07A2216B88}" type="presParOf" srcId="{EB82FB9B-EC43-4CC6-88CB-A53F2E8714A8}" destId="{E4FD88E8-8AC9-4B1F-A0C4-A20C1D97D604}" srcOrd="0" destOrd="0" presId="urn:microsoft.com/office/officeart/2005/8/layout/target3"/>
    <dgm:cxn modelId="{D2ED5EB5-96B2-459C-AA14-8FE7FA295CF8}" type="presParOf" srcId="{EB82FB9B-EC43-4CC6-88CB-A53F2E8714A8}" destId="{9871A64A-1045-472E-94BB-C26A9DBFAFE7}" srcOrd="1" destOrd="0" presId="urn:microsoft.com/office/officeart/2005/8/layout/target3"/>
    <dgm:cxn modelId="{01BD116E-7387-4526-BB77-98BC129FFEB9}" type="presParOf" srcId="{EB82FB9B-EC43-4CC6-88CB-A53F2E8714A8}" destId="{508660B7-E931-4D2D-869E-C294046FF6B9}" srcOrd="2" destOrd="0" presId="urn:microsoft.com/office/officeart/2005/8/layout/target3"/>
    <dgm:cxn modelId="{36886160-B058-48B3-81EF-4C252BD06BB0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৯ পাঠ:৪-৫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3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3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3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3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3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3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9E90BC-BF4C-49C4-A343-06742A22157C}" type="presOf" srcId="{5D77E333-4B75-4F53-99EF-836C760D2725}" destId="{3BB57241-4463-4BB7-8B42-4FC5D0160346}" srcOrd="0" destOrd="0" presId="urn:microsoft.com/office/officeart/2005/8/layout/lProcess3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28EFF3BE-9081-47BC-8CC9-66577AD5FF1F}" type="presOf" srcId="{C4DA1679-73B2-480A-827F-509A9AFD62DA}" destId="{326C7E6D-8A4A-441C-8D30-5C4E5AB2A7BB}" srcOrd="0" destOrd="0" presId="urn:microsoft.com/office/officeart/2005/8/layout/lProcess3"/>
    <dgm:cxn modelId="{0B208E4B-B9C5-47B9-AAA4-D7CACB685F1C}" type="presOf" srcId="{1AAA8D16-A436-464E-AC03-FF791BEB1744}" destId="{F49A9862-D5B5-4E8B-9DD0-EDC0513F5C76}" srcOrd="0" destOrd="0" presId="urn:microsoft.com/office/officeart/2005/8/layout/lProcess3"/>
    <dgm:cxn modelId="{8A37C27A-DA33-4E49-A050-380C0D29A29F}" type="presOf" srcId="{D63DA2CD-DAB3-4569-A407-F2C1D1FE6616}" destId="{3DD6BD90-A2AC-4F3B-BD7D-F2969E00A758}" srcOrd="0" destOrd="0" presId="urn:microsoft.com/office/officeart/2005/8/layout/lProcess3"/>
    <dgm:cxn modelId="{5E6B42C1-2098-4850-941E-268D1B6F0F3B}" type="presOf" srcId="{F2BE6500-0FCC-41C8-9FBC-63C05BD7D7FB}" destId="{CB9B20C9-1542-4C91-9CF9-8ED47A99E3EB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5B356C6B-B0C7-4A6B-A563-30BA9449CAB8}" type="presOf" srcId="{34FC765B-2EB0-473D-A497-1E7C6F22937D}" destId="{D1B70D99-8398-4580-8198-B1CEC269CCA7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4AC61C3C-5A8A-4B31-92D5-392FD04B7786}" type="presOf" srcId="{EF973BE7-15D2-4217-A48C-415EB122A4A1}" destId="{73F5BC04-4989-41F7-AE78-074518BD3557}" srcOrd="0" destOrd="0" presId="urn:microsoft.com/office/officeart/2005/8/layout/lProcess3"/>
    <dgm:cxn modelId="{48B40777-3EFB-43EC-9C3B-ECEC1FCA57CD}" type="presParOf" srcId="{F49A9862-D5B5-4E8B-9DD0-EDC0513F5C76}" destId="{D2EEAADB-C48C-4513-B85A-707BA92CA297}" srcOrd="0" destOrd="0" presId="urn:microsoft.com/office/officeart/2005/8/layout/lProcess3"/>
    <dgm:cxn modelId="{506FFCB2-5047-4B0E-9473-13AF5B9B0975}" type="presParOf" srcId="{D2EEAADB-C48C-4513-B85A-707BA92CA297}" destId="{CB9B20C9-1542-4C91-9CF9-8ED47A99E3EB}" srcOrd="0" destOrd="0" presId="urn:microsoft.com/office/officeart/2005/8/layout/lProcess3"/>
    <dgm:cxn modelId="{BEDE2780-C604-4F12-AEE3-55E7BB208958}" type="presParOf" srcId="{D2EEAADB-C48C-4513-B85A-707BA92CA297}" destId="{B4DA9E5E-CB12-4F9E-9D77-953C1097A95C}" srcOrd="1" destOrd="0" presId="urn:microsoft.com/office/officeart/2005/8/layout/lProcess3"/>
    <dgm:cxn modelId="{3076F244-9D53-40CD-BC01-A5C74DFDDADB}" type="presParOf" srcId="{D2EEAADB-C48C-4513-B85A-707BA92CA297}" destId="{326C7E6D-8A4A-441C-8D30-5C4E5AB2A7BB}" srcOrd="2" destOrd="0" presId="urn:microsoft.com/office/officeart/2005/8/layout/lProcess3"/>
    <dgm:cxn modelId="{61DE218E-EEA7-4884-82E0-07DB577FA7E5}" type="presParOf" srcId="{F49A9862-D5B5-4E8B-9DD0-EDC0513F5C76}" destId="{F759260C-19EB-4948-98D6-F9C2AE8B04DC}" srcOrd="1" destOrd="0" presId="urn:microsoft.com/office/officeart/2005/8/layout/lProcess3"/>
    <dgm:cxn modelId="{E246E3F4-0DA5-4860-AE0E-84B6920867B4}" type="presParOf" srcId="{F49A9862-D5B5-4E8B-9DD0-EDC0513F5C76}" destId="{EF763D5B-F55A-4FD7-A63F-A8A3ECCFB922}" srcOrd="2" destOrd="0" presId="urn:microsoft.com/office/officeart/2005/8/layout/lProcess3"/>
    <dgm:cxn modelId="{E0FBC3F9-7F6B-44FA-A6DB-7134A79C23A3}" type="presParOf" srcId="{EF763D5B-F55A-4FD7-A63F-A8A3ECCFB922}" destId="{3BB57241-4463-4BB7-8B42-4FC5D0160346}" srcOrd="0" destOrd="0" presId="urn:microsoft.com/office/officeart/2005/8/layout/lProcess3"/>
    <dgm:cxn modelId="{102058B4-5105-415F-B45E-95CCDE4AEF80}" type="presParOf" srcId="{EF763D5B-F55A-4FD7-A63F-A8A3ECCFB922}" destId="{25737604-795D-43EC-A35D-42ED590C132B}" srcOrd="1" destOrd="0" presId="urn:microsoft.com/office/officeart/2005/8/layout/lProcess3"/>
    <dgm:cxn modelId="{96D988B6-D5AF-48EF-8D12-8EAC04888DFB}" type="presParOf" srcId="{EF763D5B-F55A-4FD7-A63F-A8A3ECCFB922}" destId="{D1B70D99-8398-4580-8198-B1CEC269CCA7}" srcOrd="2" destOrd="0" presId="urn:microsoft.com/office/officeart/2005/8/layout/lProcess3"/>
    <dgm:cxn modelId="{12610C58-0878-40F3-AA95-6A513EEDF51C}" type="presParOf" srcId="{F49A9862-D5B5-4E8B-9DD0-EDC0513F5C76}" destId="{94FE5028-030C-4058-AC95-7F6548ED473F}" srcOrd="3" destOrd="0" presId="urn:microsoft.com/office/officeart/2005/8/layout/lProcess3"/>
    <dgm:cxn modelId="{E7A680D0-BFB0-4D9C-B344-F9C6DD65F922}" type="presParOf" srcId="{F49A9862-D5B5-4E8B-9DD0-EDC0513F5C76}" destId="{FCEA9616-A806-4AF3-A1DC-BAB56577FB68}" srcOrd="4" destOrd="0" presId="urn:microsoft.com/office/officeart/2005/8/layout/lProcess3"/>
    <dgm:cxn modelId="{58B7B05B-2C25-407C-B2E9-04A6449D4D7B}" type="presParOf" srcId="{FCEA9616-A806-4AF3-A1DC-BAB56577FB68}" destId="{73F5BC04-4989-41F7-AE78-074518BD3557}" srcOrd="0" destOrd="0" presId="urn:microsoft.com/office/officeart/2005/8/layout/lProcess3"/>
    <dgm:cxn modelId="{71C86B88-9C0F-4817-80E4-24BDB3006DF1}" type="presParOf" srcId="{FCEA9616-A806-4AF3-A1DC-BAB56577FB68}" destId="{1CEC6009-3F7E-4F42-B691-53880DB87F22}" srcOrd="1" destOrd="0" presId="urn:microsoft.com/office/officeart/2005/8/layout/lProcess3"/>
    <dgm:cxn modelId="{C8CC85B2-DDA6-44F6-AA46-4CA207EB0F46}" type="presParOf" srcId="{FCEA9616-A806-4AF3-A1DC-BAB56577FB68}" destId="{3DD6BD90-A2AC-4F3B-BD7D-F2969E00A75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57150" cap="flat" cmpd="sng" algn="ctr">
          <a:solidFill>
            <a:schemeClr val="accent4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9231-3327-4EB7-AF57-C410DCE34C48}">
      <dsp:nvSpPr>
        <dsp:cNvPr id="0" name=""/>
        <dsp:cNvSpPr/>
      </dsp:nvSpPr>
      <dsp:spPr>
        <a:xfrm>
          <a:off x="167640" y="701050"/>
          <a:ext cx="2499358" cy="24993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8198F-AFCD-4A19-B418-EA968219C8B9}">
      <dsp:nvSpPr>
        <dsp:cNvPr id="0" name=""/>
        <dsp:cNvSpPr/>
      </dsp:nvSpPr>
      <dsp:spPr>
        <a:xfrm>
          <a:off x="1066802" y="601979"/>
          <a:ext cx="3307079" cy="283464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1" i="0" u="none" strike="noStrike" kern="1200" cap="none" spc="50" normalizeH="0" baseline="0" noProof="0" dirty="0" smtClean="0">
              <a:ln w="11430"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মো. দেলোয়ার হোসাইন</a:t>
          </a:r>
          <a:endParaRPr lang="en-US" sz="3200" b="1" kern="1200" cap="none" spc="50" dirty="0">
            <a:ln w="11430"/>
            <a:effectLst/>
          </a:endParaRPr>
        </a:p>
      </dsp:txBody>
      <dsp:txXfrm>
        <a:off x="1066802" y="601979"/>
        <a:ext cx="3307079" cy="850393"/>
      </dsp:txXfrm>
    </dsp:sp>
    <dsp:sp modelId="{7E2E5C4F-6F85-477C-B088-E52A06F07E8B}">
      <dsp:nvSpPr>
        <dsp:cNvPr id="0" name=""/>
        <dsp:cNvSpPr/>
      </dsp:nvSpPr>
      <dsp:spPr>
        <a:xfrm>
          <a:off x="624836" y="1495801"/>
          <a:ext cx="1583972" cy="1624581"/>
        </a:xfrm>
        <a:prstGeom prst="pie">
          <a:avLst>
            <a:gd name="adj1" fmla="val 5400000"/>
            <a:gd name="adj2" fmla="val 16200000"/>
          </a:avLst>
        </a:prstGeom>
        <a:solidFill>
          <a:srgbClr val="FF0066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27D0C-03F0-439E-930E-916F9817F6BF}">
      <dsp:nvSpPr>
        <dsp:cNvPr id="0" name=""/>
        <dsp:cNvSpPr/>
      </dsp:nvSpPr>
      <dsp:spPr>
        <a:xfrm>
          <a:off x="1066802" y="1452373"/>
          <a:ext cx="3307079" cy="1842514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0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সহকারী শিক্ষক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066802" y="1452373"/>
        <a:ext cx="3307079" cy="850391"/>
      </dsp:txXfrm>
    </dsp:sp>
    <dsp:sp modelId="{EDA68FF8-0231-401F-95A0-55CE00B18082}">
      <dsp:nvSpPr>
        <dsp:cNvPr id="0" name=""/>
        <dsp:cNvSpPr/>
      </dsp:nvSpPr>
      <dsp:spPr>
        <a:xfrm>
          <a:off x="1082036" y="2364328"/>
          <a:ext cx="674827" cy="7498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B51B5-DC51-4CED-AF65-738C2E0418D5}">
      <dsp:nvSpPr>
        <dsp:cNvPr id="0" name=""/>
        <dsp:cNvSpPr/>
      </dsp:nvSpPr>
      <dsp:spPr>
        <a:xfrm>
          <a:off x="1066802" y="2302764"/>
          <a:ext cx="3307079" cy="850391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 smtClean="0">
              <a:effectLst/>
              <a:latin typeface="NikoshBAN" pitchFamily="2" charset="0"/>
              <a:cs typeface="NikoshBAN" pitchFamily="2" charset="0"/>
            </a:rPr>
            <a:t>কাজী শাহাবুদ্দিন বালিকা উ. বি.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 smtClean="0">
              <a:effectLst/>
              <a:latin typeface="NikoshBAN" pitchFamily="2" charset="0"/>
              <a:cs typeface="NikoshBAN" pitchFamily="2" charset="0"/>
            </a:rPr>
            <a:t>তেঁতুলিয়া, পঞ্চগড়।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066802" y="2302764"/>
        <a:ext cx="3307079" cy="850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65930" y="7316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73166"/>
        <a:ext cx="774638" cy="851296"/>
      </dsp:txXfrm>
    </dsp:sp>
    <dsp:sp modelId="{326C7E6D-8A4A-441C-8D30-5C4E5AB2A7BB}">
      <dsp:nvSpPr>
        <dsp:cNvPr id="0" name=""/>
        <dsp:cNvSpPr/>
      </dsp:nvSpPr>
      <dsp:spPr>
        <a:xfrm>
          <a:off x="1485553" y="77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777"/>
        <a:ext cx="2075802" cy="996074"/>
      </dsp:txXfrm>
    </dsp:sp>
    <dsp:sp modelId="{3BB57241-4463-4BB7-8B42-4FC5D0160346}">
      <dsp:nvSpPr>
        <dsp:cNvPr id="0" name=""/>
        <dsp:cNvSpPr/>
      </dsp:nvSpPr>
      <dsp:spPr>
        <a:xfrm>
          <a:off x="265930" y="1188423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1188423"/>
        <a:ext cx="774638" cy="851296"/>
      </dsp:txXfrm>
    </dsp:sp>
    <dsp:sp modelId="{D1B70D99-8398-4580-8198-B1CEC269CCA7}">
      <dsp:nvSpPr>
        <dsp:cNvPr id="0" name=""/>
        <dsp:cNvSpPr/>
      </dsp:nvSpPr>
      <dsp:spPr>
        <a:xfrm>
          <a:off x="1485553" y="1116034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1116034"/>
        <a:ext cx="2075802" cy="996074"/>
      </dsp:txXfrm>
    </dsp:sp>
    <dsp:sp modelId="{73F5BC04-4989-41F7-AE78-074518BD3557}">
      <dsp:nvSpPr>
        <dsp:cNvPr id="0" name=""/>
        <dsp:cNvSpPr/>
      </dsp:nvSpPr>
      <dsp:spPr>
        <a:xfrm>
          <a:off x="265930" y="2303679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2303679"/>
        <a:ext cx="774638" cy="851296"/>
      </dsp:txXfrm>
    </dsp:sp>
    <dsp:sp modelId="{3DD6BD90-A2AC-4F3B-BD7D-F2969E00A758}">
      <dsp:nvSpPr>
        <dsp:cNvPr id="0" name=""/>
        <dsp:cNvSpPr/>
      </dsp:nvSpPr>
      <dsp:spPr>
        <a:xfrm>
          <a:off x="1485553" y="2231290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৯ পাঠ:৪-৫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2231290"/>
        <a:ext cx="2075802" cy="996074"/>
      </dsp:txXfrm>
    </dsp:sp>
    <dsp:sp modelId="{1B2B2817-A41C-406A-BD35-C657D0821092}">
      <dsp:nvSpPr>
        <dsp:cNvPr id="0" name=""/>
        <dsp:cNvSpPr/>
      </dsp:nvSpPr>
      <dsp:spPr>
        <a:xfrm>
          <a:off x="265930" y="341893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3418936"/>
        <a:ext cx="774638" cy="851296"/>
      </dsp:txXfrm>
    </dsp:sp>
    <dsp:sp modelId="{DED2D4FC-64C9-497D-ADCF-5765BC8D748D}">
      <dsp:nvSpPr>
        <dsp:cNvPr id="0" name=""/>
        <dsp:cNvSpPr/>
      </dsp:nvSpPr>
      <dsp:spPr>
        <a:xfrm>
          <a:off x="1485553" y="334654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3346547"/>
        <a:ext cx="2075802" cy="996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6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10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52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30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4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69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52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46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97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6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9CFD5B-3570-4153-8235-1457CBD04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F248D-E451-4F13-83C6-AE5FE7E00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76838-08B5-4314-AF2F-9379A4381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438C7-69C1-4EDE-9419-8FC5D87DF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8C82F3-A9C8-4983-8F1E-A6C0CA808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DDB718-6C8E-448E-9B88-ABC6A334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82999A-1BE6-429E-AC0B-F2566AE3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A81F2A-BF18-4C14-BAD1-A35CE4C55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4/18/2018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3542" y="57150"/>
            <a:ext cx="9071430" cy="6735536"/>
          </a:xfrm>
          <a:prstGeom prst="rect">
            <a:avLst/>
          </a:prstGeom>
          <a:noFill/>
          <a:ln w="111125" cap="flat" cmpd="sng" algn="ctr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39000">
                  <a:srgbClr val="FEE7F2"/>
                </a:gs>
                <a:gs pos="50000">
                  <a:srgbClr val="F952A0"/>
                </a:gs>
                <a:gs pos="50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46168" y="174171"/>
            <a:ext cx="8866178" cy="6502400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30FDDC8-9408-4883-B3E7-19D610AD4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70AE14-7463-48DD-ACA7-DC91B927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B6106CE-1259-4F6A-BA6B-07E9DED41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6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1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87" y="664026"/>
            <a:ext cx="1052513" cy="550920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467600" y="914400"/>
            <a:ext cx="11430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7543800" y="4419600"/>
            <a:ext cx="11430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1" y="1151709"/>
            <a:ext cx="4876800" cy="4739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2077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4114799" cy="308609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1038761"/>
            <a:ext cx="3978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 ও কারিগরি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257204"/>
            <a:ext cx="4207404" cy="31435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6562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3400"/>
            <a:ext cx="4114800" cy="29965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0985" y="1551393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 শিক্ষার বৈপ্লবিক পরিবর্তন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100" y="3429000"/>
            <a:ext cx="4207404" cy="2971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134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80" y="609600"/>
            <a:ext cx="4171520" cy="3211284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038761"/>
            <a:ext cx="4207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উৎপাদনমুখী কর্মক্ষেত্র তৈরী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453179"/>
            <a:ext cx="4207404" cy="2871421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4655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স্বাস্থ্য ও পুষ্টি  সচেতনতা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358796"/>
            <a:ext cx="4207404" cy="277916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5" y="499408"/>
            <a:ext cx="4098985" cy="285938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370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ক্ষুদ্র ও কুটির শিল্পের সম্ভাবনা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845" y="3535213"/>
            <a:ext cx="4799759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5" y="304800"/>
            <a:ext cx="4636068" cy="29777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017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5837" y="4821852"/>
            <a:ext cx="494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মাধ্যমে জনসংখ্যাকে সম্পদে রূপান্তর কৌশল বর্ণনা কর।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837" y="1371600"/>
            <a:ext cx="4943363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1371600"/>
            <a:ext cx="3320142" cy="457512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082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কৃষিভিত্তিক শিক্ষা ও প্রশিক্ষণের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58" y="306830"/>
            <a:ext cx="4305942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746" y="3581400"/>
            <a:ext cx="4018859" cy="294381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3269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কর্মসংস্থানের জন্য কৃষির আধুনিকীকরণ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733" y="3520845"/>
            <a:ext cx="4881570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533400"/>
            <a:ext cx="4310742" cy="263107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2103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সংস্থা কর্তৃক বিদেশে উচ্চ শিক্ষার জন্য বৃত্তি কার্যক্রম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436822"/>
            <a:ext cx="4267437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Delower\Desktop\2 Engrej\old\scholarship-logogi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4" y="426922"/>
            <a:ext cx="4461786" cy="3718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190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078" y="3505200"/>
            <a:ext cx="4350065" cy="29402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02" y="336341"/>
            <a:ext cx="4147324" cy="28640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বিদেশে জনশক্তি রপ্তানি করা</a:t>
            </a:r>
          </a:p>
        </p:txBody>
      </p:sp>
    </p:spTree>
    <p:extLst>
      <p:ext uri="{BB962C8B-B14F-4D97-AF65-F5344CB8AC3E}">
        <p14:creationId xmlns="" xmlns:p14="http://schemas.microsoft.com/office/powerpoint/2010/main" val="1950378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07090570"/>
              </p:ext>
            </p:extLst>
          </p:nvPr>
        </p:nvGraphicFramePr>
        <p:xfrm>
          <a:off x="1524000" y="4572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2855849"/>
              </p:ext>
            </p:extLst>
          </p:nvPr>
        </p:nvGraphicFramePr>
        <p:xfrm>
          <a:off x="4191000" y="22860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Horizontal Scroll 6"/>
          <p:cNvSpPr/>
          <p:nvPr/>
        </p:nvSpPr>
        <p:spPr bwMode="auto">
          <a:xfrm>
            <a:off x="-533400" y="2438400"/>
            <a:ext cx="5105400" cy="38862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i="1" dirty="0" smtClean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28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28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2800" b="1" i="1" dirty="0" smtClean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8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8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0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36128678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112" y="2057400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প্রযুক্তির ক্ষেত্রে কোন দেশটি অধিক এগিয়ে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ভারত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431197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066871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দক্ষ জনগোষ্ঠী দেশের জন্য-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বিড়ম্বনা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80200" y="34290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81301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নারী শিক্ষার প্রসারে সরকারের গৃহীত পদক্ষেপ কোনটি?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মেয়েদের উপবৃত্তি 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নারী শিক্ষক 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নতুন বিদ্যালয় নির্মাণ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শিক্ষাক্ষেত্রে বাজেট 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93603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জনসংখ্যাকে জনসম্পদে রূপান্তর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যায় কোনটির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মাধ্যমে 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বিদেশে পাচার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আত্মকর্মসংস্থানের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ভাতা প্রদানের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903513" y="44958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942" y="5874603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 bwMode="auto">
          <a:xfrm>
            <a:off x="228600" y="457200"/>
            <a:ext cx="86868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8217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737" y="5323585"/>
            <a:ext cx="8418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"</a:t>
            </a:r>
            <a:r>
              <a:rPr lang="bn-BD" sz="240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দেশের বোঝা নয়, সম্পদ"- উক্তিটির স্বপক্ষে তোমার মতামত দাও।</a:t>
            </a:r>
            <a:endParaRPr lang="bn-BD" sz="4000" dirty="0" smtClean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533400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rgbClr val="C62E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rgbClr val="C62E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2" y="1649356"/>
            <a:ext cx="6300647" cy="35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71984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elower\Desktop\2 Engrej\old\bccnews24.com-world-population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924050"/>
            <a:ext cx="783821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09600"/>
            <a:ext cx="7315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ধন্য বাদ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286749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\Model Content 2nd Round Delower\Class Seven\1\Picture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488871" cy="4349435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All Competition Content\Model Content BOBP\Model Content 2nd Round Delower\Class Seven\1\Picture\population-india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35" y="1066800"/>
            <a:ext cx="4343400" cy="4647138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d-pratidin.com/assets/images/news_images/2014/03/12/2_4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35" y="935628"/>
            <a:ext cx="4800600" cy="4909482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273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/>
          <p:cNvSpPr/>
          <p:nvPr/>
        </p:nvSpPr>
        <p:spPr>
          <a:xfrm>
            <a:off x="2667000" y="2721249"/>
            <a:ext cx="3657600" cy="3681014"/>
          </a:xfrm>
          <a:prstGeom prst="hexagon">
            <a:avLst/>
          </a:prstGeom>
          <a:blipFill rotWithShape="0">
            <a:blip r:embed="rId3"/>
            <a:stretch>
              <a:fillRect/>
            </a:stretch>
          </a:blipFill>
          <a:ln w="57150">
            <a:solidFill>
              <a:srgbClr val="02070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1411" y="304800"/>
            <a:ext cx="8597789" cy="3276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জনসংখ্যাকে জনসম্পদে </a:t>
            </a:r>
          </a:p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পরিণত করা</a:t>
            </a:r>
            <a:endParaRPr kumimoji="0" lang="en-US" sz="32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72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457200" y="304800"/>
            <a:ext cx="82296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solidFill>
            <a:srgbClr val="66FF66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9056" y="1676400"/>
            <a:ext cx="8247744" cy="4191000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জনসংখ্যা জনসম্পদে রূপান্তরের প্রয়োজনীয়তা ব্যাখ্যা করতে পারা।</a:t>
            </a:r>
          </a:p>
          <a:p>
            <a:pPr marL="628650" indent="-628650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জনসংখ্যাকে জনসম্পদে রূপান্তর কৌশল বর্ণনা করতে পারা।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810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05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8764961"/>
              </p:ext>
            </p:extLst>
          </p:nvPr>
        </p:nvGraphicFramePr>
        <p:xfrm>
          <a:off x="323850" y="3810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836146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15" y="5105400"/>
            <a:ext cx="866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এই বিশাল জনসংখ্যাকে জন সম্পদের রূপান্তর করা প্রয়োজন কেন?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2" y="298186"/>
            <a:ext cx="860996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\Model Content 2nd Round Delower\Class Seven\1\Picture\2222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80" y="1524000"/>
            <a:ext cx="2735420" cy="3403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37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7220">
            <a:off x="-110317" y="137204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4415" y="5181600"/>
            <a:ext cx="8662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কর্মমুখী শিক্ষার প্রসার এবং জ্ঞান ভিত্তিক সমাজ গড়ে তোলা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267130"/>
            <a:ext cx="5053786" cy="379033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756" y="273514"/>
            <a:ext cx="8695609" cy="769441"/>
          </a:xfrm>
          <a:prstGeom prst="rect">
            <a:avLst/>
          </a:prstGeom>
          <a:solidFill>
            <a:srgbClr val="02070A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কৌশল...</a:t>
            </a:r>
          </a:p>
        </p:txBody>
      </p:sp>
    </p:spTree>
    <p:extLst>
      <p:ext uri="{BB962C8B-B14F-4D97-AF65-F5344CB8AC3E}">
        <p14:creationId xmlns="" xmlns:p14="http://schemas.microsoft.com/office/powerpoint/2010/main" val="4148509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73" y="914400"/>
            <a:ext cx="4171520" cy="26917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499408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দক্ষতাবৃদ্ধি ও প্রশিক্ষণমূলক কার্যক্রম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05986"/>
            <a:ext cx="4207404" cy="3113813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8471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2550</TotalTime>
  <Words>288</Words>
  <Application>Microsoft Office PowerPoint</Application>
  <PresentationFormat>On-screen Show (4:3)</PresentationFormat>
  <Paragraphs>77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DiGiTAL ViSTA, Rajshahi.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to our School At Slass X</dc:title>
  <dc:creator>RaTaN</dc:creator>
  <cp:lastModifiedBy>Unlocks</cp:lastModifiedBy>
  <cp:revision>414</cp:revision>
  <dcterms:created xsi:type="dcterms:W3CDTF">2012-09-29T03:24:25Z</dcterms:created>
  <dcterms:modified xsi:type="dcterms:W3CDTF">2018-04-18T02:28:14Z</dcterms:modified>
</cp:coreProperties>
</file>