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25"/>
  </p:notesMasterIdLst>
  <p:sldIdLst>
    <p:sldId id="256" r:id="rId2"/>
    <p:sldId id="282" r:id="rId3"/>
    <p:sldId id="275" r:id="rId4"/>
    <p:sldId id="259" r:id="rId5"/>
    <p:sldId id="280" r:id="rId6"/>
    <p:sldId id="258" r:id="rId7"/>
    <p:sldId id="269" r:id="rId8"/>
    <p:sldId id="260" r:id="rId9"/>
    <p:sldId id="261" r:id="rId10"/>
    <p:sldId id="262" r:id="rId11"/>
    <p:sldId id="263" r:id="rId12"/>
    <p:sldId id="264" r:id="rId13"/>
    <p:sldId id="265" r:id="rId14"/>
    <p:sldId id="266" r:id="rId15"/>
    <p:sldId id="267" r:id="rId16"/>
    <p:sldId id="271" r:id="rId17"/>
    <p:sldId id="273" r:id="rId18"/>
    <p:sldId id="274" r:id="rId19"/>
    <p:sldId id="276" r:id="rId20"/>
    <p:sldId id="279" r:id="rId21"/>
    <p:sldId id="278" r:id="rId22"/>
    <p:sldId id="268" r:id="rId23"/>
    <p:sldId id="281"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5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DFAD93-CFD8-48A6-83B1-B25D31679409}" type="datetimeFigureOut">
              <a:rPr lang="en-US" smtClean="0"/>
              <a:t>30-Mar-2020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6D4095-8326-493B-ACED-F7A18C6F6B2C}" type="slidenum">
              <a:rPr lang="en-US" smtClean="0"/>
              <a:t>‹#›</a:t>
            </a:fld>
            <a:endParaRPr lang="en-US"/>
          </a:p>
        </p:txBody>
      </p:sp>
    </p:spTree>
    <p:extLst>
      <p:ext uri="{BB962C8B-B14F-4D97-AF65-F5344CB8AC3E}">
        <p14:creationId xmlns:p14="http://schemas.microsoft.com/office/powerpoint/2010/main" val="3955956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30-Mar-2020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11008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30-Mar-2020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60146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30-Mar-2020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53710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30-Mar-2020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68345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30-Mar-2020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22171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30-Mar-2020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14518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30-Mar-2020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8896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30-Mar-2020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3006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30-Mar-2020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670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30-Mar-2020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45949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30-Mar-2020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79157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D8BD707-D9CF-40AE-B4C6-C98DA3205C09}" type="datetimeFigureOut">
              <a:rPr lang="en-US" smtClean="0"/>
              <a:pPr/>
              <a:t>30-Mar-2020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831306795"/>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2439;-&#2478;&#2503;&#2439;&#2482;-aomfaruk1177@gmail.com"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026" name="Picture 2" descr="C:\Users\DIGICOM\Desktop\Gom picture 01.jpg"/>
          <p:cNvPicPr>
            <a:picLocks noChangeAspect="1" noChangeArrowheads="1"/>
          </p:cNvPicPr>
          <p:nvPr/>
        </p:nvPicPr>
        <p:blipFill>
          <a:blip r:embed="rId2"/>
          <a:srcRect/>
          <a:stretch>
            <a:fillRect/>
          </a:stretch>
        </p:blipFill>
        <p:spPr bwMode="auto">
          <a:xfrm>
            <a:off x="190500" y="228600"/>
            <a:ext cx="8763000" cy="6477000"/>
          </a:xfrm>
          <a:prstGeom prst="rect">
            <a:avLst/>
          </a:prstGeom>
          <a:noFill/>
          <a:ln w="254000" cmpd="dbl">
            <a:solidFill>
              <a:schemeClr val="tx1"/>
            </a:solidFill>
          </a:ln>
        </p:spPr>
      </p:pic>
      <p:sp>
        <p:nvSpPr>
          <p:cNvPr id="6" name="Rectangle 5"/>
          <p:cNvSpPr/>
          <p:nvPr/>
        </p:nvSpPr>
        <p:spPr>
          <a:xfrm>
            <a:off x="609600" y="320456"/>
            <a:ext cx="7315199" cy="6217087"/>
          </a:xfrm>
          <a:prstGeom prst="rect">
            <a:avLst/>
          </a:prstGeom>
          <a:noFill/>
        </p:spPr>
        <p:txBody>
          <a:bodyPr wrap="square" lIns="91440" tIns="45720" rIns="91440" bIns="45720">
            <a:spAutoFit/>
          </a:bodyPr>
          <a:lstStyle/>
          <a:p>
            <a:pPr algn="ctr"/>
            <a:r>
              <a:rPr lang="en-US" sz="19900" b="1" spc="300" dirty="0" err="1"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rPr>
              <a:t>সবাইকে</a:t>
            </a:r>
            <a:r>
              <a:rPr lang="en-US" sz="19900" b="1" spc="300" dirty="0"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rPr>
              <a:t> </a:t>
            </a:r>
            <a:r>
              <a:rPr lang="en-US" sz="19900" b="1" spc="300" dirty="0" err="1"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rPr>
              <a:t>স্বাগতম</a:t>
            </a:r>
            <a:r>
              <a:rPr lang="en-US" sz="7200" b="1" spc="300" dirty="0" smtClean="0">
                <a:ln w="11430" cmpd="sng">
                  <a:solidFill>
                    <a:schemeClr val="accent1">
                      <a:tint val="10000"/>
                    </a:schemeClr>
                  </a:solidFill>
                  <a:prstDash val="solid"/>
                  <a:miter lim="800000"/>
                </a:ln>
                <a:solidFill>
                  <a:srgbClr val="0070C0"/>
                </a:solidFill>
                <a:effectLst>
                  <a:glow rad="45500">
                    <a:schemeClr val="accent1">
                      <a:satMod val="220000"/>
                      <a:alpha val="35000"/>
                    </a:schemeClr>
                  </a:glow>
                </a:effectLst>
              </a:rPr>
              <a:t> </a:t>
            </a:r>
            <a:endParaRPr lang="en-US" sz="7200" b="1" cap="none" spc="300" dirty="0">
              <a:ln w="11430" cmpd="sng">
                <a:solidFill>
                  <a:schemeClr val="accent1">
                    <a:tint val="10000"/>
                  </a:schemeClr>
                </a:solidFill>
                <a:prstDash val="solid"/>
                <a:miter lim="800000"/>
              </a:ln>
              <a:solidFill>
                <a:srgbClr val="0070C0"/>
              </a:solidFill>
              <a:effectLst>
                <a:glow rad="45500">
                  <a:schemeClr val="accent1">
                    <a:satMod val="220000"/>
                    <a:alpha val="35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DSC07688.jpg"/>
          <p:cNvPicPr>
            <a:picLocks noChangeAspect="1"/>
          </p:cNvPicPr>
          <p:nvPr/>
        </p:nvPicPr>
        <p:blipFill>
          <a:blip r:embed="rId2" cstate="print"/>
          <a:stretch>
            <a:fillRect/>
          </a:stretch>
        </p:blipFill>
        <p:spPr>
          <a:xfrm>
            <a:off x="4724400" y="1219200"/>
            <a:ext cx="4267200" cy="3124200"/>
          </a:xfrm>
          <a:prstGeom prst="roundRect">
            <a:avLst/>
          </a:prstGeom>
          <a:ln>
            <a:solidFill>
              <a:srgbClr val="7030A0"/>
            </a:solidFill>
          </a:ln>
        </p:spPr>
      </p:pic>
      <p:pic>
        <p:nvPicPr>
          <p:cNvPr id="10" name="Picture 9" descr="img_9695.jpg"/>
          <p:cNvPicPr>
            <a:picLocks noChangeAspect="1"/>
          </p:cNvPicPr>
          <p:nvPr/>
        </p:nvPicPr>
        <p:blipFill>
          <a:blip r:embed="rId3"/>
          <a:stretch>
            <a:fillRect/>
          </a:stretch>
        </p:blipFill>
        <p:spPr>
          <a:xfrm>
            <a:off x="381000" y="1219200"/>
            <a:ext cx="4267200" cy="3124200"/>
          </a:xfrm>
          <a:prstGeom prst="roundRect">
            <a:avLst/>
          </a:prstGeom>
          <a:ln>
            <a:solidFill>
              <a:srgbClr val="7030A0"/>
            </a:solidFill>
          </a:ln>
        </p:spPr>
      </p:pic>
      <p:sp>
        <p:nvSpPr>
          <p:cNvPr id="2" name="Rectangle 1"/>
          <p:cNvSpPr/>
          <p:nvPr/>
        </p:nvSpPr>
        <p:spPr>
          <a:xfrm>
            <a:off x="609600" y="0"/>
            <a:ext cx="7741223" cy="1323439"/>
          </a:xfrm>
          <a:prstGeom prst="rect">
            <a:avLst/>
          </a:prstGeom>
        </p:spPr>
        <p:txBody>
          <a:bodyPr wrap="none">
            <a:spAutoFit/>
          </a:bodyPr>
          <a:lstStyle/>
          <a:p>
            <a:pPr algn="ctr"/>
            <a:r>
              <a:rPr lang="bn-BD" sz="8000" b="1" dirty="0">
                <a:solidFill>
                  <a:srgbClr val="C00000"/>
                </a:solidFill>
                <a:latin typeface="NikoshBAN" pitchFamily="2" charset="0"/>
                <a:cs typeface="NikoshBAN" pitchFamily="2" charset="0"/>
              </a:rPr>
              <a:t>বিনা চাষে গমের আবাদ </a:t>
            </a:r>
            <a:endParaRPr lang="en-US" sz="8000" b="1" dirty="0">
              <a:solidFill>
                <a:srgbClr val="C00000"/>
              </a:solidFill>
              <a:latin typeface="NikoshBAN" pitchFamily="2" charset="0"/>
              <a:cs typeface="NikoshBAN" pitchFamily="2" charset="0"/>
            </a:endParaRPr>
          </a:p>
        </p:txBody>
      </p:sp>
      <p:sp>
        <p:nvSpPr>
          <p:cNvPr id="3" name="Rectangle 2"/>
          <p:cNvSpPr/>
          <p:nvPr/>
        </p:nvSpPr>
        <p:spPr>
          <a:xfrm>
            <a:off x="152400" y="4495800"/>
            <a:ext cx="8839200" cy="2554545"/>
          </a:xfrm>
          <a:prstGeom prst="rect">
            <a:avLst/>
          </a:prstGeom>
        </p:spPr>
        <p:txBody>
          <a:bodyPr wrap="square">
            <a:spAutoFit/>
          </a:bodyPr>
          <a:lstStyle/>
          <a:p>
            <a:r>
              <a:rPr lang="bn-BD" sz="4000" dirty="0">
                <a:solidFill>
                  <a:srgbClr val="7030A0"/>
                </a:solidFill>
                <a:latin typeface="NikoshBAN" pitchFamily="2" charset="0"/>
                <a:cs typeface="NikoshBAN" pitchFamily="2" charset="0"/>
              </a:rPr>
              <a:t>ধান কাটার পর যদি জমিতে পর্যাপ্ত রস থাকে অর্থাৎ হাঁটলে পায়ের দাগ পড়ে তবে সরাসরি বীজ বুনতে হয়। আবার জমিতে ‘জো’ না থাকলে হালকা সেচ দিয়ে ‘জো’ এলে বীজ বুনতে হয়। </a:t>
            </a:r>
            <a:endParaRPr lang="en-US" sz="4000" dirty="0">
              <a:solidFill>
                <a:srgbClr val="7030A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4)">
                                      <p:cBhvr>
                                        <p:cTn id="7" dur="2000"/>
                                        <p:tgtEl>
                                          <p:spTgt spid="10"/>
                                        </p:tgtEl>
                                      </p:cBhvr>
                                    </p:animEffect>
                                  </p:childTnLst>
                                </p:cTn>
                              </p:par>
                              <p:par>
                                <p:cTn id="8" presetID="21"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heel(4)">
                                      <p:cBhvr>
                                        <p:cTn id="1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irrigation-bangladesh.jpg"/>
          <p:cNvPicPr>
            <a:picLocks noChangeAspect="1"/>
          </p:cNvPicPr>
          <p:nvPr/>
        </p:nvPicPr>
        <p:blipFill>
          <a:blip r:embed="rId2"/>
          <a:stretch>
            <a:fillRect/>
          </a:stretch>
        </p:blipFill>
        <p:spPr>
          <a:xfrm>
            <a:off x="381000" y="1371600"/>
            <a:ext cx="4038599" cy="2880624"/>
          </a:xfrm>
          <a:prstGeom prst="roundRect">
            <a:avLst/>
          </a:prstGeom>
          <a:ln>
            <a:solidFill>
              <a:srgbClr val="7030A0"/>
            </a:solidFill>
          </a:ln>
        </p:spPr>
      </p:pic>
      <p:pic>
        <p:nvPicPr>
          <p:cNvPr id="11" name="Picture 10"/>
          <p:cNvPicPr>
            <a:picLocks noChangeAspect="1"/>
          </p:cNvPicPr>
          <p:nvPr/>
        </p:nvPicPr>
        <p:blipFill>
          <a:blip r:embed="rId3"/>
          <a:stretch>
            <a:fillRect/>
          </a:stretch>
        </p:blipFill>
        <p:spPr>
          <a:xfrm>
            <a:off x="4800600" y="1295400"/>
            <a:ext cx="3962400" cy="2895600"/>
          </a:xfrm>
          <a:prstGeom prst="roundRect">
            <a:avLst/>
          </a:prstGeom>
          <a:ln>
            <a:solidFill>
              <a:srgbClr val="7030A0"/>
            </a:solidFill>
          </a:ln>
        </p:spPr>
      </p:pic>
      <p:sp>
        <p:nvSpPr>
          <p:cNvPr id="2" name="Rectangle 1"/>
          <p:cNvSpPr/>
          <p:nvPr/>
        </p:nvSpPr>
        <p:spPr>
          <a:xfrm>
            <a:off x="1879596" y="0"/>
            <a:ext cx="5384808" cy="1446550"/>
          </a:xfrm>
          <a:prstGeom prst="rect">
            <a:avLst/>
          </a:prstGeom>
        </p:spPr>
        <p:txBody>
          <a:bodyPr wrap="none">
            <a:spAutoFit/>
          </a:bodyPr>
          <a:lstStyle/>
          <a:p>
            <a:pPr algn="ctr"/>
            <a:r>
              <a:rPr lang="bn-BD" sz="8800" b="1" dirty="0">
                <a:solidFill>
                  <a:srgbClr val="C00000"/>
                </a:solidFill>
                <a:latin typeface="NikoshBAN" pitchFamily="2" charset="0"/>
                <a:cs typeface="NikoshBAN" pitchFamily="2" charset="0"/>
              </a:rPr>
              <a:t>গমে পানি সেচ </a:t>
            </a:r>
            <a:endParaRPr lang="en-US" sz="8800" b="1" dirty="0">
              <a:solidFill>
                <a:srgbClr val="C00000"/>
              </a:solidFill>
              <a:latin typeface="NikoshBAN" pitchFamily="2" charset="0"/>
              <a:cs typeface="NikoshBAN" pitchFamily="2" charset="0"/>
            </a:endParaRPr>
          </a:p>
        </p:txBody>
      </p:sp>
      <p:sp>
        <p:nvSpPr>
          <p:cNvPr id="3" name="Rectangle 2"/>
          <p:cNvSpPr/>
          <p:nvPr/>
        </p:nvSpPr>
        <p:spPr>
          <a:xfrm>
            <a:off x="381000" y="4272677"/>
            <a:ext cx="8610600" cy="2585323"/>
          </a:xfrm>
          <a:prstGeom prst="rect">
            <a:avLst/>
          </a:prstGeom>
        </p:spPr>
        <p:txBody>
          <a:bodyPr wrap="square">
            <a:spAutoFit/>
          </a:bodyPr>
          <a:lstStyle/>
          <a:p>
            <a:pPr algn="ctr"/>
            <a:r>
              <a:rPr lang="bn-BD" sz="5400" dirty="0">
                <a:solidFill>
                  <a:srgbClr val="7030A0"/>
                </a:solidFill>
                <a:latin typeface="NikoshBAN" pitchFamily="2" charset="0"/>
                <a:cs typeface="NikoshBAN" pitchFamily="2" charset="0"/>
              </a:rPr>
              <a:t>বিনা চাষে ও স্বল্প চাষে গমের আবাদ করতে হলে বীজ বপনের ১৭ থেকে ২১ দিনের মধ্যে প্রথম হালকা সেচ দিতে হয়। </a:t>
            </a:r>
            <a:endParaRPr lang="en-US" sz="5400" dirty="0">
              <a:solidFill>
                <a:srgbClr val="7030A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5"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strVal val="#ppt_w*0.70"/>
                                          </p:val>
                                        </p:tav>
                                        <p:tav tm="100000">
                                          <p:val>
                                            <p:strVal val="#ppt_w"/>
                                          </p:val>
                                        </p:tav>
                                      </p:tavLst>
                                    </p:anim>
                                    <p:anim calcmode="lin" valueType="num">
                                      <p:cBhvr>
                                        <p:cTn id="13" dur="1000" fill="hold"/>
                                        <p:tgtEl>
                                          <p:spTgt spid="11"/>
                                        </p:tgtEl>
                                        <p:attrNameLst>
                                          <p:attrName>ppt_h</p:attrName>
                                        </p:attrNameLst>
                                      </p:cBhvr>
                                      <p:tavLst>
                                        <p:tav tm="0">
                                          <p:val>
                                            <p:strVal val="#ppt_h"/>
                                          </p:val>
                                        </p:tav>
                                        <p:tav tm="100000">
                                          <p:val>
                                            <p:strVal val="#ppt_h"/>
                                          </p:val>
                                        </p:tav>
                                      </p:tavLst>
                                    </p:anim>
                                    <p:animEffect transition="in" filter="fade">
                                      <p:cBhvr>
                                        <p:cTn id="1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G00121.jpg"/>
          <p:cNvPicPr>
            <a:picLocks noChangeAspect="1"/>
          </p:cNvPicPr>
          <p:nvPr/>
        </p:nvPicPr>
        <p:blipFill>
          <a:blip r:embed="rId2"/>
          <a:stretch>
            <a:fillRect/>
          </a:stretch>
        </p:blipFill>
        <p:spPr>
          <a:xfrm>
            <a:off x="304800" y="1143000"/>
            <a:ext cx="4267200" cy="3146516"/>
          </a:xfrm>
          <a:prstGeom prst="roundRect">
            <a:avLst/>
          </a:prstGeom>
          <a:ln>
            <a:solidFill>
              <a:srgbClr val="7030A0"/>
            </a:solidFill>
          </a:ln>
        </p:spPr>
      </p:pic>
      <p:pic>
        <p:nvPicPr>
          <p:cNvPr id="6" name="Picture 5" descr="images.jpg"/>
          <p:cNvPicPr>
            <a:picLocks noChangeAspect="1"/>
          </p:cNvPicPr>
          <p:nvPr/>
        </p:nvPicPr>
        <p:blipFill>
          <a:blip r:embed="rId3"/>
          <a:stretch>
            <a:fillRect/>
          </a:stretch>
        </p:blipFill>
        <p:spPr>
          <a:xfrm>
            <a:off x="4572000" y="1143000"/>
            <a:ext cx="4349266" cy="3124200"/>
          </a:xfrm>
          <a:prstGeom prst="roundRect">
            <a:avLst/>
          </a:prstGeom>
          <a:ln>
            <a:solidFill>
              <a:srgbClr val="7030A0"/>
            </a:solidFill>
          </a:ln>
        </p:spPr>
      </p:pic>
      <p:sp>
        <p:nvSpPr>
          <p:cNvPr id="2" name="Rectangle 1"/>
          <p:cNvSpPr/>
          <p:nvPr/>
        </p:nvSpPr>
        <p:spPr>
          <a:xfrm>
            <a:off x="1828800" y="-152400"/>
            <a:ext cx="5155579" cy="1569660"/>
          </a:xfrm>
          <a:prstGeom prst="rect">
            <a:avLst/>
          </a:prstGeom>
        </p:spPr>
        <p:txBody>
          <a:bodyPr wrap="none">
            <a:spAutoFit/>
          </a:bodyPr>
          <a:lstStyle/>
          <a:p>
            <a:pPr algn="ctr"/>
            <a:r>
              <a:rPr lang="bn-BD" sz="9600" b="1" dirty="0">
                <a:solidFill>
                  <a:srgbClr val="C00000"/>
                </a:solidFill>
                <a:latin typeface="NikoshBAN" pitchFamily="2" charset="0"/>
                <a:cs typeface="NikoshBAN" pitchFamily="2" charset="0"/>
              </a:rPr>
              <a:t>আগাছা দমন </a:t>
            </a:r>
            <a:endParaRPr lang="en-US" sz="9600" b="1" dirty="0">
              <a:solidFill>
                <a:srgbClr val="C00000"/>
              </a:solidFill>
              <a:latin typeface="NikoshBAN" pitchFamily="2" charset="0"/>
              <a:cs typeface="NikoshBAN" pitchFamily="2" charset="0"/>
            </a:endParaRPr>
          </a:p>
        </p:txBody>
      </p:sp>
      <p:sp>
        <p:nvSpPr>
          <p:cNvPr id="3" name="Rectangle 2"/>
          <p:cNvSpPr/>
          <p:nvPr/>
        </p:nvSpPr>
        <p:spPr>
          <a:xfrm>
            <a:off x="381000" y="4495800"/>
            <a:ext cx="8382000" cy="2308324"/>
          </a:xfrm>
          <a:prstGeom prst="rect">
            <a:avLst/>
          </a:prstGeom>
        </p:spPr>
        <p:txBody>
          <a:bodyPr wrap="square">
            <a:spAutoFit/>
          </a:bodyPr>
          <a:lstStyle/>
          <a:p>
            <a:r>
              <a:rPr lang="bn-BD" sz="4800" dirty="0">
                <a:solidFill>
                  <a:srgbClr val="7030A0"/>
                </a:solidFill>
                <a:latin typeface="NikoshBAN" pitchFamily="2" charset="0"/>
                <a:cs typeface="NikoshBAN" pitchFamily="2" charset="0"/>
              </a:rPr>
              <a:t>বিনা চাষে ও স্বল্প চাষে গমের আবাদ করতে হলে বীজ বপনের ২০ থেকে ২৫ দিনের মধ্যে আগাছা দমন করা প্রয়োজন হয়। </a:t>
            </a:r>
            <a:endParaRPr lang="en-US" sz="4800" dirty="0">
              <a:solidFill>
                <a:srgbClr val="7030A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rmyworm_larvae_feeding.jpg"/>
          <p:cNvPicPr>
            <a:picLocks noChangeAspect="1"/>
          </p:cNvPicPr>
          <p:nvPr/>
        </p:nvPicPr>
        <p:blipFill>
          <a:blip r:embed="rId2"/>
          <a:stretch>
            <a:fillRect/>
          </a:stretch>
        </p:blipFill>
        <p:spPr>
          <a:xfrm>
            <a:off x="4648200" y="1371600"/>
            <a:ext cx="3962400" cy="3124200"/>
          </a:xfrm>
          <a:prstGeom prst="rect">
            <a:avLst/>
          </a:prstGeom>
          <a:ln w="57150">
            <a:solidFill>
              <a:schemeClr val="tx1">
                <a:lumMod val="95000"/>
                <a:lumOff val="5000"/>
              </a:schemeClr>
            </a:solidFill>
          </a:ln>
        </p:spPr>
      </p:pic>
      <p:sp>
        <p:nvSpPr>
          <p:cNvPr id="2" name="Rectangle 1"/>
          <p:cNvSpPr/>
          <p:nvPr/>
        </p:nvSpPr>
        <p:spPr>
          <a:xfrm>
            <a:off x="304800" y="4724400"/>
            <a:ext cx="8305800" cy="1938992"/>
          </a:xfrm>
          <a:prstGeom prst="rect">
            <a:avLst/>
          </a:prstGeom>
        </p:spPr>
        <p:txBody>
          <a:bodyPr wrap="square">
            <a:spAutoFit/>
          </a:bodyPr>
          <a:lstStyle/>
          <a:p>
            <a:r>
              <a:rPr lang="bn-BD" sz="4000" dirty="0">
                <a:solidFill>
                  <a:srgbClr val="7030A0"/>
                </a:solidFill>
                <a:latin typeface="NikoshBAN" pitchFamily="2" charset="0"/>
                <a:cs typeface="NikoshBAN" pitchFamily="2" charset="0"/>
              </a:rPr>
              <a:t> গম চাষে রোগ ও পোকা </a:t>
            </a:r>
            <a:r>
              <a:rPr lang="bn-BD" sz="4000" dirty="0" smtClean="0">
                <a:solidFill>
                  <a:srgbClr val="7030A0"/>
                </a:solidFill>
                <a:latin typeface="NikoshBAN" pitchFamily="2" charset="0"/>
                <a:cs typeface="NikoshBAN" pitchFamily="2" charset="0"/>
              </a:rPr>
              <a:t>দেখা দিলে নিজেই কোন প্রকার ঔষঢ ব্যবহার না করে উপজেলা কৃষি অফিসে যোগা যোগ করে ঔষঢ প্রয়োগ করতে হবে। </a:t>
            </a:r>
            <a:endParaRPr lang="en-US" sz="4000" dirty="0">
              <a:solidFill>
                <a:srgbClr val="7030A0"/>
              </a:solidFill>
              <a:latin typeface="NikoshBAN" pitchFamily="2" charset="0"/>
              <a:cs typeface="NikoshBAN" pitchFamily="2" charset="0"/>
            </a:endParaRPr>
          </a:p>
        </p:txBody>
      </p:sp>
      <p:sp>
        <p:nvSpPr>
          <p:cNvPr id="3" name="TextBox 2"/>
          <p:cNvSpPr txBox="1"/>
          <p:nvPr/>
        </p:nvSpPr>
        <p:spPr>
          <a:xfrm>
            <a:off x="1752601" y="152400"/>
            <a:ext cx="5791200" cy="1446550"/>
          </a:xfrm>
          <a:prstGeom prst="rect">
            <a:avLst/>
          </a:prstGeom>
          <a:noFill/>
        </p:spPr>
        <p:txBody>
          <a:bodyPr wrap="square" rtlCol="0">
            <a:spAutoFit/>
          </a:bodyPr>
          <a:lstStyle/>
          <a:p>
            <a:r>
              <a:rPr lang="bn-BD" sz="8800" b="1" dirty="0" smtClean="0">
                <a:solidFill>
                  <a:srgbClr val="C00000"/>
                </a:solidFill>
              </a:rPr>
              <a:t>পোকা দমন </a:t>
            </a:r>
            <a:endParaRPr lang="en-US" sz="8800" b="1" dirty="0">
              <a:solidFill>
                <a:srgbClr val="C00000"/>
              </a:solidFill>
            </a:endParaRPr>
          </a:p>
        </p:txBody>
      </p:sp>
      <p:pic>
        <p:nvPicPr>
          <p:cNvPr id="9" name="Picture 8" descr="g806-1.jpg"/>
          <p:cNvPicPr>
            <a:picLocks noChangeAspect="1"/>
          </p:cNvPicPr>
          <p:nvPr/>
        </p:nvPicPr>
        <p:blipFill>
          <a:blip r:embed="rId3"/>
          <a:stretch>
            <a:fillRect/>
          </a:stretch>
        </p:blipFill>
        <p:spPr>
          <a:xfrm>
            <a:off x="685800" y="1371600"/>
            <a:ext cx="3754783" cy="3048000"/>
          </a:xfrm>
          <a:prstGeom prst="rect">
            <a:avLst/>
          </a:prstGeom>
          <a:ln w="57150">
            <a:solidFill>
              <a:schemeClr val="tx1">
                <a:lumMod val="95000"/>
                <a:lumOff val="5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lga jhul rog.jpg"/>
          <p:cNvPicPr>
            <a:picLocks noChangeAspect="1"/>
          </p:cNvPicPr>
          <p:nvPr/>
        </p:nvPicPr>
        <p:blipFill>
          <a:blip r:embed="rId2"/>
          <a:stretch>
            <a:fillRect/>
          </a:stretch>
        </p:blipFill>
        <p:spPr>
          <a:xfrm>
            <a:off x="1219200" y="1638655"/>
            <a:ext cx="6858000" cy="4381145"/>
          </a:xfrm>
          <a:prstGeom prst="roundRect">
            <a:avLst/>
          </a:prstGeom>
          <a:ln>
            <a:solidFill>
              <a:srgbClr val="7030A0"/>
            </a:solidFill>
          </a:ln>
        </p:spPr>
      </p:pic>
      <p:sp>
        <p:nvSpPr>
          <p:cNvPr id="2" name="Rectangle 1"/>
          <p:cNvSpPr/>
          <p:nvPr/>
        </p:nvSpPr>
        <p:spPr>
          <a:xfrm>
            <a:off x="1453197" y="-35169"/>
            <a:ext cx="6237606" cy="1569660"/>
          </a:xfrm>
          <a:prstGeom prst="rect">
            <a:avLst/>
          </a:prstGeom>
        </p:spPr>
        <p:txBody>
          <a:bodyPr wrap="none">
            <a:spAutoFit/>
          </a:bodyPr>
          <a:lstStyle/>
          <a:p>
            <a:pPr algn="ctr"/>
            <a:r>
              <a:rPr lang="bn-BD" sz="9600" b="1" dirty="0">
                <a:solidFill>
                  <a:srgbClr val="C00000"/>
                </a:solidFill>
                <a:latin typeface="NikoshBAN" pitchFamily="2" charset="0"/>
                <a:cs typeface="NikoshBAN" pitchFamily="2" charset="0"/>
              </a:rPr>
              <a:t>আলগা ঝুল রোগ</a:t>
            </a:r>
            <a:endParaRPr lang="en-US" sz="9600" b="1" dirty="0">
              <a:solidFill>
                <a:srgbClr val="C0000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orica rog.jpg"/>
          <p:cNvPicPr>
            <a:picLocks noChangeAspect="1"/>
          </p:cNvPicPr>
          <p:nvPr/>
        </p:nvPicPr>
        <p:blipFill>
          <a:blip r:embed="rId2"/>
          <a:stretch>
            <a:fillRect/>
          </a:stretch>
        </p:blipFill>
        <p:spPr>
          <a:xfrm>
            <a:off x="457200" y="1981201"/>
            <a:ext cx="3962400" cy="3428998"/>
          </a:xfrm>
          <a:prstGeom prst="roundRect">
            <a:avLst>
              <a:gd name="adj" fmla="val 9487"/>
            </a:avLst>
          </a:prstGeom>
          <a:ln>
            <a:solidFill>
              <a:srgbClr val="7030A0"/>
            </a:solidFill>
          </a:ln>
        </p:spPr>
      </p:pic>
      <p:pic>
        <p:nvPicPr>
          <p:cNvPr id="5" name="Picture 4" descr="eee.jpg"/>
          <p:cNvPicPr>
            <a:picLocks noChangeAspect="1"/>
          </p:cNvPicPr>
          <p:nvPr/>
        </p:nvPicPr>
        <p:blipFill>
          <a:blip r:embed="rId3"/>
          <a:stretch>
            <a:fillRect/>
          </a:stretch>
        </p:blipFill>
        <p:spPr>
          <a:xfrm>
            <a:off x="4648200" y="1981200"/>
            <a:ext cx="3962400" cy="3428998"/>
          </a:xfrm>
          <a:prstGeom prst="roundRect">
            <a:avLst>
              <a:gd name="adj" fmla="val 8462"/>
            </a:avLst>
          </a:prstGeom>
          <a:ln>
            <a:solidFill>
              <a:srgbClr val="7030A0"/>
            </a:solidFill>
          </a:ln>
        </p:spPr>
      </p:pic>
      <p:sp>
        <p:nvSpPr>
          <p:cNvPr id="2" name="Rectangle 1"/>
          <p:cNvSpPr/>
          <p:nvPr/>
        </p:nvSpPr>
        <p:spPr>
          <a:xfrm>
            <a:off x="848865" y="228600"/>
            <a:ext cx="7446270" cy="1569660"/>
          </a:xfrm>
          <a:prstGeom prst="rect">
            <a:avLst/>
          </a:prstGeom>
        </p:spPr>
        <p:txBody>
          <a:bodyPr wrap="none">
            <a:spAutoFit/>
          </a:bodyPr>
          <a:lstStyle/>
          <a:p>
            <a:pPr algn="ctr"/>
            <a:r>
              <a:rPr lang="bn-BD" sz="9600" b="1" dirty="0">
                <a:solidFill>
                  <a:srgbClr val="C00000"/>
                </a:solidFill>
                <a:latin typeface="NikoshBAN" pitchFamily="2" charset="0"/>
                <a:cs typeface="NikoshBAN" pitchFamily="2" charset="0"/>
              </a:rPr>
              <a:t>পাতার মরিচা রোগ </a:t>
            </a:r>
            <a:endParaRPr lang="en-US" sz="9600" b="1" dirty="0">
              <a:solidFill>
                <a:srgbClr val="C0000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18" presetClass="entr" presetSubtype="1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trips(downLeft)">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xp (4).jpg"/>
          <p:cNvPicPr>
            <a:picLocks noChangeAspect="1"/>
          </p:cNvPicPr>
          <p:nvPr/>
        </p:nvPicPr>
        <p:blipFill>
          <a:blip r:embed="rId2" cstate="print"/>
          <a:stretch>
            <a:fillRect/>
          </a:stretch>
        </p:blipFill>
        <p:spPr>
          <a:xfrm>
            <a:off x="381000" y="2286000"/>
            <a:ext cx="3979626" cy="3899452"/>
          </a:xfrm>
          <a:prstGeom prst="roundRect">
            <a:avLst/>
          </a:prstGeom>
          <a:ln>
            <a:solidFill>
              <a:srgbClr val="7030A0"/>
            </a:solidFill>
          </a:ln>
        </p:spPr>
      </p:pic>
      <p:pic>
        <p:nvPicPr>
          <p:cNvPr id="5" name="Picture 4" descr="Harvest-mouse-Micromys-minutusHarvest-mouse-in-a-wheat-field0008383.jpg"/>
          <p:cNvPicPr>
            <a:picLocks noChangeAspect="1"/>
          </p:cNvPicPr>
          <p:nvPr/>
        </p:nvPicPr>
        <p:blipFill>
          <a:blip r:embed="rId3"/>
          <a:stretch>
            <a:fillRect/>
          </a:stretch>
        </p:blipFill>
        <p:spPr>
          <a:xfrm>
            <a:off x="4595446" y="2286000"/>
            <a:ext cx="3962400" cy="4038600"/>
          </a:xfrm>
          <a:prstGeom prst="roundRect">
            <a:avLst/>
          </a:prstGeom>
          <a:ln>
            <a:solidFill>
              <a:srgbClr val="7030A0"/>
            </a:solidFill>
          </a:ln>
        </p:spPr>
      </p:pic>
      <p:sp>
        <p:nvSpPr>
          <p:cNvPr id="2" name="Rectangle 1"/>
          <p:cNvSpPr/>
          <p:nvPr/>
        </p:nvSpPr>
        <p:spPr>
          <a:xfrm>
            <a:off x="725434" y="381000"/>
            <a:ext cx="7693132" cy="1446550"/>
          </a:xfrm>
          <a:prstGeom prst="rect">
            <a:avLst/>
          </a:prstGeom>
        </p:spPr>
        <p:txBody>
          <a:bodyPr wrap="none">
            <a:spAutoFit/>
          </a:bodyPr>
          <a:lstStyle/>
          <a:p>
            <a:pPr algn="ctr"/>
            <a:r>
              <a:rPr lang="bn-BD" sz="8800" b="1" dirty="0">
                <a:solidFill>
                  <a:srgbClr val="C00000"/>
                </a:solidFill>
                <a:latin typeface="NikoshBAN" pitchFamily="2" charset="0"/>
                <a:cs typeface="NikoshBAN" pitchFamily="2" charset="0"/>
              </a:rPr>
              <a:t>ইঁদুর  গমের প্রধান </a:t>
            </a:r>
            <a:r>
              <a:rPr lang="bn-BD" sz="8800" b="1" dirty="0" smtClean="0">
                <a:solidFill>
                  <a:srgbClr val="C00000"/>
                </a:solidFill>
                <a:latin typeface="NikoshBAN" pitchFamily="2" charset="0"/>
                <a:cs typeface="NikoshBAN" pitchFamily="2" charset="0"/>
              </a:rPr>
              <a:t>শত্রু</a:t>
            </a:r>
            <a:endParaRPr lang="en-US" sz="8800" b="1" dirty="0">
              <a:solidFill>
                <a:srgbClr val="C0000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8)">
                                      <p:cBhvr>
                                        <p:cTn id="7" dur="1000"/>
                                        <p:tgtEl>
                                          <p:spTgt spid="4"/>
                                        </p:tgtEl>
                                      </p:cBhvr>
                                    </p:animEffect>
                                  </p:childTnLst>
                                </p:cTn>
                              </p:par>
                              <p:par>
                                <p:cTn id="8" presetID="21"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8)">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etter-rat-trap.jpg"/>
          <p:cNvPicPr>
            <a:picLocks noChangeAspect="1"/>
          </p:cNvPicPr>
          <p:nvPr/>
        </p:nvPicPr>
        <p:blipFill>
          <a:blip r:embed="rId2"/>
          <a:stretch>
            <a:fillRect/>
          </a:stretch>
        </p:blipFill>
        <p:spPr>
          <a:xfrm>
            <a:off x="304800" y="1752600"/>
            <a:ext cx="4038600" cy="4343400"/>
          </a:xfrm>
          <a:prstGeom prst="rect">
            <a:avLst/>
          </a:prstGeom>
        </p:spPr>
      </p:pic>
      <p:pic>
        <p:nvPicPr>
          <p:cNvPr id="5" name="Picture 4" descr="0000552_rat-trap-live-capture-cage-trap.jpeg"/>
          <p:cNvPicPr>
            <a:picLocks noChangeAspect="1"/>
          </p:cNvPicPr>
          <p:nvPr/>
        </p:nvPicPr>
        <p:blipFill>
          <a:blip r:embed="rId3"/>
          <a:stretch>
            <a:fillRect/>
          </a:stretch>
        </p:blipFill>
        <p:spPr>
          <a:xfrm>
            <a:off x="4648200" y="1752600"/>
            <a:ext cx="4343400" cy="4343400"/>
          </a:xfrm>
          <a:prstGeom prst="rect">
            <a:avLst/>
          </a:prstGeom>
        </p:spPr>
      </p:pic>
      <p:sp>
        <p:nvSpPr>
          <p:cNvPr id="2" name="Rectangle 1"/>
          <p:cNvSpPr/>
          <p:nvPr/>
        </p:nvSpPr>
        <p:spPr>
          <a:xfrm>
            <a:off x="0" y="381000"/>
            <a:ext cx="9144000" cy="769441"/>
          </a:xfrm>
          <a:prstGeom prst="rect">
            <a:avLst/>
          </a:prstGeom>
        </p:spPr>
        <p:txBody>
          <a:bodyPr wrap="square">
            <a:spAutoFit/>
          </a:bodyPr>
          <a:lstStyle/>
          <a:p>
            <a:r>
              <a:rPr lang="bn-BD" sz="4400" b="1" dirty="0">
                <a:solidFill>
                  <a:srgbClr val="C00000"/>
                </a:solidFill>
                <a:latin typeface="NikoshBAN" pitchFamily="2" charset="0"/>
                <a:cs typeface="NikoshBAN" pitchFamily="2" charset="0"/>
              </a:rPr>
              <a:t>ইঁদুর মারার জন্য ঔষধ বা বিড়াল ব্যবহার করা যায় </a:t>
            </a:r>
            <a:endParaRPr lang="en-US" sz="4400" b="1" dirty="0">
              <a:solidFill>
                <a:srgbClr val="C0000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par>
                                <p:cTn id="8" presetID="21"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4)">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90600" y="1371600"/>
            <a:ext cx="71628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400" dirty="0" smtClean="0">
                <a:latin typeface="NikoshBAN" pitchFamily="2" charset="0"/>
                <a:cs typeface="NikoshBAN" pitchFamily="2" charset="0"/>
              </a:rPr>
              <a:t>1. </a:t>
            </a:r>
            <a:r>
              <a:rPr lang="bn-BD" sz="2400" dirty="0" smtClean="0">
                <a:latin typeface="NikoshBAN" pitchFamily="2" charset="0"/>
                <a:cs typeface="NikoshBAN" pitchFamily="2" charset="0"/>
              </a:rPr>
              <a:t>গমবীজ বপণের  কতদিনের মধ্যে আগাছা দমন করা প্রয়োজন ? </a:t>
            </a:r>
            <a:endParaRPr lang="en-US" sz="2400" dirty="0">
              <a:latin typeface="NikoshBAN" pitchFamily="2" charset="0"/>
              <a:cs typeface="NikoshBAN" pitchFamily="2" charset="0"/>
            </a:endParaRPr>
          </a:p>
        </p:txBody>
      </p:sp>
      <p:sp>
        <p:nvSpPr>
          <p:cNvPr id="6" name="Rectangle 5"/>
          <p:cNvSpPr/>
          <p:nvPr/>
        </p:nvSpPr>
        <p:spPr>
          <a:xfrm>
            <a:off x="990599" y="19812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ক) ১৭-২০ দিন </a:t>
            </a:r>
            <a:endParaRPr lang="en-US" sz="2400" dirty="0">
              <a:latin typeface="NikoshBAN" pitchFamily="2" charset="0"/>
              <a:cs typeface="NikoshBAN" pitchFamily="2" charset="0"/>
            </a:endParaRPr>
          </a:p>
        </p:txBody>
      </p:sp>
      <p:sp>
        <p:nvSpPr>
          <p:cNvPr id="7" name="Rectangle 6"/>
          <p:cNvSpPr/>
          <p:nvPr/>
        </p:nvSpPr>
        <p:spPr>
          <a:xfrm>
            <a:off x="990599" y="25146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গ) </a:t>
            </a:r>
            <a:r>
              <a:rPr lang="bn-IN" sz="2400" dirty="0" smtClean="0">
                <a:latin typeface="NikoshBAN" pitchFamily="2" charset="0"/>
                <a:cs typeface="NikoshBAN" pitchFamily="2" charset="0"/>
              </a:rPr>
              <a:t>২৫-৩০</a:t>
            </a:r>
            <a:r>
              <a:rPr lang="bn-BD" sz="2400" dirty="0" smtClean="0">
                <a:latin typeface="NikoshBAN" pitchFamily="2" charset="0"/>
                <a:cs typeface="NikoshBAN" pitchFamily="2" charset="0"/>
              </a:rPr>
              <a:t> দিন </a:t>
            </a:r>
            <a:endParaRPr lang="en-US" sz="2400" dirty="0">
              <a:latin typeface="NikoshBAN" pitchFamily="2" charset="0"/>
              <a:cs typeface="NikoshBAN" pitchFamily="2" charset="0"/>
            </a:endParaRPr>
          </a:p>
        </p:txBody>
      </p:sp>
      <p:sp>
        <p:nvSpPr>
          <p:cNvPr id="8" name="Rectangle 7"/>
          <p:cNvSpPr/>
          <p:nvPr/>
        </p:nvSpPr>
        <p:spPr>
          <a:xfrm>
            <a:off x="4733925" y="25146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ঘ) ৩০-৩৫ দিন </a:t>
            </a:r>
            <a:endParaRPr lang="en-US" sz="2400" dirty="0">
              <a:latin typeface="NikoshBAN" pitchFamily="2" charset="0"/>
              <a:cs typeface="NikoshBAN" pitchFamily="2" charset="0"/>
            </a:endParaRPr>
          </a:p>
        </p:txBody>
      </p:sp>
      <p:sp>
        <p:nvSpPr>
          <p:cNvPr id="9" name="Rectangle 8"/>
          <p:cNvSpPr/>
          <p:nvPr/>
        </p:nvSpPr>
        <p:spPr>
          <a:xfrm>
            <a:off x="4733925" y="19812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খ) </a:t>
            </a:r>
            <a:r>
              <a:rPr lang="bn-IN" sz="2400" dirty="0" smtClean="0">
                <a:latin typeface="NikoshBAN" pitchFamily="2" charset="0"/>
                <a:cs typeface="NikoshBAN" pitchFamily="2" charset="0"/>
              </a:rPr>
              <a:t>১৮</a:t>
            </a:r>
            <a:r>
              <a:rPr lang="bn-BD" sz="2400" dirty="0" smtClean="0">
                <a:latin typeface="NikoshBAN" pitchFamily="2" charset="0"/>
                <a:cs typeface="NikoshBAN" pitchFamily="2" charset="0"/>
              </a:rPr>
              <a:t> -</a:t>
            </a:r>
            <a:r>
              <a:rPr lang="bn-IN" sz="2400" dirty="0" smtClean="0">
                <a:latin typeface="NikoshBAN" pitchFamily="2" charset="0"/>
                <a:cs typeface="NikoshBAN" pitchFamily="2" charset="0"/>
              </a:rPr>
              <a:t>২</a:t>
            </a:r>
            <a:r>
              <a:rPr lang="bn-BD" sz="2400" dirty="0" smtClean="0">
                <a:latin typeface="NikoshBAN" pitchFamily="2" charset="0"/>
                <a:cs typeface="NikoshBAN" pitchFamily="2" charset="0"/>
              </a:rPr>
              <a:t>০ দিন </a:t>
            </a:r>
            <a:endParaRPr lang="en-US" sz="2400" dirty="0">
              <a:latin typeface="NikoshBAN" pitchFamily="2" charset="0"/>
              <a:cs typeface="NikoshBAN" pitchFamily="2" charset="0"/>
            </a:endParaRPr>
          </a:p>
        </p:txBody>
      </p:sp>
      <p:sp>
        <p:nvSpPr>
          <p:cNvPr id="10" name="TextBox 9"/>
          <p:cNvSpPr txBox="1"/>
          <p:nvPr/>
        </p:nvSpPr>
        <p:spPr>
          <a:xfrm>
            <a:off x="990600" y="3276600"/>
            <a:ext cx="71628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2400" dirty="0" smtClean="0">
                <a:latin typeface="NikoshBAN" pitchFamily="2" charset="0"/>
                <a:cs typeface="NikoshBAN" pitchFamily="2" charset="0"/>
              </a:rPr>
              <a:t>২।</a:t>
            </a:r>
            <a:r>
              <a:rPr lang="en-US" sz="2400" dirty="0" smtClean="0">
                <a:latin typeface="NikoshBAN" pitchFamily="2" charset="0"/>
                <a:cs typeface="NikoshBAN" pitchFamily="2" charset="0"/>
              </a:rPr>
              <a:t> </a:t>
            </a:r>
            <a:r>
              <a:rPr lang="bn-BD" sz="2400" dirty="0" smtClean="0">
                <a:latin typeface="NikoshBAN" pitchFamily="2" charset="0"/>
                <a:cs typeface="NikoshBAN" pitchFamily="2" charset="0"/>
              </a:rPr>
              <a:t>বীজ বপনের গমের বীজ শোধন করতে হয় কেন?</a:t>
            </a:r>
            <a:endParaRPr lang="en-US" sz="2400" dirty="0">
              <a:latin typeface="NikoshBAN" pitchFamily="2" charset="0"/>
              <a:cs typeface="NikoshBAN" pitchFamily="2" charset="0"/>
            </a:endParaRPr>
          </a:p>
        </p:txBody>
      </p:sp>
      <p:sp>
        <p:nvSpPr>
          <p:cNvPr id="11" name="Rectangle 10"/>
          <p:cNvSpPr/>
          <p:nvPr/>
        </p:nvSpPr>
        <p:spPr>
          <a:xfrm>
            <a:off x="990600" y="38862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ক) বেশি ফলনের জন্য</a:t>
            </a:r>
            <a:endParaRPr lang="en-US" sz="2400" dirty="0">
              <a:latin typeface="NikoshBAN" pitchFamily="2" charset="0"/>
              <a:cs typeface="NikoshBAN" pitchFamily="2" charset="0"/>
            </a:endParaRPr>
          </a:p>
        </p:txBody>
      </p:sp>
      <p:sp>
        <p:nvSpPr>
          <p:cNvPr id="12" name="Rectangle 11"/>
          <p:cNvSpPr/>
          <p:nvPr/>
        </p:nvSpPr>
        <p:spPr>
          <a:xfrm>
            <a:off x="990600" y="44196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গ) উন্নত চারা পাওয়ার জন্য</a:t>
            </a:r>
            <a:endParaRPr lang="en-US" sz="2400" dirty="0">
              <a:latin typeface="NikoshBAN" pitchFamily="2" charset="0"/>
              <a:cs typeface="NikoshBAN" pitchFamily="2" charset="0"/>
            </a:endParaRPr>
          </a:p>
        </p:txBody>
      </p:sp>
      <p:sp>
        <p:nvSpPr>
          <p:cNvPr id="13" name="Rectangle 12"/>
          <p:cNvSpPr/>
          <p:nvPr/>
        </p:nvSpPr>
        <p:spPr>
          <a:xfrm>
            <a:off x="4733926" y="44196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000" dirty="0" smtClean="0">
                <a:latin typeface="NikoshBAN" pitchFamily="2" charset="0"/>
                <a:cs typeface="NikoshBAN" pitchFamily="2" charset="0"/>
              </a:rPr>
              <a:t>ঘ) বীজের গজানোর হার বাড়ানোর জন্য </a:t>
            </a:r>
            <a:endParaRPr lang="en-US" sz="2000" dirty="0">
              <a:latin typeface="NikoshBAN" pitchFamily="2" charset="0"/>
              <a:cs typeface="NikoshBAN" pitchFamily="2" charset="0"/>
            </a:endParaRPr>
          </a:p>
        </p:txBody>
      </p:sp>
      <p:sp>
        <p:nvSpPr>
          <p:cNvPr id="14" name="Rectangle 13"/>
          <p:cNvSpPr/>
          <p:nvPr/>
        </p:nvSpPr>
        <p:spPr>
          <a:xfrm>
            <a:off x="4733926" y="38862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000" dirty="0" smtClean="0">
                <a:latin typeface="NikoshBAN" pitchFamily="2" charset="0"/>
                <a:cs typeface="NikoshBAN" pitchFamily="2" charset="0"/>
              </a:rPr>
              <a:t>খ) বীজবাহিত রোগ প্রতিরোধের জন্য</a:t>
            </a:r>
            <a:endParaRPr lang="en-US" sz="2000" dirty="0">
              <a:latin typeface="NikoshBAN" pitchFamily="2" charset="0"/>
              <a:cs typeface="NikoshBAN" pitchFamily="2" charset="0"/>
            </a:endParaRPr>
          </a:p>
        </p:txBody>
      </p:sp>
      <p:sp>
        <p:nvSpPr>
          <p:cNvPr id="17" name="Slide Number Placeholder 17"/>
          <p:cNvSpPr>
            <a:spLocks noGrp="1"/>
          </p:cNvSpPr>
          <p:nvPr>
            <p:ph type="sldNum" sz="quarter" idx="12"/>
          </p:nvPr>
        </p:nvSpPr>
        <p:spPr/>
        <p:txBody>
          <a:bodyPr/>
          <a:lstStyle/>
          <a:p>
            <a:fld id="{12CF4F74-C24C-4DBC-A93A-AB35CB314D07}" type="slidenum">
              <a:rPr lang="en-US" smtClean="0"/>
              <a:pPr/>
              <a:t>18</a:t>
            </a:fld>
            <a:endParaRPr lang="en-US"/>
          </a:p>
        </p:txBody>
      </p:sp>
      <p:sp>
        <p:nvSpPr>
          <p:cNvPr id="2" name="Rectangle 1"/>
          <p:cNvSpPr/>
          <p:nvPr/>
        </p:nvSpPr>
        <p:spPr>
          <a:xfrm>
            <a:off x="2895600" y="-152400"/>
            <a:ext cx="3134191" cy="1569660"/>
          </a:xfrm>
          <a:prstGeom prst="rect">
            <a:avLst/>
          </a:prstGeom>
        </p:spPr>
        <p:txBody>
          <a:bodyPr wrap="none">
            <a:spAutoFit/>
          </a:bodyPr>
          <a:lstStyle/>
          <a:p>
            <a:r>
              <a:rPr lang="bn-BD" sz="9600" b="1" dirty="0">
                <a:solidFill>
                  <a:srgbClr val="C00000"/>
                </a:solidFill>
                <a:latin typeface="NikoshBAN" pitchFamily="2" charset="0"/>
                <a:cs typeface="NikoshBAN" pitchFamily="2" charset="0"/>
              </a:rPr>
              <a:t>মূল্যায়ন</a:t>
            </a:r>
            <a:r>
              <a:rPr lang="bn-BD" sz="800" dirty="0">
                <a:latin typeface="NikoshBAN" pitchFamily="2" charset="0"/>
                <a:cs typeface="NikoshBAN" pitchFamily="2" charset="0"/>
              </a:rPr>
              <a:t> </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33400"/>
            <a:ext cx="8991600" cy="2215991"/>
          </a:xfrm>
          <a:prstGeom prst="rect">
            <a:avLst/>
          </a:prstGeom>
          <a:noFill/>
        </p:spPr>
        <p:txBody>
          <a:bodyPr wrap="square" rtlCol="0">
            <a:spAutoFit/>
          </a:bodyPr>
          <a:lstStyle/>
          <a:p>
            <a:r>
              <a:rPr lang="bn-BD" sz="13800" b="1" dirty="0" smtClean="0">
                <a:solidFill>
                  <a:srgbClr val="C00000"/>
                </a:solidFill>
              </a:rPr>
              <a:t>একক কাজ </a:t>
            </a:r>
            <a:endParaRPr lang="en-US" sz="13800" b="1" dirty="0">
              <a:solidFill>
                <a:srgbClr val="C00000"/>
              </a:solidFill>
            </a:endParaRPr>
          </a:p>
        </p:txBody>
      </p:sp>
      <p:sp>
        <p:nvSpPr>
          <p:cNvPr id="3" name="Rectangle 2"/>
          <p:cNvSpPr/>
          <p:nvPr/>
        </p:nvSpPr>
        <p:spPr>
          <a:xfrm>
            <a:off x="1676400" y="2286000"/>
            <a:ext cx="6172200" cy="3139321"/>
          </a:xfrm>
          <a:prstGeom prst="rect">
            <a:avLst/>
          </a:prstGeom>
        </p:spPr>
        <p:txBody>
          <a:bodyPr wrap="square">
            <a:spAutoFit/>
          </a:bodyPr>
          <a:lstStyle/>
          <a:p>
            <a:r>
              <a:rPr lang="bn-BD" sz="6600" dirty="0">
                <a:solidFill>
                  <a:srgbClr val="7030A0"/>
                </a:solidFill>
                <a:latin typeface="NikoshBAN" pitchFamily="2" charset="0"/>
                <a:cs typeface="NikoshBAN" pitchFamily="2" charset="0"/>
              </a:rPr>
              <a:t>বিনা </a:t>
            </a:r>
            <a:r>
              <a:rPr lang="bn-BD" sz="6600" dirty="0" smtClean="0">
                <a:solidFill>
                  <a:srgbClr val="7030A0"/>
                </a:solidFill>
                <a:latin typeface="NikoshBAN" pitchFamily="2" charset="0"/>
                <a:cs typeface="NikoshBAN" pitchFamily="2" charset="0"/>
              </a:rPr>
              <a:t>চাষে কি ভাবে  </a:t>
            </a:r>
            <a:r>
              <a:rPr lang="bn-BD" sz="6600" dirty="0">
                <a:solidFill>
                  <a:srgbClr val="7030A0"/>
                </a:solidFill>
                <a:latin typeface="NikoshBAN" pitchFamily="2" charset="0"/>
                <a:cs typeface="NikoshBAN" pitchFamily="2" charset="0"/>
              </a:rPr>
              <a:t>গম আবাদ </a:t>
            </a:r>
            <a:r>
              <a:rPr lang="bn-BD" sz="6600" dirty="0" smtClean="0">
                <a:solidFill>
                  <a:srgbClr val="7030A0"/>
                </a:solidFill>
                <a:latin typeface="NikoshBAN" pitchFamily="2" charset="0"/>
                <a:cs typeface="NikoshBAN" pitchFamily="2" charset="0"/>
              </a:rPr>
              <a:t>করা যায় </a:t>
            </a:r>
            <a:r>
              <a:rPr lang="bn-IN" sz="6600" dirty="0" smtClean="0">
                <a:solidFill>
                  <a:srgbClr val="7030A0"/>
                </a:solidFill>
                <a:latin typeface="NikoshBAN" pitchFamily="2" charset="0"/>
                <a:cs typeface="NikoshBAN" pitchFamily="2" charset="0"/>
              </a:rPr>
              <a:t>ব্যাখ্যা</a:t>
            </a:r>
            <a:r>
              <a:rPr lang="bn-BD" sz="6600" dirty="0" smtClean="0">
                <a:solidFill>
                  <a:srgbClr val="7030A0"/>
                </a:solidFill>
                <a:latin typeface="NikoshBAN" pitchFamily="2" charset="0"/>
                <a:cs typeface="NikoshBAN" pitchFamily="2" charset="0"/>
              </a:rPr>
              <a:t> কর? </a:t>
            </a:r>
            <a:r>
              <a:rPr lang="bn-IN" sz="6600" dirty="0" smtClean="0">
                <a:solidFill>
                  <a:srgbClr val="7030A0"/>
                </a:solidFill>
                <a:latin typeface="NikoshBAN" pitchFamily="2" charset="0"/>
                <a:cs typeface="NikoshBAN" pitchFamily="2" charset="0"/>
              </a:rPr>
              <a:t> </a:t>
            </a:r>
            <a:r>
              <a:rPr lang="bn-BD" sz="6600" dirty="0" smtClean="0">
                <a:solidFill>
                  <a:srgbClr val="7030A0"/>
                </a:solidFill>
                <a:latin typeface="NikoshBAN" pitchFamily="2" charset="0"/>
                <a:cs typeface="NikoshBAN" pitchFamily="2" charset="0"/>
              </a:rPr>
              <a:t> </a:t>
            </a:r>
            <a:endParaRPr lang="en-US" sz="6600" dirty="0"/>
          </a:p>
        </p:txBody>
      </p:sp>
    </p:spTree>
    <p:extLst>
      <p:ext uri="{BB962C8B-B14F-4D97-AF65-F5344CB8AC3E}">
        <p14:creationId xmlns:p14="http://schemas.microsoft.com/office/powerpoint/2010/main" val="1778383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8800" b="1" dirty="0" smtClean="0">
                <a:solidFill>
                  <a:srgbClr val="FF0000"/>
                </a:solidFill>
              </a:rPr>
              <a:t>শিক্ষক পরিচিতি</a:t>
            </a:r>
          </a:p>
          <a:p>
            <a:pPr algn="ctr"/>
            <a:endParaRPr lang="bn-BD" sz="4800" b="1" dirty="0" smtClean="0">
              <a:solidFill>
                <a:srgbClr val="C00000"/>
              </a:solidFill>
            </a:endParaRPr>
          </a:p>
          <a:p>
            <a:pPr algn="ctr"/>
            <a:r>
              <a:rPr lang="bn-BD" sz="4000" b="1" dirty="0" smtClean="0">
                <a:solidFill>
                  <a:srgbClr val="C00000"/>
                </a:solidFill>
              </a:rPr>
              <a:t>      আ,ও,ম ফারুক হোসাইন</a:t>
            </a:r>
          </a:p>
          <a:p>
            <a:pPr algn="ctr"/>
            <a:r>
              <a:rPr lang="bn-BD" sz="3200" b="1" dirty="0" smtClean="0">
                <a:solidFill>
                  <a:srgbClr val="C00000"/>
                </a:solidFill>
              </a:rPr>
              <a:t>সুপার</a:t>
            </a:r>
          </a:p>
          <a:p>
            <a:pPr algn="ctr"/>
            <a:r>
              <a:rPr lang="bn-BD" sz="3600" b="1" dirty="0" smtClean="0">
                <a:solidFill>
                  <a:srgbClr val="C00000"/>
                </a:solidFill>
              </a:rPr>
              <a:t>বড় দারোগা হাট সি,উ,ই দাখিল মাদরাসা</a:t>
            </a:r>
          </a:p>
          <a:p>
            <a:pPr algn="ctr"/>
            <a:r>
              <a:rPr lang="bn-BD" sz="3200" b="1" dirty="0" smtClean="0">
                <a:solidFill>
                  <a:srgbClr val="FFC000"/>
                </a:solidFill>
              </a:rPr>
              <a:t>সীতাকুন্ড,চট্টগ্রাম</a:t>
            </a:r>
          </a:p>
          <a:p>
            <a:pPr algn="ctr"/>
            <a:r>
              <a:rPr lang="bn-BD" sz="3200" b="1" dirty="0" smtClean="0">
                <a:solidFill>
                  <a:srgbClr val="FFC000"/>
                </a:solidFill>
              </a:rPr>
              <a:t>মোবাইল – ০১৮১৮৪৩৩৪৮৬</a:t>
            </a:r>
          </a:p>
          <a:p>
            <a:pPr algn="ctr"/>
            <a:r>
              <a:rPr lang="bn-BD" sz="3600" b="1" dirty="0" smtClean="0">
                <a:solidFill>
                  <a:srgbClr val="FFC000"/>
                </a:solidFill>
                <a:hlinkClick r:id="rId2"/>
              </a:rPr>
              <a:t>ই-মেইল-aomfaruk1177@gmail.com</a:t>
            </a:r>
            <a:r>
              <a:rPr lang="bn-BD" sz="4000" b="1" dirty="0" smtClean="0">
                <a:solidFill>
                  <a:srgbClr val="FFC000"/>
                </a:solidFill>
              </a:rPr>
              <a:t> </a:t>
            </a:r>
            <a:r>
              <a:rPr lang="bn-BD" sz="4800" b="1" dirty="0" smtClean="0">
                <a:solidFill>
                  <a:srgbClr val="FFC000"/>
                </a:solidFill>
              </a:rPr>
              <a:t>       </a:t>
            </a:r>
            <a:endParaRPr lang="en-US" sz="4800" b="1" dirty="0">
              <a:solidFill>
                <a:srgbClr val="FFC00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828800"/>
            <a:ext cx="2057400" cy="2057400"/>
          </a:xfrm>
          <a:prstGeom prst="rect">
            <a:avLst/>
          </a:prstGeom>
        </p:spPr>
      </p:pic>
    </p:spTree>
    <p:extLst>
      <p:ext uri="{BB962C8B-B14F-4D97-AF65-F5344CB8AC3E}">
        <p14:creationId xmlns:p14="http://schemas.microsoft.com/office/powerpoint/2010/main" val="10878022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228600"/>
            <a:ext cx="7273145" cy="1569660"/>
          </a:xfrm>
          <a:prstGeom prst="rect">
            <a:avLst/>
          </a:prstGeom>
          <a:noFill/>
        </p:spPr>
        <p:txBody>
          <a:bodyPr wrap="none" rtlCol="0">
            <a:spAutoFit/>
          </a:bodyPr>
          <a:lstStyle/>
          <a:p>
            <a:r>
              <a:rPr lang="bn-BD" sz="9600" b="1" dirty="0" smtClean="0">
                <a:solidFill>
                  <a:srgbClr val="C00000"/>
                </a:solidFill>
              </a:rPr>
              <a:t>জোড়ায় কাজ </a:t>
            </a:r>
            <a:endParaRPr lang="en-US" sz="9600" b="1" dirty="0">
              <a:solidFill>
                <a:srgbClr val="C00000"/>
              </a:solidFill>
            </a:endParaRPr>
          </a:p>
        </p:txBody>
      </p:sp>
      <p:sp>
        <p:nvSpPr>
          <p:cNvPr id="3" name="Rectangle 2"/>
          <p:cNvSpPr/>
          <p:nvPr/>
        </p:nvSpPr>
        <p:spPr>
          <a:xfrm>
            <a:off x="533400" y="1997839"/>
            <a:ext cx="8229600" cy="3416320"/>
          </a:xfrm>
          <a:prstGeom prst="rect">
            <a:avLst/>
          </a:prstGeom>
        </p:spPr>
        <p:txBody>
          <a:bodyPr wrap="square">
            <a:spAutoFit/>
          </a:bodyPr>
          <a:lstStyle/>
          <a:p>
            <a:r>
              <a:rPr lang="bn-BD" sz="7200" dirty="0">
                <a:solidFill>
                  <a:srgbClr val="7030A0"/>
                </a:solidFill>
                <a:latin typeface="NikoshBAN" pitchFamily="2" charset="0"/>
                <a:cs typeface="NikoshBAN" pitchFamily="2" charset="0"/>
              </a:rPr>
              <a:t>গমের প্রধান শত্রু ইঁদুর এর উপদ্রব থেকে রক্ষা পাওয়ার উপায় </a:t>
            </a:r>
            <a:r>
              <a:rPr lang="bn-BD" sz="7200" dirty="0" smtClean="0">
                <a:solidFill>
                  <a:srgbClr val="7030A0"/>
                </a:solidFill>
                <a:latin typeface="NikoshBAN" pitchFamily="2" charset="0"/>
                <a:cs typeface="NikoshBAN" pitchFamily="2" charset="0"/>
              </a:rPr>
              <a:t>গুলো লিখ? </a:t>
            </a:r>
            <a:endParaRPr lang="en-US" sz="7200" dirty="0"/>
          </a:p>
        </p:txBody>
      </p:sp>
    </p:spTree>
    <p:extLst>
      <p:ext uri="{BB962C8B-B14F-4D97-AF65-F5344CB8AC3E}">
        <p14:creationId xmlns:p14="http://schemas.microsoft.com/office/powerpoint/2010/main" val="16801734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2514600"/>
            <a:ext cx="8077200" cy="3416320"/>
          </a:xfrm>
          <a:prstGeom prst="rect">
            <a:avLst/>
          </a:prstGeom>
        </p:spPr>
        <p:txBody>
          <a:bodyPr wrap="square">
            <a:spAutoFit/>
          </a:bodyPr>
          <a:lstStyle/>
          <a:p>
            <a:r>
              <a:rPr lang="bn-BD" sz="5400" dirty="0" smtClean="0">
                <a:solidFill>
                  <a:srgbClr val="7030A0"/>
                </a:solidFill>
                <a:latin typeface="NikoshBAN" pitchFamily="2" charset="0"/>
                <a:cs typeface="NikoshBAN" pitchFamily="2" charset="0"/>
              </a:rPr>
              <a:t>তোমরা  </a:t>
            </a:r>
            <a:r>
              <a:rPr lang="bn-BD" sz="5400" dirty="0">
                <a:solidFill>
                  <a:srgbClr val="7030A0"/>
                </a:solidFill>
                <a:latin typeface="NikoshBAN" pitchFamily="2" charset="0"/>
                <a:cs typeface="NikoshBAN" pitchFamily="2" charset="0"/>
              </a:rPr>
              <a:t>দুটি দলে ভাগ হয়ে </a:t>
            </a:r>
            <a:r>
              <a:rPr lang="bn-BD" sz="5400" dirty="0" smtClean="0">
                <a:solidFill>
                  <a:srgbClr val="7030A0"/>
                </a:solidFill>
                <a:latin typeface="NikoshBAN" pitchFamily="2" charset="0"/>
                <a:cs typeface="NikoshBAN" pitchFamily="2" charset="0"/>
              </a:rPr>
              <a:t>যাও। </a:t>
            </a:r>
          </a:p>
          <a:p>
            <a:r>
              <a:rPr lang="bn-BD" sz="5400" dirty="0" smtClean="0">
                <a:solidFill>
                  <a:srgbClr val="7030A0"/>
                </a:solidFill>
                <a:latin typeface="NikoshBAN" pitchFamily="2" charset="0"/>
                <a:cs typeface="NikoshBAN" pitchFamily="2" charset="0"/>
              </a:rPr>
              <a:t>এক </a:t>
            </a:r>
            <a:r>
              <a:rPr lang="bn-BD" sz="5400" dirty="0">
                <a:solidFill>
                  <a:srgbClr val="7030A0"/>
                </a:solidFill>
                <a:latin typeface="NikoshBAN" pitchFamily="2" charset="0"/>
                <a:cs typeface="NikoshBAN" pitchFamily="2" charset="0"/>
              </a:rPr>
              <a:t>দল বিনা চাষে গম আবাদ </a:t>
            </a:r>
            <a:r>
              <a:rPr lang="bn-BD" sz="5400" dirty="0" smtClean="0">
                <a:solidFill>
                  <a:srgbClr val="7030A0"/>
                </a:solidFill>
                <a:latin typeface="NikoshBAN" pitchFamily="2" charset="0"/>
                <a:cs typeface="NikoshBAN" pitchFamily="2" charset="0"/>
              </a:rPr>
              <a:t>এবং</a:t>
            </a:r>
          </a:p>
          <a:p>
            <a:r>
              <a:rPr lang="bn-BD" sz="5400" dirty="0" smtClean="0">
                <a:solidFill>
                  <a:srgbClr val="7030A0"/>
                </a:solidFill>
                <a:latin typeface="NikoshBAN" pitchFamily="2" charset="0"/>
                <a:cs typeface="NikoshBAN" pitchFamily="2" charset="0"/>
              </a:rPr>
              <a:t> </a:t>
            </a:r>
            <a:r>
              <a:rPr lang="bn-BD" sz="5400" dirty="0">
                <a:solidFill>
                  <a:srgbClr val="7030A0"/>
                </a:solidFill>
                <a:latin typeface="NikoshBAN" pitchFamily="2" charset="0"/>
                <a:cs typeface="NikoshBAN" pitchFamily="2" charset="0"/>
              </a:rPr>
              <a:t>অপর দল স্বল্প চাষে গমের আবাদ </a:t>
            </a:r>
            <a:endParaRPr lang="bn-BD" sz="5400" dirty="0" smtClean="0">
              <a:solidFill>
                <a:srgbClr val="7030A0"/>
              </a:solidFill>
              <a:latin typeface="NikoshBAN" pitchFamily="2" charset="0"/>
              <a:cs typeface="NikoshBAN" pitchFamily="2" charset="0"/>
            </a:endParaRPr>
          </a:p>
          <a:p>
            <a:r>
              <a:rPr lang="bn-BD" sz="5400" dirty="0" smtClean="0">
                <a:solidFill>
                  <a:srgbClr val="7030A0"/>
                </a:solidFill>
                <a:latin typeface="NikoshBAN" pitchFamily="2" charset="0"/>
                <a:cs typeface="NikoshBAN" pitchFamily="2" charset="0"/>
              </a:rPr>
              <a:t>পদ্ধতি </a:t>
            </a:r>
            <a:r>
              <a:rPr lang="bn-BD" sz="5400" dirty="0">
                <a:solidFill>
                  <a:srgbClr val="7030A0"/>
                </a:solidFill>
                <a:latin typeface="NikoshBAN" pitchFamily="2" charset="0"/>
                <a:cs typeface="NikoshBAN" pitchFamily="2" charset="0"/>
              </a:rPr>
              <a:t>নিয়ে আলোচনা করে </a:t>
            </a:r>
            <a:r>
              <a:rPr lang="bn-BD" sz="5400" dirty="0" smtClean="0">
                <a:solidFill>
                  <a:srgbClr val="7030A0"/>
                </a:solidFill>
                <a:latin typeface="NikoshBAN" pitchFamily="2" charset="0"/>
                <a:cs typeface="NikoshBAN" pitchFamily="2" charset="0"/>
              </a:rPr>
              <a:t>লিখ?  </a:t>
            </a:r>
            <a:endParaRPr lang="en-US" sz="5400" dirty="0">
              <a:solidFill>
                <a:srgbClr val="7030A0"/>
              </a:solidFill>
            </a:endParaRPr>
          </a:p>
        </p:txBody>
      </p:sp>
      <p:sp>
        <p:nvSpPr>
          <p:cNvPr id="3" name="Rectangle 2"/>
          <p:cNvSpPr/>
          <p:nvPr/>
        </p:nvSpPr>
        <p:spPr>
          <a:xfrm>
            <a:off x="645561" y="533400"/>
            <a:ext cx="7109639" cy="2215991"/>
          </a:xfrm>
          <a:prstGeom prst="rect">
            <a:avLst/>
          </a:prstGeom>
        </p:spPr>
        <p:txBody>
          <a:bodyPr wrap="none">
            <a:spAutoFit/>
          </a:bodyPr>
          <a:lstStyle/>
          <a:p>
            <a:pPr algn="ctr"/>
            <a:r>
              <a:rPr lang="bn-BD" sz="13800" b="1" dirty="0">
                <a:solidFill>
                  <a:srgbClr val="C00000"/>
                </a:solidFill>
                <a:latin typeface="NikoshBAN" pitchFamily="2" charset="0"/>
                <a:cs typeface="NikoshBAN" pitchFamily="2" charset="0"/>
              </a:rPr>
              <a:t>দলগত কাজ </a:t>
            </a:r>
            <a:endParaRPr lang="en-US" sz="13800" b="1" dirty="0">
              <a:solidFill>
                <a:srgbClr val="C00000"/>
              </a:solidFill>
              <a:latin typeface="NikoshBAN" pitchFamily="2" charset="0"/>
              <a:cs typeface="NikoshBAN" pitchFamily="2" charset="0"/>
            </a:endParaRPr>
          </a:p>
        </p:txBody>
      </p:sp>
    </p:spTree>
    <p:extLst>
      <p:ext uri="{BB962C8B-B14F-4D97-AF65-F5344CB8AC3E}">
        <p14:creationId xmlns:p14="http://schemas.microsoft.com/office/powerpoint/2010/main" val="32369843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rcRect l="13889" r="11111" b="37037"/>
          <a:stretch>
            <a:fillRect/>
          </a:stretch>
        </p:blipFill>
        <p:spPr>
          <a:xfrm>
            <a:off x="609600" y="1752600"/>
            <a:ext cx="7696200" cy="2954383"/>
          </a:xfrm>
          <a:prstGeom prst="roundRect">
            <a:avLst>
              <a:gd name="adj" fmla="val 8594"/>
            </a:avLst>
          </a:prstGeom>
          <a:solidFill>
            <a:srgbClr val="FFFFFF">
              <a:shade val="85000"/>
            </a:srgbClr>
          </a:solidFill>
          <a:ln>
            <a:solidFill>
              <a:srgbClr val="7030A0"/>
            </a:solidFill>
          </a:ln>
          <a:effectLst/>
        </p:spPr>
      </p:pic>
      <p:sp>
        <p:nvSpPr>
          <p:cNvPr id="9" name="Slide Number Placeholder 7"/>
          <p:cNvSpPr>
            <a:spLocks noGrp="1"/>
          </p:cNvSpPr>
          <p:nvPr>
            <p:ph type="sldNum" sz="quarter" idx="12"/>
          </p:nvPr>
        </p:nvSpPr>
        <p:spPr/>
        <p:txBody>
          <a:bodyPr/>
          <a:lstStyle/>
          <a:p>
            <a:fld id="{12CF4F74-C24C-4DBC-A93A-AB35CB314D07}" type="slidenum">
              <a:rPr lang="en-US" smtClean="0"/>
              <a:pPr/>
              <a:t>22</a:t>
            </a:fld>
            <a:endParaRPr lang="en-US"/>
          </a:p>
        </p:txBody>
      </p:sp>
      <p:sp>
        <p:nvSpPr>
          <p:cNvPr id="2" name="Rectangle 1"/>
          <p:cNvSpPr/>
          <p:nvPr/>
        </p:nvSpPr>
        <p:spPr>
          <a:xfrm>
            <a:off x="1600200" y="-20053"/>
            <a:ext cx="5763117" cy="1862048"/>
          </a:xfrm>
          <a:prstGeom prst="rect">
            <a:avLst/>
          </a:prstGeom>
        </p:spPr>
        <p:txBody>
          <a:bodyPr wrap="none">
            <a:spAutoFit/>
          </a:bodyPr>
          <a:lstStyle/>
          <a:p>
            <a:pPr algn="ctr"/>
            <a:r>
              <a:rPr lang="bn-BD" sz="11500" b="1" dirty="0">
                <a:solidFill>
                  <a:srgbClr val="C00000"/>
                </a:solidFill>
                <a:latin typeface="NikoshBAN" pitchFamily="2" charset="0"/>
                <a:cs typeface="NikoshBAN" pitchFamily="2" charset="0"/>
              </a:rPr>
              <a:t>বাড়ির কাজ </a:t>
            </a:r>
            <a:endParaRPr lang="en-US" sz="11500" b="1" dirty="0">
              <a:solidFill>
                <a:srgbClr val="C00000"/>
              </a:solidFill>
              <a:latin typeface="NikoshBAN" pitchFamily="2" charset="0"/>
              <a:cs typeface="NikoshBAN" pitchFamily="2" charset="0"/>
            </a:endParaRPr>
          </a:p>
        </p:txBody>
      </p:sp>
      <p:sp>
        <p:nvSpPr>
          <p:cNvPr id="3" name="Rectangle 2"/>
          <p:cNvSpPr/>
          <p:nvPr/>
        </p:nvSpPr>
        <p:spPr>
          <a:xfrm>
            <a:off x="762000" y="4757788"/>
            <a:ext cx="8001000" cy="2123658"/>
          </a:xfrm>
          <a:prstGeom prst="rect">
            <a:avLst/>
          </a:prstGeom>
        </p:spPr>
        <p:txBody>
          <a:bodyPr wrap="square">
            <a:spAutoFit/>
          </a:bodyPr>
          <a:lstStyle/>
          <a:p>
            <a:r>
              <a:rPr lang="en-US" sz="4400" dirty="0" err="1">
                <a:solidFill>
                  <a:srgbClr val="7030A0"/>
                </a:solidFill>
                <a:latin typeface="NikoshBAN" pitchFamily="2" charset="0"/>
                <a:cs typeface="NikoshBAN" pitchFamily="2" charset="0"/>
              </a:rPr>
              <a:t>তোমার</a:t>
            </a:r>
            <a:r>
              <a:rPr lang="en-US" sz="4400" dirty="0">
                <a:solidFill>
                  <a:srgbClr val="7030A0"/>
                </a:solidFill>
                <a:latin typeface="NikoshBAN" pitchFamily="2" charset="0"/>
                <a:cs typeface="NikoshBAN" pitchFamily="2" charset="0"/>
              </a:rPr>
              <a:t> </a:t>
            </a:r>
            <a:r>
              <a:rPr lang="en-US" sz="4400" dirty="0" err="1">
                <a:solidFill>
                  <a:srgbClr val="7030A0"/>
                </a:solidFill>
                <a:latin typeface="NikoshBAN" pitchFamily="2" charset="0"/>
                <a:cs typeface="NikoshBAN" pitchFamily="2" charset="0"/>
              </a:rPr>
              <a:t>বাড়ির</a:t>
            </a:r>
            <a:r>
              <a:rPr lang="en-US" sz="4400" dirty="0">
                <a:solidFill>
                  <a:srgbClr val="7030A0"/>
                </a:solidFill>
                <a:latin typeface="NikoshBAN" pitchFamily="2" charset="0"/>
                <a:cs typeface="NikoshBAN" pitchFamily="2" charset="0"/>
              </a:rPr>
              <a:t> </a:t>
            </a:r>
            <a:r>
              <a:rPr lang="en-US" sz="4400" dirty="0" err="1">
                <a:solidFill>
                  <a:srgbClr val="7030A0"/>
                </a:solidFill>
                <a:latin typeface="NikoshBAN" pitchFamily="2" charset="0"/>
                <a:cs typeface="NikoshBAN" pitchFamily="2" charset="0"/>
              </a:rPr>
              <a:t>পাশের</a:t>
            </a:r>
            <a:r>
              <a:rPr lang="en-US" sz="4400" dirty="0">
                <a:solidFill>
                  <a:srgbClr val="7030A0"/>
                </a:solidFill>
                <a:latin typeface="NikoshBAN" pitchFamily="2" charset="0"/>
                <a:cs typeface="NikoshBAN" pitchFamily="2" charset="0"/>
              </a:rPr>
              <a:t> </a:t>
            </a:r>
            <a:r>
              <a:rPr lang="en-US" sz="4400" dirty="0" err="1">
                <a:solidFill>
                  <a:srgbClr val="7030A0"/>
                </a:solidFill>
                <a:latin typeface="NikoshBAN" pitchFamily="2" charset="0"/>
                <a:cs typeface="NikoshBAN" pitchFamily="2" charset="0"/>
              </a:rPr>
              <a:t>রফিকের</a:t>
            </a:r>
            <a:r>
              <a:rPr lang="en-US" sz="4400" dirty="0">
                <a:solidFill>
                  <a:srgbClr val="7030A0"/>
                </a:solidFill>
                <a:latin typeface="NikoshBAN" pitchFamily="2" charset="0"/>
                <a:cs typeface="NikoshBAN" pitchFamily="2" charset="0"/>
              </a:rPr>
              <a:t> </a:t>
            </a:r>
            <a:r>
              <a:rPr lang="bn-BD" sz="4400" dirty="0">
                <a:solidFill>
                  <a:srgbClr val="7030A0"/>
                </a:solidFill>
                <a:latin typeface="NikoshBAN" pitchFamily="2" charset="0"/>
                <a:cs typeface="NikoshBAN" pitchFamily="2" charset="0"/>
              </a:rPr>
              <a:t> গমের জমিতে পোকামাকড়</a:t>
            </a:r>
            <a:r>
              <a:rPr lang="en-US" sz="4400" dirty="0">
                <a:solidFill>
                  <a:srgbClr val="7030A0"/>
                </a:solidFill>
                <a:latin typeface="NikoshBAN" pitchFamily="2" charset="0"/>
                <a:cs typeface="NikoshBAN" pitchFamily="2" charset="0"/>
              </a:rPr>
              <a:t>,</a:t>
            </a:r>
            <a:r>
              <a:rPr lang="bn-BD" sz="4400" dirty="0">
                <a:solidFill>
                  <a:srgbClr val="7030A0"/>
                </a:solidFill>
                <a:latin typeface="NikoshBAN" pitchFamily="2" charset="0"/>
                <a:cs typeface="NikoshBAN" pitchFamily="2" charset="0"/>
              </a:rPr>
              <a:t>  ইঁদুর</a:t>
            </a:r>
            <a:r>
              <a:rPr lang="en-US" sz="4400" dirty="0">
                <a:solidFill>
                  <a:srgbClr val="7030A0"/>
                </a:solidFill>
                <a:latin typeface="NikoshBAN" pitchFamily="2" charset="0"/>
                <a:cs typeface="NikoshBAN" pitchFamily="2" charset="0"/>
              </a:rPr>
              <a:t> ও </a:t>
            </a:r>
            <a:r>
              <a:rPr lang="en-US" sz="4400" dirty="0" err="1">
                <a:solidFill>
                  <a:srgbClr val="7030A0"/>
                </a:solidFill>
                <a:latin typeface="NikoshBAN" pitchFamily="2" charset="0"/>
                <a:cs typeface="NikoshBAN" pitchFamily="2" charset="0"/>
              </a:rPr>
              <a:t>গবাদি</a:t>
            </a:r>
            <a:r>
              <a:rPr lang="en-US" sz="4400" dirty="0">
                <a:solidFill>
                  <a:srgbClr val="7030A0"/>
                </a:solidFill>
                <a:latin typeface="NikoshBAN" pitchFamily="2" charset="0"/>
                <a:cs typeface="NikoshBAN" pitchFamily="2" charset="0"/>
              </a:rPr>
              <a:t> </a:t>
            </a:r>
            <a:r>
              <a:rPr lang="en-US" sz="4400" dirty="0" err="1">
                <a:solidFill>
                  <a:srgbClr val="7030A0"/>
                </a:solidFill>
                <a:latin typeface="NikoshBAN" pitchFamily="2" charset="0"/>
                <a:cs typeface="NikoshBAN" pitchFamily="2" charset="0"/>
              </a:rPr>
              <a:t>পশুর</a:t>
            </a:r>
            <a:r>
              <a:rPr lang="en-US" sz="4400" dirty="0">
                <a:solidFill>
                  <a:srgbClr val="7030A0"/>
                </a:solidFill>
                <a:latin typeface="NikoshBAN" pitchFamily="2" charset="0"/>
                <a:cs typeface="NikoshBAN" pitchFamily="2" charset="0"/>
              </a:rPr>
              <a:t> </a:t>
            </a:r>
            <a:r>
              <a:rPr lang="bn-BD" sz="4400" dirty="0">
                <a:solidFill>
                  <a:srgbClr val="7030A0"/>
                </a:solidFill>
                <a:latin typeface="NikoshBAN" pitchFamily="2" charset="0"/>
                <a:cs typeface="NikoshBAN" pitchFamily="2" charset="0"/>
              </a:rPr>
              <a:t> হাত থেকে রক্ষা পাওয়ার উপায়গুলো</a:t>
            </a:r>
            <a:r>
              <a:rPr lang="en-US" sz="4400" dirty="0">
                <a:solidFill>
                  <a:srgbClr val="7030A0"/>
                </a:solidFill>
                <a:latin typeface="NikoshBAN" pitchFamily="2" charset="0"/>
                <a:cs typeface="NikoshBAN" pitchFamily="2" charset="0"/>
              </a:rPr>
              <a:t> </a:t>
            </a:r>
            <a:r>
              <a:rPr lang="bn-BD" sz="4400" dirty="0" smtClean="0">
                <a:solidFill>
                  <a:srgbClr val="7030A0"/>
                </a:solidFill>
                <a:latin typeface="NikoshBAN" pitchFamily="2" charset="0"/>
                <a:cs typeface="NikoshBAN" pitchFamily="2" charset="0"/>
              </a:rPr>
              <a:t>লিখ? </a:t>
            </a:r>
            <a:r>
              <a:rPr lang="bn-BD" sz="2400" dirty="0" smtClean="0">
                <a:latin typeface="NikoshBAN" pitchFamily="2" charset="0"/>
                <a:cs typeface="NikoshBAN" pitchFamily="2" charset="0"/>
              </a:rPr>
              <a:t>                                            </a:t>
            </a:r>
            <a:endParaRPr lang="en-US" sz="24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424343" y="381000"/>
            <a:ext cx="6295313" cy="1107996"/>
          </a:xfrm>
          <a:prstGeom prst="rect">
            <a:avLst/>
          </a:prstGeom>
          <a:noFill/>
        </p:spPr>
        <p:txBody>
          <a:bodyPr wrap="none" rtlCol="0">
            <a:spAutoFit/>
          </a:bodyPr>
          <a:lstStyle/>
          <a:p>
            <a:r>
              <a:rPr lang="bn-BD" sz="6600" b="1" dirty="0" smtClean="0">
                <a:solidFill>
                  <a:srgbClr val="C00000"/>
                </a:solidFill>
              </a:rPr>
              <a:t>সবাইকে ধন্যবাদ </a:t>
            </a:r>
            <a:endParaRPr lang="en-US" sz="6600" b="1" dirty="0">
              <a:solidFill>
                <a:srgbClr val="C00000"/>
              </a:solidFill>
            </a:endParaRPr>
          </a:p>
        </p:txBody>
      </p:sp>
    </p:spTree>
    <p:extLst>
      <p:ext uri="{BB962C8B-B14F-4D97-AF65-F5344CB8AC3E}">
        <p14:creationId xmlns:p14="http://schemas.microsoft.com/office/powerpoint/2010/main" val="77263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71600" y="-5862"/>
            <a:ext cx="6593472" cy="1862048"/>
          </a:xfrm>
          <a:prstGeom prst="rect">
            <a:avLst/>
          </a:prstGeom>
        </p:spPr>
        <p:txBody>
          <a:bodyPr wrap="none">
            <a:spAutoFit/>
          </a:bodyPr>
          <a:lstStyle/>
          <a:p>
            <a:r>
              <a:rPr lang="en-US" sz="11500" b="1" dirty="0" err="1">
                <a:solidFill>
                  <a:srgbClr val="7030A0"/>
                </a:solidFill>
              </a:rPr>
              <a:t>পাঠ</a:t>
            </a:r>
            <a:r>
              <a:rPr lang="en-US" sz="11500" b="1" dirty="0">
                <a:solidFill>
                  <a:srgbClr val="7030A0"/>
                </a:solidFill>
              </a:rPr>
              <a:t> </a:t>
            </a:r>
            <a:r>
              <a:rPr lang="en-US" sz="11500" b="1" dirty="0" err="1">
                <a:solidFill>
                  <a:srgbClr val="7030A0"/>
                </a:solidFill>
              </a:rPr>
              <a:t>পরিচিতি</a:t>
            </a:r>
            <a:r>
              <a:rPr lang="en-US" sz="11500" b="1" dirty="0">
                <a:solidFill>
                  <a:srgbClr val="7030A0"/>
                </a:solidFill>
              </a:rPr>
              <a:t> </a:t>
            </a:r>
            <a:endParaRPr lang="en-US" sz="6600" b="1" dirty="0">
              <a:solidFill>
                <a:srgbClr val="7030A0"/>
              </a:solidFill>
            </a:endParaRPr>
          </a:p>
        </p:txBody>
      </p:sp>
      <p:sp>
        <p:nvSpPr>
          <p:cNvPr id="6" name="Rectangle 5"/>
          <p:cNvSpPr/>
          <p:nvPr/>
        </p:nvSpPr>
        <p:spPr>
          <a:xfrm>
            <a:off x="2667000" y="1447800"/>
            <a:ext cx="4495800" cy="4647426"/>
          </a:xfrm>
          <a:prstGeom prst="rect">
            <a:avLst/>
          </a:prstGeom>
        </p:spPr>
        <p:txBody>
          <a:bodyPr wrap="square">
            <a:spAutoFit/>
          </a:bodyPr>
          <a:lstStyle/>
          <a:p>
            <a:r>
              <a:rPr lang="bn-BD" sz="8000" b="1" dirty="0">
                <a:solidFill>
                  <a:srgbClr val="00B050"/>
                </a:solidFill>
                <a:latin typeface="NikoshBAN" pitchFamily="2" charset="0"/>
                <a:cs typeface="NikoshBAN" pitchFamily="2" charset="0"/>
              </a:rPr>
              <a:t>কৃষি শিক্ষা</a:t>
            </a:r>
          </a:p>
          <a:p>
            <a:r>
              <a:rPr lang="bn-BD" sz="7200" b="1" dirty="0" smtClean="0">
                <a:solidFill>
                  <a:srgbClr val="00B050"/>
                </a:solidFill>
                <a:latin typeface="NikoshBAN" pitchFamily="2" charset="0"/>
                <a:cs typeface="NikoshBAN" pitchFamily="2" charset="0"/>
              </a:rPr>
              <a:t>শ্রেণি </a:t>
            </a:r>
            <a:r>
              <a:rPr lang="en-US" sz="7200" b="1" dirty="0" smtClean="0">
                <a:solidFill>
                  <a:srgbClr val="00B050"/>
                </a:solidFill>
                <a:latin typeface="NikoshBAN" pitchFamily="2" charset="0"/>
                <a:cs typeface="NikoshBAN" pitchFamily="2" charset="0"/>
              </a:rPr>
              <a:t>- </a:t>
            </a:r>
            <a:r>
              <a:rPr lang="bn-BD" sz="7200" b="1" dirty="0" smtClean="0">
                <a:solidFill>
                  <a:srgbClr val="00B050"/>
                </a:solidFill>
                <a:latin typeface="NikoshBAN" pitchFamily="2" charset="0"/>
                <a:cs typeface="NikoshBAN" pitchFamily="2" charset="0"/>
              </a:rPr>
              <a:t>অষ্টম </a:t>
            </a:r>
            <a:endParaRPr lang="bn-BD" sz="7200" b="1" dirty="0">
              <a:solidFill>
                <a:srgbClr val="00B050"/>
              </a:solidFill>
              <a:latin typeface="NikoshBAN" pitchFamily="2" charset="0"/>
              <a:cs typeface="NikoshBAN" pitchFamily="2" charset="0"/>
            </a:endParaRPr>
          </a:p>
          <a:p>
            <a:r>
              <a:rPr lang="bn-BD" sz="7200" b="1" dirty="0">
                <a:solidFill>
                  <a:srgbClr val="00B050"/>
                </a:solidFill>
                <a:latin typeface="NikoshBAN" pitchFamily="2" charset="0"/>
                <a:cs typeface="NikoshBAN" pitchFamily="2" charset="0"/>
              </a:rPr>
              <a:t>পঞ্চম </a:t>
            </a:r>
            <a:r>
              <a:rPr lang="en-US" sz="7200" b="1" dirty="0" smtClean="0">
                <a:solidFill>
                  <a:srgbClr val="00B050"/>
                </a:solidFill>
                <a:latin typeface="NikoshBAN" pitchFamily="2" charset="0"/>
                <a:cs typeface="NikoshBAN" pitchFamily="2" charset="0"/>
              </a:rPr>
              <a:t>- </a:t>
            </a:r>
            <a:r>
              <a:rPr lang="bn-BD" sz="7200" b="1" dirty="0" smtClean="0">
                <a:solidFill>
                  <a:srgbClr val="00B050"/>
                </a:solidFill>
                <a:latin typeface="NikoshBAN" pitchFamily="2" charset="0"/>
                <a:cs typeface="NikoshBAN" pitchFamily="2" charset="0"/>
              </a:rPr>
              <a:t>অধ্যায় </a:t>
            </a:r>
            <a:endParaRPr lang="bn-BD" sz="7200" b="1" dirty="0">
              <a:solidFill>
                <a:srgbClr val="00B050"/>
              </a:solidFill>
              <a:latin typeface="NikoshBAN" pitchFamily="2" charset="0"/>
              <a:cs typeface="NikoshBAN" pitchFamily="2" charset="0"/>
            </a:endParaRPr>
          </a:p>
          <a:p>
            <a:r>
              <a:rPr lang="en-US" sz="7200" b="1" dirty="0" err="1" smtClean="0">
                <a:solidFill>
                  <a:srgbClr val="00B050"/>
                </a:solidFill>
                <a:latin typeface="NikoshBAN" pitchFamily="2" charset="0"/>
                <a:cs typeface="NikoshBAN" pitchFamily="2" charset="0"/>
              </a:rPr>
              <a:t>পাঠ</a:t>
            </a:r>
            <a:r>
              <a:rPr lang="en-US" sz="7200" b="1" dirty="0" smtClean="0">
                <a:solidFill>
                  <a:srgbClr val="00B050"/>
                </a:solidFill>
                <a:latin typeface="NikoshBAN" pitchFamily="2" charset="0"/>
                <a:cs typeface="NikoshBAN" pitchFamily="2" charset="0"/>
              </a:rPr>
              <a:t> - </a:t>
            </a:r>
            <a:r>
              <a:rPr lang="en-US" sz="7200" b="1" dirty="0" err="1" smtClean="0">
                <a:solidFill>
                  <a:srgbClr val="00B050"/>
                </a:solidFill>
                <a:latin typeface="NikoshBAN" pitchFamily="2" charset="0"/>
                <a:cs typeface="NikoshBAN" pitchFamily="2" charset="0"/>
              </a:rPr>
              <a:t>দ্বিতীয়</a:t>
            </a:r>
            <a:r>
              <a:rPr lang="en-US" sz="7200" b="1" dirty="0" smtClean="0">
                <a:solidFill>
                  <a:srgbClr val="00B050"/>
                </a:solidFill>
                <a:latin typeface="NikoshBAN" pitchFamily="2" charset="0"/>
                <a:cs typeface="NikoshBAN" pitchFamily="2" charset="0"/>
              </a:rPr>
              <a:t> </a:t>
            </a:r>
            <a:endParaRPr lang="en-US" sz="7200" b="1" dirty="0">
              <a:solidFill>
                <a:srgbClr val="00B050"/>
              </a:solidFill>
              <a:latin typeface="NikoshBAN" pitchFamily="2" charset="0"/>
              <a:cs typeface="NikoshBAN" pitchFamily="2" charset="0"/>
            </a:endParaRPr>
          </a:p>
        </p:txBody>
      </p:sp>
    </p:spTree>
    <p:extLst>
      <p:ext uri="{BB962C8B-B14F-4D97-AF65-F5344CB8AC3E}">
        <p14:creationId xmlns:p14="http://schemas.microsoft.com/office/powerpoint/2010/main" val="1114908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636.jpg"/>
          <p:cNvPicPr>
            <a:picLocks noChangeAspect="1"/>
          </p:cNvPicPr>
          <p:nvPr/>
        </p:nvPicPr>
        <p:blipFill>
          <a:blip r:embed="rId2"/>
          <a:stretch>
            <a:fillRect/>
          </a:stretch>
        </p:blipFill>
        <p:spPr>
          <a:xfrm>
            <a:off x="4572000" y="3962400"/>
            <a:ext cx="4114800" cy="2799183"/>
          </a:xfrm>
          <a:prstGeom prst="roundRect">
            <a:avLst>
              <a:gd name="adj" fmla="val 4167"/>
            </a:avLst>
          </a:prstGeom>
          <a:solidFill>
            <a:srgbClr val="FFFFFF"/>
          </a:solidFill>
          <a:ln w="76200" cap="sq">
            <a:solidFill>
              <a:srgbClr val="292929"/>
            </a:solidFill>
            <a:miter lim="800000"/>
          </a:ln>
          <a:effectLst/>
          <a:scene3d>
            <a:camera prst="orthographicFront"/>
            <a:lightRig rig="threePt" dir="t">
              <a:rot lat="0" lon="0" rev="2700000"/>
            </a:lightRig>
          </a:scene3d>
          <a:sp3d>
            <a:bevelT h="38100"/>
            <a:contourClr>
              <a:srgbClr val="C0C0C0"/>
            </a:contourClr>
          </a:sp3d>
        </p:spPr>
      </p:pic>
      <p:sp>
        <p:nvSpPr>
          <p:cNvPr id="8" name="Slide Number Placeholder 5"/>
          <p:cNvSpPr>
            <a:spLocks noGrp="1"/>
          </p:cNvSpPr>
          <p:nvPr>
            <p:ph type="sldNum" sz="quarter" idx="12"/>
          </p:nvPr>
        </p:nvSpPr>
        <p:spPr/>
        <p:txBody>
          <a:bodyPr/>
          <a:lstStyle/>
          <a:p>
            <a:fld id="{12CF4F74-C24C-4DBC-A93A-AB35CB314D07}" type="slidenum">
              <a:rPr lang="en-US" smtClean="0"/>
              <a:pPr/>
              <a:t>4</a:t>
            </a:fld>
            <a:endParaRPr lang="en-US"/>
          </a:p>
        </p:txBody>
      </p:sp>
      <p:pic>
        <p:nvPicPr>
          <p:cNvPr id="10" name="Picture 9" descr="img_9695.jpg"/>
          <p:cNvPicPr>
            <a:picLocks noChangeAspect="1"/>
          </p:cNvPicPr>
          <p:nvPr/>
        </p:nvPicPr>
        <p:blipFill>
          <a:blip r:embed="rId3" cstate="print"/>
          <a:stretch>
            <a:fillRect/>
          </a:stretch>
        </p:blipFill>
        <p:spPr>
          <a:xfrm>
            <a:off x="4419600" y="762000"/>
            <a:ext cx="4114800" cy="2922724"/>
          </a:xfrm>
          <a:prstGeom prst="roundRect">
            <a:avLst/>
          </a:prstGeom>
          <a:ln>
            <a:solidFill>
              <a:srgbClr val="7030A0"/>
            </a:solidFill>
          </a:ln>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3962400"/>
            <a:ext cx="3962400" cy="2694849"/>
          </a:xfrm>
          <a:prstGeom prst="rect">
            <a:avLst/>
          </a:prstGeom>
          <a:ln w="38100">
            <a:solidFill>
              <a:schemeClr val="tx1"/>
            </a:solidFill>
          </a:ln>
        </p:spPr>
      </p:pic>
      <p:pic>
        <p:nvPicPr>
          <p:cNvPr id="12" name="Picture 11" descr="DSC07688.jpg"/>
          <p:cNvPicPr>
            <a:picLocks noChangeAspect="1"/>
          </p:cNvPicPr>
          <p:nvPr/>
        </p:nvPicPr>
        <p:blipFill>
          <a:blip r:embed="rId5" cstate="print"/>
          <a:stretch>
            <a:fillRect/>
          </a:stretch>
        </p:blipFill>
        <p:spPr>
          <a:xfrm>
            <a:off x="152400" y="762000"/>
            <a:ext cx="4114800" cy="2895600"/>
          </a:xfrm>
          <a:prstGeom prst="roundRect">
            <a:avLst/>
          </a:prstGeom>
          <a:ln>
            <a:solidFill>
              <a:srgbClr val="7030A0"/>
            </a:solidFill>
          </a:ln>
        </p:spPr>
      </p:pic>
      <p:sp>
        <p:nvSpPr>
          <p:cNvPr id="2" name="TextBox 1"/>
          <p:cNvSpPr txBox="1"/>
          <p:nvPr/>
        </p:nvSpPr>
        <p:spPr>
          <a:xfrm>
            <a:off x="1905000" y="0"/>
            <a:ext cx="5036956" cy="769441"/>
          </a:xfrm>
          <a:prstGeom prst="rect">
            <a:avLst/>
          </a:prstGeom>
          <a:noFill/>
        </p:spPr>
        <p:txBody>
          <a:bodyPr wrap="none" rtlCol="0">
            <a:spAutoFit/>
          </a:bodyPr>
          <a:lstStyle/>
          <a:p>
            <a:r>
              <a:rPr lang="bn-BD" sz="4400" b="1" dirty="0" smtClean="0">
                <a:solidFill>
                  <a:srgbClr val="C00000"/>
                </a:solidFill>
              </a:rPr>
              <a:t>এদো কিছু ছবি দেখি </a:t>
            </a:r>
            <a:endParaRPr lang="en-US" sz="44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rrigation-bangladesh.jpg"/>
          <p:cNvPicPr>
            <a:picLocks noChangeAspect="1"/>
          </p:cNvPicPr>
          <p:nvPr/>
        </p:nvPicPr>
        <p:blipFill>
          <a:blip r:embed="rId2"/>
          <a:stretch>
            <a:fillRect/>
          </a:stretch>
        </p:blipFill>
        <p:spPr>
          <a:xfrm>
            <a:off x="381000" y="3733800"/>
            <a:ext cx="4038599" cy="2880624"/>
          </a:xfrm>
          <a:prstGeom prst="roundRect">
            <a:avLst/>
          </a:prstGeom>
          <a:ln>
            <a:solidFill>
              <a:srgbClr val="7030A0"/>
            </a:solidFill>
          </a:ln>
        </p:spPr>
      </p:pic>
      <p:pic>
        <p:nvPicPr>
          <p:cNvPr id="5" name="Picture 4"/>
          <p:cNvPicPr>
            <a:picLocks noChangeAspect="1"/>
          </p:cNvPicPr>
          <p:nvPr/>
        </p:nvPicPr>
        <p:blipFill>
          <a:blip r:embed="rId3"/>
          <a:stretch>
            <a:fillRect/>
          </a:stretch>
        </p:blipFill>
        <p:spPr>
          <a:xfrm>
            <a:off x="4800600" y="3733800"/>
            <a:ext cx="3962400" cy="3124200"/>
          </a:xfrm>
          <a:prstGeom prst="roundRect">
            <a:avLst/>
          </a:prstGeom>
          <a:ln>
            <a:solidFill>
              <a:srgbClr val="7030A0"/>
            </a:solidFill>
          </a:ln>
        </p:spPr>
      </p:pic>
      <p:pic>
        <p:nvPicPr>
          <p:cNvPr id="6" name="Picture 5" descr="IMG00121.jpg"/>
          <p:cNvPicPr>
            <a:picLocks noChangeAspect="1"/>
          </p:cNvPicPr>
          <p:nvPr/>
        </p:nvPicPr>
        <p:blipFill>
          <a:blip r:embed="rId4"/>
          <a:stretch>
            <a:fillRect/>
          </a:stretch>
        </p:blipFill>
        <p:spPr>
          <a:xfrm>
            <a:off x="228600" y="152400"/>
            <a:ext cx="4037852" cy="3146516"/>
          </a:xfrm>
          <a:prstGeom prst="roundRect">
            <a:avLst/>
          </a:prstGeom>
          <a:ln>
            <a:solidFill>
              <a:srgbClr val="7030A0"/>
            </a:solidFill>
          </a:ln>
        </p:spPr>
      </p:pic>
      <p:pic>
        <p:nvPicPr>
          <p:cNvPr id="7" name="Picture 6" descr="images.jpg"/>
          <p:cNvPicPr>
            <a:picLocks noChangeAspect="1"/>
          </p:cNvPicPr>
          <p:nvPr/>
        </p:nvPicPr>
        <p:blipFill>
          <a:blip r:embed="rId5"/>
          <a:stretch>
            <a:fillRect/>
          </a:stretch>
        </p:blipFill>
        <p:spPr>
          <a:xfrm>
            <a:off x="4595446" y="228600"/>
            <a:ext cx="4044466" cy="3124200"/>
          </a:xfrm>
          <a:prstGeom prst="roundRect">
            <a:avLst/>
          </a:prstGeom>
          <a:ln>
            <a:solidFill>
              <a:srgbClr val="7030A0"/>
            </a:solidFill>
          </a:ln>
        </p:spPr>
      </p:pic>
    </p:spTree>
    <p:extLst>
      <p:ext uri="{BB962C8B-B14F-4D97-AF65-F5344CB8AC3E}">
        <p14:creationId xmlns:p14="http://schemas.microsoft.com/office/powerpoint/2010/main" val="399866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55"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par>
                                <p:cTn id="22" presetID="53"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tint val="66000"/>
                <a:satMod val="160000"/>
                <a:alpha val="46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4800" y="3657600"/>
            <a:ext cx="4038600" cy="28041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Content Placeholder 3" descr="sec.jpeg"/>
          <p:cNvPicPr>
            <a:picLocks noChangeAspect="1"/>
          </p:cNvPicPr>
          <p:nvPr/>
        </p:nvPicPr>
        <p:blipFill>
          <a:blip r:embed="rId3"/>
          <a:stretch>
            <a:fillRect/>
          </a:stretch>
        </p:blipFill>
        <p:spPr>
          <a:xfrm>
            <a:off x="381000" y="457200"/>
            <a:ext cx="3936693" cy="2895600"/>
          </a:xfrm>
          <a:prstGeom prst="rect">
            <a:avLst/>
          </a:prstGeom>
          <a:ln w="38100">
            <a:solidFill>
              <a:schemeClr val="tx1"/>
            </a:solidFill>
          </a:ln>
        </p:spPr>
      </p:pic>
      <p:pic>
        <p:nvPicPr>
          <p:cNvPr id="7" name="Picture 6"/>
          <p:cNvPicPr>
            <a:picLocks noChangeAspect="1"/>
          </p:cNvPicPr>
          <p:nvPr/>
        </p:nvPicPr>
        <p:blipFill>
          <a:blip r:embed="rId4"/>
          <a:stretch>
            <a:fillRect/>
          </a:stretch>
        </p:blipFill>
        <p:spPr>
          <a:xfrm>
            <a:off x="4724400" y="3733800"/>
            <a:ext cx="4126088"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8098412620_c1b2c9ccff_n.jpg"/>
          <p:cNvPicPr>
            <a:picLocks noChangeAspect="1"/>
          </p:cNvPicPr>
          <p:nvPr/>
        </p:nvPicPr>
        <p:blipFill>
          <a:blip r:embed="rId5" cstate="print"/>
          <a:stretch>
            <a:fillRect/>
          </a:stretch>
        </p:blipFill>
        <p:spPr>
          <a:xfrm>
            <a:off x="4876800" y="457200"/>
            <a:ext cx="4038600" cy="2971800"/>
          </a:xfrm>
          <a:prstGeom prst="roundRect">
            <a:avLst>
              <a:gd name="adj" fmla="val 8594"/>
            </a:avLst>
          </a:prstGeom>
          <a:solidFill>
            <a:srgbClr val="FFFFFF">
              <a:shade val="85000"/>
            </a:srgbClr>
          </a:solidFill>
          <a:ln>
            <a:solidFill>
              <a:srgbClr val="7030A0"/>
            </a:solidFill>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81200" y="2514600"/>
            <a:ext cx="5029200" cy="1600438"/>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BD" sz="4400" b="1" dirty="0" smtClean="0">
                <a:solidFill>
                  <a:schemeClr val="accent6">
                    <a:lumMod val="75000"/>
                  </a:schemeClr>
                </a:solidFill>
                <a:effectLst>
                  <a:outerShdw blurRad="38100" dist="38100" dir="2700000" algn="tl">
                    <a:srgbClr val="000000">
                      <a:alpha val="43137"/>
                    </a:srgbClr>
                  </a:outerShdw>
                </a:effectLst>
                <a:latin typeface="NikoshBAN" pitchFamily="2" charset="0"/>
                <a:cs typeface="NikoshBAN" pitchFamily="2" charset="0"/>
              </a:rPr>
              <a:t>ক্লাসে সহযোগিতা করার জন্য সকলকে  ধন্যবাদ   </a:t>
            </a:r>
            <a:endParaRPr lang="en-US" sz="4400" b="1" dirty="0">
              <a:solidFill>
                <a:schemeClr val="accent6">
                  <a:lumMod val="75000"/>
                </a:schemeClr>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5" name="Picture 4" descr="wheat 1.jpg"/>
          <p:cNvPicPr>
            <a:picLocks noChangeAspect="1"/>
          </p:cNvPicPr>
          <p:nvPr/>
        </p:nvPicPr>
        <p:blipFill>
          <a:blip r:embed="rId3"/>
          <a:stretch>
            <a:fillRect/>
          </a:stretch>
        </p:blipFill>
        <p:spPr>
          <a:xfrm>
            <a:off x="0" y="0"/>
            <a:ext cx="9144000" cy="6858000"/>
          </a:xfrm>
          <a:prstGeom prst="rect">
            <a:avLst/>
          </a:prstGeom>
        </p:spPr>
      </p:pic>
      <p:sp>
        <p:nvSpPr>
          <p:cNvPr id="6" name="Slide Number Placeholder 4"/>
          <p:cNvSpPr>
            <a:spLocks noGrp="1"/>
          </p:cNvSpPr>
          <p:nvPr>
            <p:ph type="sldNum" sz="quarter" idx="12"/>
          </p:nvPr>
        </p:nvSpPr>
        <p:spPr/>
        <p:txBody>
          <a:bodyPr/>
          <a:lstStyle/>
          <a:p>
            <a:fld id="{12CF4F74-C24C-4DBC-A93A-AB35CB314D07}" type="slidenum">
              <a:rPr lang="en-US" smtClean="0"/>
              <a:pPr/>
              <a:t>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nodeType="clickEffect">
                                  <p:stCondLst>
                                    <p:cond delay="0"/>
                                  </p:stCondLst>
                                  <p:childTnLst>
                                    <p:anim calcmode="lin" valueType="num">
                                      <p:cBhvr>
                                        <p:cTn id="6" dur="2000"/>
                                        <p:tgtEl>
                                          <p:spTgt spid="5"/>
                                        </p:tgtEl>
                                        <p:attrNameLst>
                                          <p:attrName>ppt_w</p:attrName>
                                        </p:attrNameLst>
                                      </p:cBhvr>
                                      <p:tavLst>
                                        <p:tav tm="0">
                                          <p:val>
                                            <p:strVal val="ppt_w"/>
                                          </p:val>
                                        </p:tav>
                                        <p:tav tm="100000">
                                          <p:val>
                                            <p:fltVal val="0"/>
                                          </p:val>
                                        </p:tav>
                                      </p:tavLst>
                                    </p:anim>
                                    <p:anim calcmode="lin" valueType="num">
                                      <p:cBhvr>
                                        <p:cTn id="7" dur="2000"/>
                                        <p:tgtEl>
                                          <p:spTgt spid="5"/>
                                        </p:tgtEl>
                                        <p:attrNameLst>
                                          <p:attrName>ppt_h</p:attrName>
                                        </p:attrNameLst>
                                      </p:cBhvr>
                                      <p:tavLst>
                                        <p:tav tm="0">
                                          <p:val>
                                            <p:strVal val="ppt_h"/>
                                          </p:val>
                                        </p:tav>
                                        <p:tav tm="100000">
                                          <p:val>
                                            <p:fltVal val="0"/>
                                          </p:val>
                                        </p:tav>
                                      </p:tavLst>
                                    </p:anim>
                                    <p:animEffect transition="out" filter="fade">
                                      <p:cBhvr>
                                        <p:cTn id="8" dur="2000"/>
                                        <p:tgtEl>
                                          <p:spTgt spid="5"/>
                                        </p:tgtEl>
                                      </p:cBhvr>
                                    </p:animEffect>
                                    <p:set>
                                      <p:cBhvr>
                                        <p:cTn id="9" dur="1" fill="hold">
                                          <p:stCondLst>
                                            <p:cond delay="1999"/>
                                          </p:stCondLst>
                                        </p:cTn>
                                        <p:tgtEl>
                                          <p:spTgt spid="5"/>
                                        </p:tgtEl>
                                        <p:attrNameLst>
                                          <p:attrName>style.visibility</p:attrName>
                                        </p:attrNameLst>
                                      </p:cBhvr>
                                      <p:to>
                                        <p:strVal val="hidden"/>
                                      </p:to>
                                    </p:set>
                                  </p:childTnLst>
                                </p:cTn>
                              </p:par>
                            </p:childTnLst>
                          </p:cTn>
                        </p:par>
                        <p:par>
                          <p:cTn id="10" fill="hold">
                            <p:stCondLst>
                              <p:cond delay="2000"/>
                            </p:stCondLst>
                            <p:childTnLst>
                              <p:par>
                                <p:cTn id="11" presetID="53"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subTnLst>
                                    <p:audio>
                                      <p:cMediaNode>
                                        <p:cTn display="0" masterRel="sameClick">
                                          <p:stCondLst>
                                            <p:cond evt="begin" delay="0">
                                              <p:tn val="11"/>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11723"/>
            <a:ext cx="6040436" cy="1862048"/>
          </a:xfrm>
          <a:prstGeom prst="rect">
            <a:avLst/>
          </a:prstGeom>
          <a:noFill/>
        </p:spPr>
        <p:txBody>
          <a:bodyPr wrap="none" rtlCol="0">
            <a:spAutoFit/>
          </a:bodyPr>
          <a:lstStyle/>
          <a:p>
            <a:r>
              <a:rPr lang="en-US" sz="11500" b="1" dirty="0" err="1" smtClean="0">
                <a:solidFill>
                  <a:srgbClr val="FF0000"/>
                </a:solidFill>
              </a:rPr>
              <a:t>পাঠ</a:t>
            </a:r>
            <a:r>
              <a:rPr lang="en-US" sz="11500" b="1" dirty="0" smtClean="0">
                <a:solidFill>
                  <a:srgbClr val="FF0000"/>
                </a:solidFill>
              </a:rPr>
              <a:t> </a:t>
            </a:r>
            <a:r>
              <a:rPr lang="en-US" sz="11500" b="1" dirty="0" err="1" smtClean="0">
                <a:solidFill>
                  <a:srgbClr val="FF0000"/>
                </a:solidFill>
              </a:rPr>
              <a:t>ঘোষণা</a:t>
            </a:r>
            <a:r>
              <a:rPr lang="en-US" sz="11500" b="1" dirty="0" smtClean="0">
                <a:solidFill>
                  <a:srgbClr val="FF0000"/>
                </a:solidFill>
              </a:rPr>
              <a:t> </a:t>
            </a:r>
            <a:endParaRPr lang="en-US" sz="11500" b="1" dirty="0">
              <a:solidFill>
                <a:srgbClr val="FF0000"/>
              </a:solidFill>
            </a:endParaRPr>
          </a:p>
        </p:txBody>
      </p:sp>
      <p:sp>
        <p:nvSpPr>
          <p:cNvPr id="3" name="Rectangle 2"/>
          <p:cNvSpPr/>
          <p:nvPr/>
        </p:nvSpPr>
        <p:spPr>
          <a:xfrm>
            <a:off x="1143000" y="1676400"/>
            <a:ext cx="7162800" cy="4185761"/>
          </a:xfrm>
          <a:prstGeom prst="rect">
            <a:avLst/>
          </a:prstGeom>
        </p:spPr>
        <p:txBody>
          <a:bodyPr wrap="square">
            <a:spAutoFit/>
          </a:bodyPr>
          <a:lstStyle/>
          <a:p>
            <a:pPr algn="ctr"/>
            <a:r>
              <a:rPr lang="bn-BD" sz="7200" b="1" dirty="0">
                <a:ln w="18415" cmpd="sng">
                  <a:solidFill>
                    <a:srgbClr val="7030A0"/>
                  </a:solidFill>
                  <a:prstDash val="solid"/>
                </a:ln>
                <a:solidFill>
                  <a:srgbClr val="7030A0"/>
                </a:solidFill>
                <a:latin typeface="NikoshBAN" pitchFamily="2" charset="0"/>
                <a:cs typeface="NikoshBAN" pitchFamily="2" charset="0"/>
              </a:rPr>
              <a:t>আজকের </a:t>
            </a:r>
            <a:r>
              <a:rPr lang="bn-BD" sz="7200" b="1" dirty="0" smtClean="0">
                <a:ln w="18415" cmpd="sng">
                  <a:solidFill>
                    <a:srgbClr val="7030A0"/>
                  </a:solidFill>
                  <a:prstDash val="solid"/>
                </a:ln>
                <a:solidFill>
                  <a:srgbClr val="7030A0"/>
                </a:solidFill>
                <a:latin typeface="NikoshBAN" pitchFamily="2" charset="0"/>
                <a:cs typeface="NikoshBAN" pitchFamily="2" charset="0"/>
              </a:rPr>
              <a:t>পাঠ</a:t>
            </a:r>
            <a:endParaRPr lang="en-US" sz="7200" b="1" dirty="0" smtClean="0">
              <a:ln w="18415" cmpd="sng">
                <a:solidFill>
                  <a:srgbClr val="7030A0"/>
                </a:solidFill>
                <a:prstDash val="solid"/>
              </a:ln>
              <a:solidFill>
                <a:srgbClr val="7030A0"/>
              </a:solidFill>
              <a:latin typeface="NikoshBAN" pitchFamily="2" charset="0"/>
              <a:cs typeface="NikoshBAN" pitchFamily="2" charset="0"/>
            </a:endParaRPr>
          </a:p>
          <a:p>
            <a:pPr algn="ctr"/>
            <a:r>
              <a:rPr lang="bn-BD" sz="4000" b="1" dirty="0" smtClean="0">
                <a:ln w="18415" cmpd="sng">
                  <a:solidFill>
                    <a:srgbClr val="7030A0"/>
                  </a:solidFill>
                  <a:prstDash val="solid"/>
                </a:ln>
                <a:solidFill>
                  <a:srgbClr val="00B050"/>
                </a:solidFill>
                <a:latin typeface="NikoshBAN" pitchFamily="2" charset="0"/>
                <a:cs typeface="NikoshBAN" pitchFamily="2" charset="0"/>
              </a:rPr>
              <a:t> </a:t>
            </a:r>
            <a:r>
              <a:rPr lang="bn-BD" sz="8800" b="1" dirty="0">
                <a:solidFill>
                  <a:srgbClr val="00B050"/>
                </a:solidFill>
                <a:latin typeface="NikoshBAN" pitchFamily="2" charset="0"/>
                <a:cs typeface="NikoshBAN" pitchFamily="2" charset="0"/>
              </a:rPr>
              <a:t>গম চাষে </a:t>
            </a:r>
            <a:r>
              <a:rPr lang="en-US" sz="8800" b="1" dirty="0" smtClean="0">
                <a:solidFill>
                  <a:srgbClr val="00B050"/>
                </a:solidFill>
                <a:latin typeface="NikoshBAN" pitchFamily="2" charset="0"/>
                <a:cs typeface="NikoshBAN" pitchFamily="2" charset="0"/>
              </a:rPr>
              <a:t> </a:t>
            </a:r>
            <a:r>
              <a:rPr lang="bn-BD" sz="8800" b="1" dirty="0">
                <a:solidFill>
                  <a:srgbClr val="00B050"/>
                </a:solidFill>
                <a:latin typeface="NikoshBAN" pitchFamily="2" charset="0"/>
                <a:cs typeface="NikoshBAN" pitchFamily="2" charset="0"/>
              </a:rPr>
              <a:t>প্রযুক্তি </a:t>
            </a:r>
            <a:r>
              <a:rPr lang="bn-BD" sz="8800" b="1" dirty="0" smtClean="0">
                <a:solidFill>
                  <a:srgbClr val="00B050"/>
                </a:solidFill>
                <a:latin typeface="NikoshBAN" pitchFamily="2" charset="0"/>
                <a:cs typeface="NikoshBAN" pitchFamily="2" charset="0"/>
              </a:rPr>
              <a:t>ব্যবহার ও </a:t>
            </a:r>
            <a:r>
              <a:rPr lang="bn-BD" sz="8800" b="1" dirty="0">
                <a:solidFill>
                  <a:srgbClr val="00B050"/>
                </a:solidFill>
                <a:latin typeface="NikoshBAN" pitchFamily="2" charset="0"/>
                <a:cs typeface="NikoshBAN" pitchFamily="2" charset="0"/>
              </a:rPr>
              <a:t>পরিচর্যা   </a:t>
            </a:r>
            <a:endParaRPr lang="en-US" sz="4000" b="1" dirty="0">
              <a:solidFill>
                <a:srgbClr val="00B050"/>
              </a:solidFill>
              <a:latin typeface="NikoshBAN" pitchFamily="2" charset="0"/>
              <a:cs typeface="NikoshBAN" pitchFamily="2" charset="0"/>
            </a:endParaRPr>
          </a:p>
          <a:p>
            <a:pPr algn="ctr"/>
            <a:endParaRPr lang="en-US" dirty="0">
              <a:ln w="18415" cmpd="sng">
                <a:solidFill>
                  <a:srgbClr val="7030A0"/>
                </a:solidFill>
                <a:prstDash val="solid"/>
              </a:ln>
              <a:solidFill>
                <a:srgbClr val="7030A0"/>
              </a:solidFill>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4600" y="0"/>
            <a:ext cx="3942105" cy="1569660"/>
          </a:xfrm>
          <a:prstGeom prst="rect">
            <a:avLst/>
          </a:prstGeom>
        </p:spPr>
        <p:txBody>
          <a:bodyPr wrap="none">
            <a:spAutoFit/>
          </a:bodyPr>
          <a:lstStyle/>
          <a:p>
            <a:r>
              <a:rPr lang="bn-BD" sz="9600" b="1" dirty="0" smtClean="0">
                <a:solidFill>
                  <a:srgbClr val="C00000"/>
                </a:solidFill>
                <a:latin typeface="NikoshBAN" pitchFamily="2" charset="0"/>
                <a:cs typeface="NikoshBAN" pitchFamily="2" charset="0"/>
              </a:rPr>
              <a:t>শিখন ফল</a:t>
            </a:r>
            <a:endParaRPr lang="en-US" sz="9600" b="1" dirty="0">
              <a:solidFill>
                <a:srgbClr val="C00000"/>
              </a:solidFill>
            </a:endParaRPr>
          </a:p>
        </p:txBody>
      </p:sp>
      <p:sp>
        <p:nvSpPr>
          <p:cNvPr id="3" name="Rectangle 2"/>
          <p:cNvSpPr/>
          <p:nvPr/>
        </p:nvSpPr>
        <p:spPr>
          <a:xfrm>
            <a:off x="685800" y="1219200"/>
            <a:ext cx="8077200" cy="3779496"/>
          </a:xfrm>
          <a:prstGeom prst="rect">
            <a:avLst/>
          </a:prstGeom>
        </p:spPr>
        <p:txBody>
          <a:bodyPr wrap="square">
            <a:spAutoFit/>
          </a:bodyPr>
          <a:lstStyle/>
          <a:p>
            <a:pPr lvl="0">
              <a:spcBef>
                <a:spcPct val="20000"/>
              </a:spcBef>
              <a:defRPr/>
            </a:pPr>
            <a:r>
              <a:rPr lang="en-US" sz="5400" b="1" dirty="0">
                <a:solidFill>
                  <a:srgbClr val="FFC000"/>
                </a:solidFill>
                <a:latin typeface="NikoshBAN" pitchFamily="2" charset="0"/>
                <a:cs typeface="NikoshBAN" pitchFamily="2" charset="0"/>
              </a:rPr>
              <a:t>এ </a:t>
            </a:r>
            <a:r>
              <a:rPr lang="en-US" sz="5400" b="1" dirty="0" err="1">
                <a:solidFill>
                  <a:srgbClr val="FFC000"/>
                </a:solidFill>
                <a:latin typeface="NikoshBAN" pitchFamily="2" charset="0"/>
                <a:cs typeface="NikoshBAN" pitchFamily="2" charset="0"/>
              </a:rPr>
              <a:t>পাঠ</a:t>
            </a:r>
            <a:r>
              <a:rPr lang="en-US" sz="5400" b="1" dirty="0">
                <a:solidFill>
                  <a:srgbClr val="FFC000"/>
                </a:solidFill>
                <a:latin typeface="NikoshBAN" pitchFamily="2" charset="0"/>
                <a:cs typeface="NikoshBAN" pitchFamily="2" charset="0"/>
              </a:rPr>
              <a:t> </a:t>
            </a:r>
            <a:r>
              <a:rPr lang="en-US" sz="5400" b="1" dirty="0" err="1">
                <a:solidFill>
                  <a:srgbClr val="FFC000"/>
                </a:solidFill>
                <a:latin typeface="NikoshBAN" pitchFamily="2" charset="0"/>
                <a:cs typeface="NikoshBAN" pitchFamily="2" charset="0"/>
              </a:rPr>
              <a:t>শেষে</a:t>
            </a:r>
            <a:r>
              <a:rPr lang="en-US" sz="5400" b="1" dirty="0">
                <a:solidFill>
                  <a:srgbClr val="FFC000"/>
                </a:solidFill>
                <a:latin typeface="NikoshBAN" pitchFamily="2" charset="0"/>
                <a:cs typeface="NikoshBAN" pitchFamily="2" charset="0"/>
              </a:rPr>
              <a:t> </a:t>
            </a:r>
            <a:r>
              <a:rPr lang="en-US" sz="5400" b="1" dirty="0" err="1">
                <a:solidFill>
                  <a:srgbClr val="FFC000"/>
                </a:solidFill>
                <a:latin typeface="NikoshBAN" pitchFamily="2" charset="0"/>
                <a:cs typeface="NikoshBAN" pitchFamily="2" charset="0"/>
              </a:rPr>
              <a:t>শিক্ষার্থীরা</a:t>
            </a:r>
            <a:r>
              <a:rPr lang="en-US" sz="5400" b="1" dirty="0">
                <a:solidFill>
                  <a:srgbClr val="FFC000"/>
                </a:solidFill>
                <a:latin typeface="NikoshBAN" pitchFamily="2" charset="0"/>
                <a:cs typeface="NikoshBAN" pitchFamily="2" charset="0"/>
              </a:rPr>
              <a:t>-</a:t>
            </a:r>
          </a:p>
          <a:p>
            <a:pPr lvl="0">
              <a:spcBef>
                <a:spcPct val="20000"/>
              </a:spcBef>
              <a:defRPr/>
            </a:pPr>
            <a:r>
              <a:rPr lang="en-US" sz="3200" dirty="0">
                <a:solidFill>
                  <a:srgbClr val="7030A0"/>
                </a:solidFill>
                <a:latin typeface="NikoshBAN" pitchFamily="2" charset="0"/>
                <a:cs typeface="NikoshBAN" pitchFamily="2" charset="0"/>
              </a:rPr>
              <a:t>১।</a:t>
            </a:r>
            <a:r>
              <a:rPr lang="bn-BD" sz="3200" dirty="0">
                <a:solidFill>
                  <a:srgbClr val="7030A0"/>
                </a:solidFill>
                <a:latin typeface="NikoshBAN" pitchFamily="2" charset="0"/>
                <a:cs typeface="NikoshBAN" pitchFamily="2" charset="0"/>
              </a:rPr>
              <a:t> </a:t>
            </a:r>
            <a:r>
              <a:rPr lang="bn-BD" sz="3200" dirty="0" smtClean="0">
                <a:solidFill>
                  <a:srgbClr val="7030A0"/>
                </a:solidFill>
                <a:latin typeface="NikoshBAN" pitchFamily="2" charset="0"/>
                <a:cs typeface="NikoshBAN" pitchFamily="2" charset="0"/>
              </a:rPr>
              <a:t>বিনা চাষে গম আবাদ </a:t>
            </a:r>
            <a:r>
              <a:rPr lang="bn-IN" sz="3200" dirty="0" smtClean="0">
                <a:solidFill>
                  <a:srgbClr val="7030A0"/>
                </a:solidFill>
                <a:latin typeface="NikoshBAN" pitchFamily="2" charset="0"/>
                <a:cs typeface="NikoshBAN" pitchFamily="2" charset="0"/>
              </a:rPr>
              <a:t>সম্পর্কীত ধারণা ব্যাখ্যা করতে </a:t>
            </a:r>
            <a:r>
              <a:rPr lang="bn-BD" sz="3200" dirty="0" smtClean="0">
                <a:solidFill>
                  <a:srgbClr val="7030A0"/>
                </a:solidFill>
                <a:latin typeface="NikoshBAN" pitchFamily="2" charset="0"/>
                <a:cs typeface="NikoshBAN" pitchFamily="2" charset="0"/>
              </a:rPr>
              <a:t> পারবে</a:t>
            </a:r>
            <a:r>
              <a:rPr lang="bn-BD" sz="3200" dirty="0">
                <a:solidFill>
                  <a:srgbClr val="7030A0"/>
                </a:solidFill>
                <a:latin typeface="NikoshBAN" pitchFamily="2" charset="0"/>
                <a:cs typeface="NikoshBAN" pitchFamily="2" charset="0"/>
              </a:rPr>
              <a:t>।  </a:t>
            </a:r>
          </a:p>
          <a:p>
            <a:pPr lvl="0">
              <a:spcBef>
                <a:spcPct val="20000"/>
              </a:spcBef>
              <a:defRPr/>
            </a:pPr>
            <a:r>
              <a:rPr lang="bn-BD" sz="3200" dirty="0">
                <a:solidFill>
                  <a:srgbClr val="7030A0"/>
                </a:solidFill>
                <a:latin typeface="NikoshBAN" pitchFamily="2" charset="0"/>
                <a:cs typeface="NikoshBAN" pitchFamily="2" charset="0"/>
              </a:rPr>
              <a:t>২। স্বল্প চাষে গমের আবাদ পদ্ধতি বর্ণনা  করতে পারবে।  </a:t>
            </a:r>
          </a:p>
          <a:p>
            <a:pPr lvl="0">
              <a:spcBef>
                <a:spcPct val="20000"/>
              </a:spcBef>
              <a:defRPr/>
            </a:pPr>
            <a:r>
              <a:rPr lang="bn-BD" sz="3200" dirty="0">
                <a:solidFill>
                  <a:srgbClr val="7030A0"/>
                </a:solidFill>
                <a:latin typeface="NikoshBAN" pitchFamily="2" charset="0"/>
                <a:cs typeface="NikoshBAN" pitchFamily="2" charset="0"/>
              </a:rPr>
              <a:t>৩। গম চাষে রোগ ও পোকা দমন সম্পর্কে ব্যাখ্যা করতে</a:t>
            </a:r>
            <a:r>
              <a:rPr lang="en-US" sz="3200" dirty="0">
                <a:solidFill>
                  <a:srgbClr val="7030A0"/>
                </a:solidFill>
                <a:latin typeface="NikoshBAN" pitchFamily="2" charset="0"/>
                <a:cs typeface="NikoshBAN" pitchFamily="2" charset="0"/>
              </a:rPr>
              <a:t> </a:t>
            </a:r>
            <a:r>
              <a:rPr lang="bn-BD" sz="3200" dirty="0">
                <a:solidFill>
                  <a:srgbClr val="7030A0"/>
                </a:solidFill>
                <a:latin typeface="NikoshBAN" pitchFamily="2" charset="0"/>
                <a:cs typeface="NikoshBAN" pitchFamily="2" charset="0"/>
              </a:rPr>
              <a:t>পারবে।   </a:t>
            </a:r>
          </a:p>
          <a:p>
            <a:pPr lvl="0">
              <a:spcBef>
                <a:spcPct val="20000"/>
              </a:spcBef>
              <a:defRPr/>
            </a:pPr>
            <a:r>
              <a:rPr lang="bn-BD" sz="3200" dirty="0">
                <a:solidFill>
                  <a:srgbClr val="7030A0"/>
                </a:solidFill>
                <a:latin typeface="NikoshBAN" pitchFamily="2" charset="0"/>
                <a:cs typeface="NikoshBAN" pitchFamily="2" charset="0"/>
              </a:rPr>
              <a:t>৪। গমের প্রধান শত্রু ইঁদুর এর উপদ্রব থেকে রক্ষা পাওয়ার উপায় বর্ণনা  করতে পারবে।    </a:t>
            </a:r>
            <a:endParaRPr lang="en-US" sz="3200" dirty="0">
              <a:solidFill>
                <a:srgbClr val="7030A0"/>
              </a:solidFill>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172</TotalTime>
  <Words>399</Words>
  <Application>Microsoft Office PowerPoint</Application>
  <PresentationFormat>On-screen Show (4:3)</PresentationFormat>
  <Paragraphs>64</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NikoshBAN</vt:lpstr>
      <vt:lpstr>Vrinda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DIGICOM</dc:creator>
  <cp:lastModifiedBy>D H Liton</cp:lastModifiedBy>
  <cp:revision>22</cp:revision>
  <dcterms:created xsi:type="dcterms:W3CDTF">2006-08-16T00:00:00Z</dcterms:created>
  <dcterms:modified xsi:type="dcterms:W3CDTF">2020-03-30T13:21:37Z</dcterms:modified>
</cp:coreProperties>
</file>