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8" r:id="rId3"/>
    <p:sldId id="259" r:id="rId4"/>
    <p:sldId id="261" r:id="rId5"/>
    <p:sldId id="266" r:id="rId6"/>
    <p:sldId id="277" r:id="rId7"/>
    <p:sldId id="282" r:id="rId8"/>
    <p:sldId id="272" r:id="rId9"/>
    <p:sldId id="260" r:id="rId10"/>
    <p:sldId id="280" r:id="rId11"/>
    <p:sldId id="279" r:id="rId12"/>
    <p:sldId id="262" r:id="rId13"/>
    <p:sldId id="257" r:id="rId14"/>
    <p:sldId id="264" r:id="rId15"/>
    <p:sldId id="271" r:id="rId16"/>
    <p:sldId id="263" r:id="rId17"/>
    <p:sldId id="273" r:id="rId18"/>
    <p:sldId id="274" r:id="rId19"/>
    <p:sldId id="276" r:id="rId20"/>
    <p:sldId id="265" r:id="rId21"/>
    <p:sldId id="269" r:id="rId22"/>
    <p:sldId id="267" r:id="rId23"/>
    <p:sldId id="268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D30FE-7A2D-4487-99CB-F50C460919D5}" type="datetimeFigureOut">
              <a:rPr lang="en-US" smtClean="0"/>
              <a:pPr/>
              <a:t>14-May-2018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94306-FCCA-49ED-9F4E-C5ACC8FBD5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419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94306-FCCA-49ED-9F4E-C5ACC8FBD54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349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94306-FCCA-49ED-9F4E-C5ACC8FBD54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356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14-May-2018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14-May-2018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14-May-2018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14-May-2018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14-May-2018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14-May-2018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14-May-2018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14-May-2018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14-May-2018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14-May-2018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14-May-2018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14-May-2018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ading-bridge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8534400" cy="6248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152400"/>
            <a:ext cx="80772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99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9900" b="1" dirty="0" err="1" smtClean="0">
                <a:solidFill>
                  <a:schemeClr val="bg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স্বাগতম</a:t>
            </a:r>
            <a:endParaRPr lang="en-US" sz="19900" b="1" dirty="0">
              <a:solidFill>
                <a:schemeClr val="bg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834128_3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47800"/>
            <a:ext cx="3926040" cy="2895600"/>
          </a:xfrm>
          <a:prstGeom prst="rect">
            <a:avLst/>
          </a:prstGeom>
          <a:ln w="127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Rounded Rectangle 2"/>
          <p:cNvSpPr/>
          <p:nvPr/>
        </p:nvSpPr>
        <p:spPr>
          <a:xfrm>
            <a:off x="533400" y="5334000"/>
            <a:ext cx="8077200" cy="9906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ঘর-বাড়ি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জ্বালিয়ে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আশ্রয়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নেয়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4" name="Picture 3" descr="184139rohinga-cam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447800"/>
            <a:ext cx="3962400" cy="2895600"/>
          </a:xfrm>
          <a:prstGeom prst="rect">
            <a:avLst/>
          </a:prstGeom>
          <a:ln w="127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ounded Rectangle 4"/>
          <p:cNvSpPr/>
          <p:nvPr/>
        </p:nvSpPr>
        <p:spPr>
          <a:xfrm>
            <a:off x="533400" y="533400"/>
            <a:ext cx="8077200" cy="6858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আলোচনায়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অংশগ্রহণ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করো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9600" y="4495800"/>
            <a:ext cx="3657600" cy="4572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পোড়া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অসহায়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876800" y="4495800"/>
            <a:ext cx="3657600" cy="4572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আশ্রয়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66800" y="5867400"/>
            <a:ext cx="7162800" cy="4572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যুদ্ধে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৩০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লাখ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বাঙালি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শহীদ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2" descr="hqdefaultতত.jpg"/>
          <p:cNvPicPr>
            <a:picLocks noChangeAspect="1"/>
          </p:cNvPicPr>
          <p:nvPr/>
        </p:nvPicPr>
        <p:blipFill>
          <a:blip r:embed="rId2"/>
          <a:srcRect t="12500" b="12500"/>
          <a:stretch>
            <a:fillRect/>
          </a:stretch>
        </p:blipFill>
        <p:spPr>
          <a:xfrm>
            <a:off x="1066800" y="1524000"/>
            <a:ext cx="7103533" cy="3995738"/>
          </a:xfrm>
          <a:prstGeom prst="rect">
            <a:avLst/>
          </a:prstGeom>
          <a:ln w="19050"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4" name="Rounded Rectangle 3"/>
          <p:cNvSpPr/>
          <p:nvPr/>
        </p:nvSpPr>
        <p:spPr>
          <a:xfrm>
            <a:off x="990600" y="533400"/>
            <a:ext cx="7162800" cy="6858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আলোচনায়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অংশগ্রহণ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করো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14400" y="1524000"/>
            <a:ext cx="7315200" cy="18288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১। </a:t>
            </a:r>
            <a:r>
              <a:rPr lang="en-US" sz="36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কোন</a:t>
            </a:r>
            <a:r>
              <a:rPr lang="en-US" sz="36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তারিখে</a:t>
            </a:r>
            <a:r>
              <a:rPr lang="en-US" sz="36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পাকিস্তানি</a:t>
            </a:r>
            <a:r>
              <a:rPr lang="en-US" sz="36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বাহিনী</a:t>
            </a:r>
            <a:r>
              <a:rPr lang="en-US" sz="36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আক্রমন</a:t>
            </a:r>
            <a:r>
              <a:rPr lang="en-US" sz="36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করে</a:t>
            </a:r>
            <a:r>
              <a:rPr lang="en-US" sz="36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?</a:t>
            </a:r>
          </a:p>
          <a:p>
            <a:r>
              <a:rPr lang="en-US" sz="36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২। </a:t>
            </a:r>
            <a:r>
              <a:rPr lang="en-US" sz="36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মুক্তিযুদ্ধে</a:t>
            </a:r>
            <a:r>
              <a:rPr lang="en-US" sz="36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কী</a:t>
            </a:r>
            <a:r>
              <a:rPr lang="en-US" sz="36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পরিমান</a:t>
            </a:r>
            <a:r>
              <a:rPr lang="en-US" sz="36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বাঙালি</a:t>
            </a:r>
            <a:r>
              <a:rPr lang="en-US" sz="36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শহিদ</a:t>
            </a:r>
            <a:r>
              <a:rPr lang="en-US" sz="36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হন</a:t>
            </a:r>
            <a:r>
              <a:rPr lang="en-US" sz="36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?</a:t>
            </a:r>
          </a:p>
        </p:txBody>
      </p:sp>
      <p:sp>
        <p:nvSpPr>
          <p:cNvPr id="3" name="Cloud Callout 2"/>
          <p:cNvSpPr/>
          <p:nvPr/>
        </p:nvSpPr>
        <p:spPr>
          <a:xfrm>
            <a:off x="3048000" y="533400"/>
            <a:ext cx="3429000" cy="762000"/>
          </a:xfrm>
          <a:prstGeom prst="cloudCallou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14400" y="4495800"/>
            <a:ext cx="7315200" cy="18288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১। ১৯৭১ </a:t>
            </a:r>
            <a:r>
              <a:rPr lang="en-US" sz="4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সালের</a:t>
            </a:r>
            <a:r>
              <a:rPr lang="en-US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২৫ এ </a:t>
            </a:r>
            <a:r>
              <a:rPr lang="en-US" sz="4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মার্চ</a:t>
            </a:r>
            <a:r>
              <a:rPr lang="en-US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রাতে</a:t>
            </a:r>
            <a:r>
              <a:rPr lang="en-US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।</a:t>
            </a:r>
          </a:p>
          <a:p>
            <a:r>
              <a:rPr lang="en-US" sz="4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২।মুক্তিযুদ্ধে</a:t>
            </a:r>
            <a:r>
              <a:rPr lang="en-US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প্রায়</a:t>
            </a:r>
            <a:r>
              <a:rPr lang="en-US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৩০ </a:t>
            </a:r>
            <a:r>
              <a:rPr lang="en-US" sz="4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লক্ষ</a:t>
            </a:r>
            <a:r>
              <a:rPr lang="en-US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বাঙালি</a:t>
            </a:r>
            <a:r>
              <a:rPr lang="en-US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শহিদ</a:t>
            </a:r>
            <a:r>
              <a:rPr lang="en-US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হন</a:t>
            </a:r>
            <a:r>
              <a:rPr lang="en-US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।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3810000" y="3581400"/>
            <a:ext cx="1371600" cy="457200"/>
          </a:xfrm>
          <a:prstGeom prst="wedgeRectCallout">
            <a:avLst>
              <a:gd name="adj1" fmla="val -32954"/>
              <a:gd name="adj2" fmla="val 139268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উত্তর</a:t>
            </a:r>
            <a:endParaRPr lang="en-US" sz="44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3400" y="5715000"/>
            <a:ext cx="8077200" cy="6858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এদেশের</a:t>
            </a:r>
            <a:r>
              <a:rPr lang="en-US" sz="32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কিছু</a:t>
            </a:r>
            <a:r>
              <a:rPr lang="en-US" sz="32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মানুষ</a:t>
            </a:r>
            <a:r>
              <a:rPr lang="en-US" sz="32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মুক্তিযুদ্ধের</a:t>
            </a:r>
            <a:r>
              <a:rPr lang="en-US" sz="32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বিপক্ষে</a:t>
            </a:r>
            <a:r>
              <a:rPr lang="en-US" sz="32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অবস্থান</a:t>
            </a:r>
            <a:r>
              <a:rPr lang="en-US" sz="32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করেছিল</a:t>
            </a:r>
            <a:r>
              <a:rPr lang="en-US" sz="32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।</a:t>
            </a:r>
            <a:endParaRPr lang="en-US" sz="32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2362200" y="5257800"/>
            <a:ext cx="4648200" cy="381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এ </a:t>
            </a:r>
            <a:r>
              <a:rPr lang="en-US" sz="32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দেশিয়</a:t>
            </a:r>
            <a:r>
              <a:rPr lang="en-US" sz="32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কিছু</a:t>
            </a:r>
            <a:r>
              <a:rPr lang="en-US" sz="32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মুক্তিযুক্ত</a:t>
            </a:r>
            <a:r>
              <a:rPr lang="en-US" sz="32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বিরোধী</a:t>
            </a:r>
            <a:r>
              <a:rPr lang="en-US" sz="32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লোক</a:t>
            </a:r>
            <a:endParaRPr lang="en-US" sz="32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19" name="Picture 18" descr="rbl_kareless_1360285312_5-387618_340025569356949_55588576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066800"/>
            <a:ext cx="7924800" cy="4013708"/>
          </a:xfrm>
          <a:prstGeom prst="rect">
            <a:avLst/>
          </a:prstGeom>
          <a:ln w="127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ounded Rectangle 7"/>
          <p:cNvSpPr/>
          <p:nvPr/>
        </p:nvSpPr>
        <p:spPr>
          <a:xfrm>
            <a:off x="533400" y="381000"/>
            <a:ext cx="8001000" cy="5334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ছবি</a:t>
            </a:r>
            <a:r>
              <a:rPr lang="en-US" sz="4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দেখে</a:t>
            </a:r>
            <a:r>
              <a:rPr lang="en-US" sz="4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আলোচনায়</a:t>
            </a:r>
            <a:r>
              <a:rPr lang="en-US" sz="4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অংশগ্রহণ</a:t>
            </a:r>
            <a:r>
              <a:rPr lang="en-US" sz="4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করো</a:t>
            </a:r>
            <a:endParaRPr lang="en-US" sz="4800" dirty="0" smtClean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5638800"/>
            <a:ext cx="8305800" cy="9144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তারা</a:t>
            </a:r>
            <a:r>
              <a:rPr lang="en-US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শান্তিকমিটি,রাজাকার,আলবদর,আল-শামস</a:t>
            </a:r>
            <a:r>
              <a:rPr lang="en-US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নামে</a:t>
            </a:r>
            <a:r>
              <a:rPr lang="en-US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বিভিন্ন</a:t>
            </a:r>
            <a:r>
              <a:rPr lang="en-US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কমিটি</a:t>
            </a:r>
            <a:r>
              <a:rPr lang="en-US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ও </a:t>
            </a:r>
            <a:r>
              <a:rPr lang="en-US" sz="4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সংগঠন</a:t>
            </a:r>
            <a:r>
              <a:rPr lang="en-US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গড়ে</a:t>
            </a:r>
            <a:r>
              <a:rPr lang="en-US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তোলে</a:t>
            </a:r>
            <a:r>
              <a:rPr lang="en-US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।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81000" y="4191000"/>
            <a:ext cx="1447800" cy="4572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শান্তিকমিটি</a:t>
            </a:r>
            <a:endParaRPr lang="en-US" sz="2800" dirty="0" smtClean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7" name="Picture 6" descr="khwaja_khairuddin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3352800"/>
            <a:ext cx="2286000" cy="1981200"/>
          </a:xfrm>
          <a:prstGeom prst="rect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8" name="Picture 7" descr="শান্তি--কমিটি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3352800"/>
            <a:ext cx="2286000" cy="1981200"/>
          </a:xfrm>
          <a:prstGeom prst="rect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9" name="Picture 8" descr="razakar20170802195719-1.jpg"/>
          <p:cNvPicPr>
            <a:picLocks noChangeAspect="1"/>
          </p:cNvPicPr>
          <p:nvPr/>
        </p:nvPicPr>
        <p:blipFill>
          <a:blip r:embed="rId4"/>
          <a:srcRect r="51448"/>
          <a:stretch>
            <a:fillRect/>
          </a:stretch>
        </p:blipFill>
        <p:spPr>
          <a:xfrm>
            <a:off x="2057400" y="990600"/>
            <a:ext cx="2286000" cy="2159000"/>
          </a:xfrm>
          <a:prstGeom prst="rect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10" name="Picture 9" descr="শান্তি--কমিটি.jpg"/>
          <p:cNvPicPr>
            <a:picLocks noChangeAspect="1"/>
          </p:cNvPicPr>
          <p:nvPr/>
        </p:nvPicPr>
        <p:blipFill>
          <a:blip r:embed="rId3"/>
          <a:srcRect l="46933"/>
          <a:stretch>
            <a:fillRect/>
          </a:stretch>
        </p:blipFill>
        <p:spPr>
          <a:xfrm>
            <a:off x="4495800" y="990600"/>
            <a:ext cx="2286000" cy="2209800"/>
          </a:xfrm>
          <a:prstGeom prst="rect">
            <a:avLst/>
          </a:prstGeom>
          <a:ln w="12700">
            <a:solidFill>
              <a:schemeClr val="accent2">
                <a:lumMod val="60000"/>
                <a:lumOff val="40000"/>
              </a:schemeClr>
            </a:solidFill>
          </a:ln>
        </p:spPr>
      </p:pic>
      <p:sp>
        <p:nvSpPr>
          <p:cNvPr id="11" name="Rounded Rectangle 10"/>
          <p:cNvSpPr/>
          <p:nvPr/>
        </p:nvSpPr>
        <p:spPr>
          <a:xfrm>
            <a:off x="6781800" y="4495800"/>
            <a:ext cx="1447800" cy="4572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আল-শামস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457200" y="1828800"/>
            <a:ext cx="1447800" cy="4572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রাজাকার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934200" y="1676400"/>
            <a:ext cx="1447800" cy="4572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আলবদর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33400" y="228600"/>
            <a:ext cx="8153400" cy="5334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ছবি</a:t>
            </a:r>
            <a:r>
              <a:rPr lang="en-US" sz="4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দেখে</a:t>
            </a:r>
            <a:r>
              <a:rPr lang="en-US" sz="4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আলোচনায়</a:t>
            </a:r>
            <a:r>
              <a:rPr lang="en-US" sz="4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অংশগ্রহণ</a:t>
            </a:r>
            <a:r>
              <a:rPr lang="en-US" sz="4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করো</a:t>
            </a:r>
            <a:endParaRPr lang="en-US" sz="4800" dirty="0" smtClean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57200" y="5562600"/>
            <a:ext cx="8229600" cy="762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</a:t>
            </a:r>
            <a:r>
              <a:rPr lang="en-US" sz="36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জাকাররা</a:t>
            </a:r>
            <a:r>
              <a:rPr lang="en-US" sz="36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মুক্তিযোদ্ধাদের</a:t>
            </a:r>
            <a:r>
              <a:rPr lang="en-US" sz="36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নামের</a:t>
            </a:r>
            <a:r>
              <a:rPr lang="en-US" sz="36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তালিকা</a:t>
            </a:r>
            <a:r>
              <a:rPr lang="en-US" sz="36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হানাদার</a:t>
            </a:r>
            <a:r>
              <a:rPr lang="en-US" sz="36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বাহিনীর</a:t>
            </a:r>
            <a:r>
              <a:rPr lang="en-US" sz="36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কাছে</a:t>
            </a:r>
            <a:r>
              <a:rPr lang="en-US" sz="36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দেয়</a:t>
            </a:r>
            <a:r>
              <a:rPr lang="en-US" sz="36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এবং</a:t>
            </a:r>
            <a:r>
              <a:rPr lang="en-US" sz="36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পথ</a:t>
            </a:r>
            <a:r>
              <a:rPr lang="en-US" sz="36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চিনিয়ে</a:t>
            </a:r>
            <a:r>
              <a:rPr lang="en-US" sz="36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দিয়ে</a:t>
            </a:r>
            <a:r>
              <a:rPr lang="en-US" sz="36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তাদের</a:t>
            </a:r>
            <a:r>
              <a:rPr lang="en-US" sz="36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সাহায্য</a:t>
            </a:r>
            <a:r>
              <a:rPr lang="en-US" sz="36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করেছিল</a:t>
            </a:r>
            <a:r>
              <a:rPr lang="en-US" sz="36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।</a:t>
            </a:r>
          </a:p>
        </p:txBody>
      </p:sp>
      <p:pic>
        <p:nvPicPr>
          <p:cNvPr id="6" name="Picture 5" descr="On-te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5989320" cy="1905000"/>
          </a:xfrm>
          <a:prstGeom prst="rect">
            <a:avLst/>
          </a:prstGeom>
          <a:ln w="12700">
            <a:solidFill>
              <a:schemeClr val="accent2"/>
            </a:solidFill>
          </a:ln>
        </p:spPr>
      </p:pic>
      <p:pic>
        <p:nvPicPr>
          <p:cNvPr id="8" name="Picture 7" descr="jun-10-1940-italian-soldiers-on-the-march-italian-soldiers-shown-above-E0KNMM.jpg"/>
          <p:cNvPicPr>
            <a:picLocks noChangeAspect="1"/>
          </p:cNvPicPr>
          <p:nvPr/>
        </p:nvPicPr>
        <p:blipFill>
          <a:blip r:embed="rId3"/>
          <a:srcRect l="1887" t="13247" r="1887" b="20520"/>
          <a:stretch>
            <a:fillRect/>
          </a:stretch>
        </p:blipFill>
        <p:spPr>
          <a:xfrm flipH="1">
            <a:off x="457200" y="2514600"/>
            <a:ext cx="4038600" cy="2438400"/>
          </a:xfrm>
          <a:prstGeom prst="rect">
            <a:avLst/>
          </a:prstGeom>
          <a:ln w="12700">
            <a:solidFill>
              <a:schemeClr val="accent2"/>
            </a:solidFill>
          </a:ln>
        </p:spPr>
      </p:pic>
      <p:pic>
        <p:nvPicPr>
          <p:cNvPr id="10" name="Picture 9" descr="15834129_30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2514600"/>
            <a:ext cx="4038600" cy="2438399"/>
          </a:xfrm>
          <a:prstGeom prst="rect">
            <a:avLst/>
          </a:prstGeom>
          <a:ln w="12700">
            <a:solidFill>
              <a:schemeClr val="accent2"/>
            </a:solidFill>
          </a:ln>
        </p:spPr>
      </p:pic>
      <p:sp>
        <p:nvSpPr>
          <p:cNvPr id="11" name="Rounded Rectangle 10"/>
          <p:cNvSpPr/>
          <p:nvPr/>
        </p:nvSpPr>
        <p:spPr>
          <a:xfrm>
            <a:off x="6553200" y="533400"/>
            <a:ext cx="2133600" cy="16764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মুক্তিযোদ্ধাদের</a:t>
            </a:r>
            <a:r>
              <a:rPr lang="en-US" sz="32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নামের</a:t>
            </a:r>
            <a:r>
              <a:rPr lang="en-US" sz="32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তালিকা</a:t>
            </a:r>
            <a:endParaRPr lang="en-US" sz="3200" dirty="0" smtClean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334000" y="5029200"/>
            <a:ext cx="3048000" cy="381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পথচিনিয়ে</a:t>
            </a:r>
            <a:r>
              <a:rPr lang="en-US" sz="32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দেওয়া</a:t>
            </a:r>
            <a:r>
              <a:rPr lang="en-US" sz="32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হচ্ছে</a:t>
            </a:r>
            <a:endParaRPr lang="en-US" sz="3200" dirty="0" smtClean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914400" y="5029200"/>
            <a:ext cx="2819400" cy="381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পাকিস্তানি</a:t>
            </a:r>
            <a:r>
              <a:rPr lang="en-US" sz="32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বাহিনী</a:t>
            </a:r>
            <a:endParaRPr lang="en-US" sz="3200" dirty="0" smtClean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09600" y="4267200"/>
            <a:ext cx="7924800" cy="20574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১। </a:t>
            </a:r>
            <a:r>
              <a:rPr lang="en-US" sz="3200" dirty="0" err="1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এদেশের</a:t>
            </a:r>
            <a:r>
              <a:rPr lang="en-US" sz="3200" dirty="0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কিছু</a:t>
            </a:r>
            <a:r>
              <a:rPr lang="en-US" sz="3200" dirty="0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মানুষ</a:t>
            </a:r>
            <a:r>
              <a:rPr lang="en-US" sz="3200" dirty="0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মুক্তিযুদ্ধে</a:t>
            </a:r>
            <a:r>
              <a:rPr lang="en-US" sz="3200" dirty="0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বিপক্ষে</a:t>
            </a:r>
            <a:r>
              <a:rPr lang="en-US" sz="3200" dirty="0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অবস্থান</a:t>
            </a:r>
            <a:r>
              <a:rPr lang="en-US" sz="3200" dirty="0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নিয়েছিল</a:t>
            </a:r>
            <a:r>
              <a:rPr lang="en-US" sz="3200" dirty="0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।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২। </a:t>
            </a:r>
            <a:r>
              <a:rPr lang="en-US" sz="3200" dirty="0" err="1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রাজাকারেরা</a:t>
            </a:r>
            <a:r>
              <a:rPr lang="en-US" sz="3200" dirty="0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পথ</a:t>
            </a:r>
            <a:r>
              <a:rPr lang="en-US" sz="3200" dirty="0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চিনিয়ে</a:t>
            </a:r>
            <a:r>
              <a:rPr lang="en-US" sz="3200" dirty="0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ও </a:t>
            </a:r>
            <a:r>
              <a:rPr lang="en-US" sz="3200" dirty="0" err="1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ভাষা</a:t>
            </a:r>
            <a:r>
              <a:rPr lang="en-US" sz="3200" dirty="0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বুঝিয়ে</a:t>
            </a:r>
            <a:r>
              <a:rPr lang="en-US" sz="3200" dirty="0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দিয়ে</a:t>
            </a:r>
            <a:r>
              <a:rPr lang="en-US" sz="3200" dirty="0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পাকিস্তানিদের</a:t>
            </a:r>
            <a:r>
              <a:rPr lang="en-US" sz="3200" dirty="0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সাহায্য</a:t>
            </a:r>
            <a:r>
              <a:rPr lang="en-US" sz="3200" dirty="0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করতো</a:t>
            </a:r>
            <a:r>
              <a:rPr lang="en-US" sz="3200" dirty="0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। </a:t>
            </a:r>
            <a:endParaRPr lang="en-US" sz="3200" dirty="0">
              <a:solidFill>
                <a:srgbClr val="FF000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3048000" y="457200"/>
            <a:ext cx="3276600" cy="838200"/>
          </a:xfrm>
          <a:prstGeom prst="cloudCallou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জোড়ায়</a:t>
            </a:r>
            <a:r>
              <a:rPr lang="en-US" sz="36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কাজ</a:t>
            </a:r>
            <a:r>
              <a:rPr lang="en-US" sz="36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09600" y="1524000"/>
            <a:ext cx="7924800" cy="12954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১।কারা</a:t>
            </a:r>
            <a:r>
              <a:rPr lang="en-US" sz="40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0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মুক্তিযুদ্ধে</a:t>
            </a:r>
            <a:r>
              <a:rPr lang="en-US" sz="40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0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বিপক্ষে</a:t>
            </a:r>
            <a:r>
              <a:rPr lang="en-US" sz="40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0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অবস্থান</a:t>
            </a:r>
            <a:r>
              <a:rPr lang="en-US" sz="40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0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নিয়েছিল</a:t>
            </a:r>
            <a:r>
              <a:rPr lang="en-US" sz="40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?</a:t>
            </a:r>
          </a:p>
          <a:p>
            <a:r>
              <a:rPr lang="en-US" sz="40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২। </a:t>
            </a:r>
            <a:r>
              <a:rPr lang="en-US" sz="40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রাজাকাররা</a:t>
            </a:r>
            <a:r>
              <a:rPr lang="en-US" sz="40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0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কীভাবে</a:t>
            </a:r>
            <a:r>
              <a:rPr lang="en-US" sz="40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0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পাকিস্তানিদের</a:t>
            </a:r>
            <a:r>
              <a:rPr lang="en-US" sz="40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0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সাহায্য</a:t>
            </a:r>
            <a:r>
              <a:rPr lang="en-US" sz="40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0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করতো</a:t>
            </a:r>
            <a:r>
              <a:rPr lang="en-US" sz="40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?</a:t>
            </a:r>
            <a:endParaRPr lang="en-US" sz="40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3733800" y="3048000"/>
            <a:ext cx="1371600" cy="457200"/>
          </a:xfrm>
          <a:prstGeom prst="wedgeRectCallout">
            <a:avLst>
              <a:gd name="adj1" fmla="val -51492"/>
              <a:gd name="adj2" fmla="val 173611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উত্তর</a:t>
            </a:r>
            <a:endParaRPr lang="en-US" sz="48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81000" y="5334000"/>
            <a:ext cx="8305800" cy="10668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মুক্তিযুদ্ধের</a:t>
            </a:r>
            <a:r>
              <a:rPr lang="en-US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শেষের</a:t>
            </a:r>
            <a:r>
              <a:rPr lang="en-US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দিকে</a:t>
            </a:r>
            <a:r>
              <a:rPr lang="en-US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পাকিস্তানি</a:t>
            </a:r>
            <a:r>
              <a:rPr lang="en-US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হানাদার</a:t>
            </a:r>
            <a:r>
              <a:rPr lang="en-US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বাহিনী</a:t>
            </a:r>
            <a:r>
              <a:rPr lang="en-US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এ </a:t>
            </a:r>
            <a:r>
              <a:rPr lang="en-US" sz="4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দেশকে</a:t>
            </a:r>
            <a:r>
              <a:rPr lang="en-US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মেধাশূন্য</a:t>
            </a:r>
            <a:r>
              <a:rPr lang="en-US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করার</a:t>
            </a:r>
            <a:r>
              <a:rPr lang="en-US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পরিকল্পনা</a:t>
            </a:r>
            <a:r>
              <a:rPr lang="en-US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করে</a:t>
            </a:r>
            <a:r>
              <a:rPr lang="en-US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।</a:t>
            </a:r>
          </a:p>
        </p:txBody>
      </p:sp>
      <p:pic>
        <p:nvPicPr>
          <p:cNvPr id="12" name="Picture 11" descr="b4ab6a2617520046485ebc3bc1333d4c-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143001"/>
            <a:ext cx="8001000" cy="4038600"/>
          </a:xfrm>
          <a:prstGeom prst="rect">
            <a:avLst/>
          </a:prstGeom>
          <a:ln w="127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533400" y="381000"/>
            <a:ext cx="8001000" cy="6858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ছবি</a:t>
            </a:r>
            <a:r>
              <a:rPr lang="en-US" sz="5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5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দেখে</a:t>
            </a:r>
            <a:r>
              <a:rPr lang="en-US" sz="5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5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আলোচনায়</a:t>
            </a:r>
            <a:r>
              <a:rPr lang="en-US" sz="5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5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অংশগ্রহণ</a:t>
            </a:r>
            <a:r>
              <a:rPr lang="en-US" sz="5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5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করো</a:t>
            </a:r>
            <a:endParaRPr lang="en-US" sz="5400" dirty="0" smtClean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5105400"/>
            <a:ext cx="8534400" cy="12954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১০ই</a:t>
            </a:r>
            <a:r>
              <a:rPr lang="en-US" sz="2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ডিসেম্বর</a:t>
            </a:r>
            <a:r>
              <a:rPr lang="en-US" sz="2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থেকে</a:t>
            </a:r>
            <a:r>
              <a:rPr lang="en-US" sz="2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১৪ই</a:t>
            </a:r>
            <a:r>
              <a:rPr lang="en-US" sz="2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ডিসেম্বরের</a:t>
            </a:r>
            <a:r>
              <a:rPr lang="en-US" sz="2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মধ্যে</a:t>
            </a:r>
            <a:r>
              <a:rPr lang="en-US" sz="2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তার</a:t>
            </a:r>
            <a:r>
              <a:rPr lang="en-US" sz="2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আমাদের</a:t>
            </a:r>
            <a:r>
              <a:rPr lang="en-US" sz="2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অনেক</a:t>
            </a:r>
            <a:r>
              <a:rPr lang="en-US" sz="2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গুণী</a:t>
            </a:r>
            <a:r>
              <a:rPr lang="en-US" sz="2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শিক্ষক,শিল্পী,সাংবাদিক,চিকিৎসক</a:t>
            </a:r>
            <a:r>
              <a:rPr lang="en-US" sz="2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এবং</a:t>
            </a:r>
            <a:r>
              <a:rPr lang="en-US" sz="2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সাহিত্যিকদের</a:t>
            </a:r>
            <a:r>
              <a:rPr lang="en-US" sz="2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 </a:t>
            </a:r>
            <a:r>
              <a:rPr lang="en-US" sz="28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ধরে</a:t>
            </a:r>
            <a:r>
              <a:rPr lang="en-US" sz="2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নিয়ে</a:t>
            </a:r>
            <a:r>
              <a:rPr lang="en-US" sz="2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হত্যা</a:t>
            </a:r>
            <a:r>
              <a:rPr lang="en-US" sz="2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করে</a:t>
            </a:r>
            <a:r>
              <a:rPr lang="en-US" sz="2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।</a:t>
            </a:r>
          </a:p>
        </p:txBody>
      </p:sp>
      <p:pic>
        <p:nvPicPr>
          <p:cNvPr id="6" name="Picture 5" descr="nurubrl_798023567548d18d416d197.73003267_xlar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19200"/>
            <a:ext cx="8229600" cy="37338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33400" y="457200"/>
            <a:ext cx="8077200" cy="6858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ছবি</a:t>
            </a:r>
            <a:r>
              <a:rPr lang="en-US" sz="5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5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দেখে</a:t>
            </a:r>
            <a:r>
              <a:rPr lang="en-US" sz="5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5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আলোচনায়</a:t>
            </a:r>
            <a:r>
              <a:rPr lang="en-US" sz="5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5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অংশগ্রহণ</a:t>
            </a:r>
            <a:r>
              <a:rPr lang="en-US" sz="5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5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করো</a:t>
            </a:r>
            <a:endParaRPr lang="en-US" sz="5400" dirty="0" smtClean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1000" y="5257800"/>
            <a:ext cx="8382000" cy="1143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তাঁদের</a:t>
            </a:r>
            <a:r>
              <a:rPr lang="en-US" sz="5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5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স্মরণে</a:t>
            </a:r>
            <a:r>
              <a:rPr lang="en-US" sz="5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5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প্রতিবছর</a:t>
            </a:r>
            <a:r>
              <a:rPr lang="en-US" sz="5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5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১৪ই</a:t>
            </a:r>
            <a:r>
              <a:rPr lang="en-US" sz="5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5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ডিসেম্বর</a:t>
            </a:r>
            <a:r>
              <a:rPr lang="en-US" sz="5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‘</a:t>
            </a:r>
            <a:r>
              <a:rPr lang="en-US" sz="5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শহিদ</a:t>
            </a:r>
            <a:r>
              <a:rPr lang="en-US" sz="5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5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বুদ্ধিজীবী</a:t>
            </a:r>
            <a:r>
              <a:rPr lang="en-US" sz="5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5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দিবস</a:t>
            </a:r>
            <a:r>
              <a:rPr lang="en-US" sz="5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’ </a:t>
            </a:r>
            <a:r>
              <a:rPr lang="en-US" sz="5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পালন</a:t>
            </a:r>
            <a:r>
              <a:rPr lang="en-US" sz="5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5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করা</a:t>
            </a:r>
            <a:r>
              <a:rPr lang="en-US" sz="5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5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হয়</a:t>
            </a:r>
            <a:r>
              <a:rPr lang="en-US" sz="5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।</a:t>
            </a:r>
            <a:endParaRPr lang="en-US" sz="54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828800" y="4419600"/>
            <a:ext cx="3581400" cy="5334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শহিদদের</a:t>
            </a:r>
            <a:r>
              <a:rPr lang="en-US" sz="5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5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স্মরণ</a:t>
            </a:r>
            <a:endParaRPr lang="en-US" sz="54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5" name="Picture 4" descr="01_Martyred+Intellectuals+Day_Rayerbazaar_MM_141216_00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81000"/>
            <a:ext cx="8534400" cy="3962400"/>
          </a:xfrm>
          <a:prstGeom prst="rect">
            <a:avLst/>
          </a:prstGeom>
          <a:ln w="127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1066800" y="2438400"/>
            <a:ext cx="6858000" cy="4191000"/>
          </a:xfrm>
          <a:prstGeom prst="flowChartPunchedTa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i="1" dirty="0" smtClean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ও:আ,ও,ম </a:t>
            </a:r>
            <a:r>
              <a:rPr lang="en-US" sz="4000" b="1" i="1" dirty="0" err="1" smtClean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ফারুক</a:t>
            </a:r>
            <a:r>
              <a:rPr lang="en-US" sz="4000" b="1" i="1" dirty="0" smtClean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i="1" dirty="0" err="1" smtClean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হোসাইন</a:t>
            </a:r>
            <a:endParaRPr lang="ar-SA" sz="4000" b="1" i="1" dirty="0" smtClean="0">
              <a:ln w="5080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  <a:p>
            <a:r>
              <a:rPr lang="en-US" sz="4000" b="1" i="1" dirty="0" smtClean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                </a:t>
            </a:r>
            <a:r>
              <a:rPr lang="en-US" sz="4000" b="1" i="1" dirty="0" err="1" smtClean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সুপার</a:t>
            </a:r>
            <a:r>
              <a:rPr lang="en-US" sz="4000" b="1" i="1" dirty="0" smtClean="0">
                <a:ln w="5080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4000" b="1" dirty="0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বড়দারোগা</a:t>
            </a:r>
            <a:r>
              <a:rPr lang="en-US" sz="3200" b="1" dirty="0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হাট</a:t>
            </a:r>
            <a:r>
              <a:rPr lang="en-US" sz="3200" b="1" dirty="0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সি,উ,ই</a:t>
            </a:r>
            <a:r>
              <a:rPr lang="en-US" sz="3200" b="1" dirty="0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দাখিল</a:t>
            </a:r>
            <a:r>
              <a:rPr lang="en-US" sz="3200" b="1" dirty="0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মাদ্রাসা</a:t>
            </a:r>
            <a:endParaRPr lang="en-US" sz="3200" b="1" dirty="0" smtClean="0">
              <a:ln w="50800"/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200" b="1" dirty="0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মোবাইল:০১৮১৮৪৩৩৪৮৬</a:t>
            </a:r>
            <a:r>
              <a:rPr lang="en-US" sz="3200" b="1" dirty="0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4000" b="1" dirty="0" smtClean="0">
                <a:ln w="50800"/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smtClean="0">
                <a:ln w="50800"/>
                <a:solidFill>
                  <a:srgbClr val="FF0000"/>
                </a:solidFill>
                <a:latin typeface="Baskerville Old Face" pitchFamily="18" charset="0"/>
                <a:cs typeface="SutonnyMJ" pitchFamily="2" charset="0"/>
              </a:rPr>
              <a:t>ইমেইল</a:t>
            </a:r>
            <a:r>
              <a:rPr lang="en-US" sz="3600" b="1" dirty="0" smtClean="0">
                <a:ln w="50800"/>
                <a:solidFill>
                  <a:srgbClr val="FF0000"/>
                </a:solidFill>
                <a:latin typeface="Baskerville Old Face" pitchFamily="18" charset="0"/>
                <a:cs typeface="SutonnyMJ" pitchFamily="2" charset="0"/>
              </a:rPr>
              <a:t>:aomfaruk1177@gmail.com</a:t>
            </a:r>
          </a:p>
        </p:txBody>
      </p:sp>
      <p:sp>
        <p:nvSpPr>
          <p:cNvPr id="3" name="Flowchart: Decision 2"/>
          <p:cNvSpPr/>
          <p:nvPr/>
        </p:nvSpPr>
        <p:spPr>
          <a:xfrm>
            <a:off x="2667000" y="304800"/>
            <a:ext cx="5562600" cy="1143000"/>
          </a:xfrm>
          <a:prstGeom prst="flowChartDecision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শিক্ষক</a:t>
            </a:r>
            <a:r>
              <a:rPr lang="en-US" sz="40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0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পরিচিতি</a:t>
            </a:r>
            <a:endParaRPr lang="en-US" sz="40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4097" name="Picture 1" descr="E:\S P 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914400"/>
            <a:ext cx="2438400" cy="2133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3048000" y="457200"/>
            <a:ext cx="3276600" cy="762000"/>
          </a:xfrm>
          <a:prstGeom prst="cloudCallou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দলগত</a:t>
            </a:r>
            <a:r>
              <a:rPr lang="en-US" sz="40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0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কাজ</a:t>
            </a:r>
            <a:endParaRPr lang="en-US" sz="20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85800" y="1447800"/>
            <a:ext cx="7848600" cy="8382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১।  “</a:t>
            </a:r>
            <a:r>
              <a:rPr lang="en-US" sz="28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অপারেশন</a:t>
            </a:r>
            <a:r>
              <a:rPr lang="en-US" sz="2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সার্চ</a:t>
            </a:r>
            <a:r>
              <a:rPr lang="en-US" sz="2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লাইট</a:t>
            </a:r>
            <a:r>
              <a:rPr lang="en-US" sz="2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” </a:t>
            </a:r>
            <a:r>
              <a:rPr lang="en-US" sz="28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কী</a:t>
            </a:r>
            <a:r>
              <a:rPr lang="en-US" sz="2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?</a:t>
            </a:r>
          </a:p>
          <a:p>
            <a:r>
              <a:rPr lang="en-US" sz="2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২। </a:t>
            </a:r>
            <a:r>
              <a:rPr lang="en-US" sz="28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পাকিস্তানিরা</a:t>
            </a:r>
            <a:r>
              <a:rPr lang="en-US" sz="2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এ </a:t>
            </a:r>
            <a:r>
              <a:rPr lang="en-US" sz="28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দেশকে</a:t>
            </a:r>
            <a:r>
              <a:rPr lang="en-US" sz="2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মেধাশূন্য</a:t>
            </a:r>
            <a:r>
              <a:rPr lang="en-US" sz="2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করতে</a:t>
            </a:r>
            <a:r>
              <a:rPr lang="en-US" sz="2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চেয়েছিল</a:t>
            </a:r>
            <a:r>
              <a:rPr lang="en-US" sz="2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কেন</a:t>
            </a:r>
            <a:r>
              <a:rPr lang="en-US" sz="2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?</a:t>
            </a:r>
            <a:endParaRPr lang="en-US" sz="28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09600" y="3048000"/>
            <a:ext cx="7924800" cy="33528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১। </a:t>
            </a:r>
            <a:r>
              <a:rPr lang="en-US" sz="32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পাকিস্তানিরা</a:t>
            </a:r>
            <a:r>
              <a:rPr lang="en-US" sz="32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১৯৭১ </a:t>
            </a:r>
            <a:r>
              <a:rPr lang="en-US" sz="32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সালের</a:t>
            </a:r>
            <a:r>
              <a:rPr lang="en-US" sz="32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২৫ এ </a:t>
            </a:r>
            <a:r>
              <a:rPr lang="en-US" sz="32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মার্চ</a:t>
            </a:r>
            <a:r>
              <a:rPr lang="en-US" sz="32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রাতে</a:t>
            </a:r>
            <a:r>
              <a:rPr lang="en-US" sz="32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যে</a:t>
            </a:r>
            <a:r>
              <a:rPr lang="en-US" sz="32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আক্রমন</a:t>
            </a:r>
            <a:r>
              <a:rPr lang="en-US" sz="32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করেছিল</a:t>
            </a:r>
            <a:r>
              <a:rPr lang="en-US" sz="32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,</a:t>
            </a:r>
            <a:r>
              <a:rPr lang="en-US" sz="32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সেই</a:t>
            </a:r>
            <a:r>
              <a:rPr lang="en-US" sz="32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আক্রমন</a:t>
            </a:r>
            <a:r>
              <a:rPr lang="en-US" sz="32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কে</a:t>
            </a:r>
            <a:r>
              <a:rPr lang="en-US" sz="32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“</a:t>
            </a:r>
            <a:r>
              <a:rPr lang="en-US" sz="32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অপারেশন</a:t>
            </a:r>
            <a:r>
              <a:rPr lang="en-US" sz="32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সার্চ</a:t>
            </a:r>
            <a:r>
              <a:rPr lang="en-US" sz="32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লাইট”বলে</a:t>
            </a:r>
            <a:r>
              <a:rPr lang="en-US" sz="32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।</a:t>
            </a:r>
          </a:p>
          <a:p>
            <a:r>
              <a:rPr lang="en-US" sz="32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২। </a:t>
            </a:r>
            <a:r>
              <a:rPr lang="en-US" sz="32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পাকিস্তানিদের</a:t>
            </a:r>
            <a:r>
              <a:rPr lang="en-US" sz="32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নিশ্চিত</a:t>
            </a:r>
            <a:r>
              <a:rPr lang="en-US" sz="32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পরাজয়</a:t>
            </a:r>
            <a:r>
              <a:rPr lang="en-US" sz="32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জেনে</a:t>
            </a:r>
            <a:r>
              <a:rPr lang="en-US" sz="32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বাঙালিদের</a:t>
            </a:r>
            <a:r>
              <a:rPr lang="en-US" sz="32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ধাবিয়ে</a:t>
            </a:r>
            <a:r>
              <a:rPr lang="en-US" sz="32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রাখার</a:t>
            </a:r>
            <a:r>
              <a:rPr lang="en-US" sz="32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জন্য</a:t>
            </a:r>
            <a:r>
              <a:rPr lang="en-US" sz="32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তারা</a:t>
            </a:r>
            <a:r>
              <a:rPr lang="en-US" sz="32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এ </a:t>
            </a:r>
            <a:r>
              <a:rPr lang="en-US" sz="32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দেশকে</a:t>
            </a:r>
            <a:r>
              <a:rPr lang="en-US" sz="32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”</a:t>
            </a:r>
            <a:r>
              <a:rPr lang="en-US" sz="32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মেধাশূন্য</a:t>
            </a:r>
            <a:r>
              <a:rPr lang="en-US" sz="32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” </a:t>
            </a:r>
            <a:r>
              <a:rPr lang="en-US" sz="32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করতে</a:t>
            </a:r>
            <a:r>
              <a:rPr lang="en-US" sz="32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2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চেয়েছিল</a:t>
            </a:r>
            <a:r>
              <a:rPr lang="en-US" sz="32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। </a:t>
            </a:r>
          </a:p>
        </p:txBody>
      </p:sp>
      <p:sp>
        <p:nvSpPr>
          <p:cNvPr id="5" name="Down Arrow 4"/>
          <p:cNvSpPr/>
          <p:nvPr/>
        </p:nvSpPr>
        <p:spPr>
          <a:xfrm>
            <a:off x="3429000" y="2438400"/>
            <a:ext cx="1600200" cy="533400"/>
          </a:xfrm>
          <a:prstGeom prst="down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উত্তর</a:t>
            </a:r>
            <a:endParaRPr lang="en-US" sz="32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33400" y="5410200"/>
            <a:ext cx="8077200" cy="9144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বিশ্বপরিচয়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খোলে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৮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পৃষ্ঠার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পাকিস্তানি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বাহিনীর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হত্যাযজ্ঞ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অংশটুকু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0180314_222723.jpg"/>
          <p:cNvPicPr>
            <a:picLocks noChangeAspect="1"/>
          </p:cNvPicPr>
          <p:nvPr/>
        </p:nvPicPr>
        <p:blipFill>
          <a:blip r:embed="rId2"/>
          <a:srcRect l="18333" t="11481" r="21667" b="12963"/>
          <a:stretch>
            <a:fillRect/>
          </a:stretch>
        </p:blipFill>
        <p:spPr>
          <a:xfrm>
            <a:off x="533400" y="457200"/>
            <a:ext cx="8077200" cy="4800600"/>
          </a:xfrm>
          <a:prstGeom prst="rect">
            <a:avLst/>
          </a:prstGeom>
          <a:ln w="127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2819400" y="685800"/>
            <a:ext cx="2971800" cy="914400"/>
          </a:xfrm>
          <a:prstGeom prst="wedgeRectCallout">
            <a:avLst>
              <a:gd name="adj1" fmla="val -5064"/>
              <a:gd name="adj2" fmla="val 84034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মূল্যায়ন</a:t>
            </a:r>
            <a:endParaRPr lang="en-US" sz="80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33400" y="2857500"/>
            <a:ext cx="7924800" cy="32766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১। “</a:t>
            </a:r>
            <a:r>
              <a:rPr lang="en-US" sz="48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শহিদ</a:t>
            </a:r>
            <a:r>
              <a:rPr lang="en-US" sz="4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বুদ্ধিজীবী</a:t>
            </a:r>
            <a:r>
              <a:rPr lang="en-US" sz="4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” </a:t>
            </a:r>
            <a:r>
              <a:rPr lang="en-US" sz="48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দিবস</a:t>
            </a:r>
            <a:r>
              <a:rPr lang="en-US" sz="4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কোন</a:t>
            </a:r>
            <a:r>
              <a:rPr lang="en-US" sz="4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তারিখ</a:t>
            </a:r>
            <a:r>
              <a:rPr lang="en-US" sz="4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?</a:t>
            </a:r>
          </a:p>
          <a:p>
            <a:r>
              <a:rPr lang="en-US" sz="4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২। </a:t>
            </a:r>
            <a:r>
              <a:rPr lang="en-US" sz="48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মুক্তিযুদ্ধে</a:t>
            </a:r>
            <a:r>
              <a:rPr lang="en-US" sz="4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ভারতের</a:t>
            </a:r>
            <a:r>
              <a:rPr lang="en-US" sz="4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ভুমিকা</a:t>
            </a:r>
            <a:r>
              <a:rPr lang="en-US" sz="4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বর্ণনা</a:t>
            </a:r>
            <a:r>
              <a:rPr lang="en-US" sz="4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8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কর</a:t>
            </a:r>
            <a:r>
              <a:rPr lang="en-US" sz="4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1752600" y="1371600"/>
            <a:ext cx="4876800" cy="1295400"/>
          </a:xfrm>
          <a:prstGeom prst="cloudCallout">
            <a:avLst>
              <a:gd name="adj1" fmla="val -11884"/>
              <a:gd name="adj2" fmla="val 95522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পরিকল্পিত</a:t>
            </a:r>
            <a:r>
              <a:rPr lang="en-US" sz="5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5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কাজ</a:t>
            </a:r>
            <a:endParaRPr lang="en-US" sz="54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85800" y="3581400"/>
            <a:ext cx="7848599" cy="16764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১। </a:t>
            </a:r>
            <a:r>
              <a:rPr lang="en-US" sz="4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তোমার</a:t>
            </a:r>
            <a:r>
              <a:rPr lang="en-US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পরিচিত</a:t>
            </a:r>
            <a:r>
              <a:rPr lang="en-US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কোন</a:t>
            </a:r>
            <a:r>
              <a:rPr lang="en-US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মুক্তিযোদ্ধার</a:t>
            </a:r>
            <a:r>
              <a:rPr lang="en-US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নিকট</a:t>
            </a:r>
            <a:r>
              <a:rPr lang="en-US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থেকে</a:t>
            </a:r>
            <a:r>
              <a:rPr lang="en-US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গল্প</a:t>
            </a:r>
            <a:r>
              <a:rPr lang="en-US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শুনে</a:t>
            </a:r>
            <a:r>
              <a:rPr lang="en-US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কোন</a:t>
            </a:r>
            <a:r>
              <a:rPr lang="en-US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যুদ্ধ</a:t>
            </a:r>
            <a:r>
              <a:rPr lang="en-US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কাহিনী</a:t>
            </a:r>
            <a:r>
              <a:rPr lang="en-US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লিখে</a:t>
            </a:r>
            <a:r>
              <a:rPr lang="en-US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আনবে</a:t>
            </a:r>
            <a:r>
              <a:rPr lang="en-US" sz="44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-381000"/>
            <a:ext cx="73152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b="1" dirty="0" err="1" smtClean="0">
                <a:solidFill>
                  <a:srgbClr val="00B0F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ধন্যবাদ</a:t>
            </a:r>
            <a:endParaRPr lang="en-US" sz="19900" b="1" dirty="0">
              <a:solidFill>
                <a:srgbClr val="00B0F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4" name="Picture 3" descr="316097_172359802857179_2117491378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057400"/>
            <a:ext cx="8229600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685800" y="1524000"/>
            <a:ext cx="7924800" cy="4800600"/>
          </a:xfrm>
          <a:prstGeom prst="flowChartPunched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পঞ্চম</a:t>
            </a:r>
            <a:r>
              <a:rPr lang="en-US" sz="5400" dirty="0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শ্রেণি</a:t>
            </a:r>
            <a:endParaRPr lang="en-US" sz="5400" dirty="0" smtClean="0">
              <a:solidFill>
                <a:srgbClr val="FF000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বিষয়ঃ</a:t>
            </a:r>
            <a:r>
              <a:rPr lang="bn-BD" sz="5400" dirty="0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বাংলাদেশ</a:t>
            </a:r>
            <a:r>
              <a:rPr lang="en-US" sz="5400" dirty="0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ও </a:t>
            </a:r>
            <a:r>
              <a:rPr lang="en-US" sz="5400" dirty="0" err="1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বিশ্ব</a:t>
            </a:r>
            <a:r>
              <a:rPr lang="en-US" sz="5400" dirty="0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পরিচয়</a:t>
            </a:r>
            <a:endParaRPr lang="en-US" sz="5400" dirty="0" smtClean="0">
              <a:solidFill>
                <a:srgbClr val="FF000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পাঠ</a:t>
            </a:r>
            <a:r>
              <a:rPr lang="en-US" sz="5400" dirty="0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শিরোনামঃ</a:t>
            </a:r>
            <a:r>
              <a:rPr lang="en-US" sz="5400" dirty="0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আমাদের</a:t>
            </a:r>
            <a:r>
              <a:rPr lang="en-US" sz="5400" dirty="0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মুক্তিযুদ্ধ</a:t>
            </a:r>
            <a:endParaRPr lang="en-US" sz="5400" dirty="0" smtClean="0">
              <a:solidFill>
                <a:srgbClr val="FF000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পাঠ্যাংশঃ</a:t>
            </a:r>
            <a:r>
              <a:rPr lang="bn-BD" sz="5400" dirty="0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5400" b="1" dirty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৪</a:t>
            </a:r>
            <a:r>
              <a:rPr lang="en-US" sz="5400" b="1" dirty="0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পাকিস্তানি</a:t>
            </a:r>
            <a:r>
              <a:rPr lang="en-US" sz="5400" b="1" dirty="0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বাহিনীর</a:t>
            </a:r>
            <a:r>
              <a:rPr lang="en-US" sz="5400" b="1" dirty="0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হত্যাযজ্ঞ</a:t>
            </a:r>
            <a:endParaRPr lang="en-US" sz="5400" b="1" dirty="0" smtClean="0">
              <a:solidFill>
                <a:srgbClr val="FF000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" name="Flowchart: Decision 2"/>
          <p:cNvSpPr/>
          <p:nvPr/>
        </p:nvSpPr>
        <p:spPr>
          <a:xfrm>
            <a:off x="1524000" y="533400"/>
            <a:ext cx="5029200" cy="1143000"/>
          </a:xfrm>
          <a:prstGeom prst="flowChartDecisi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err="1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পাঠ</a:t>
            </a:r>
            <a:r>
              <a:rPr lang="en-US" sz="4400" b="1" dirty="0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b="1" dirty="0" err="1" smtClean="0">
                <a:solidFill>
                  <a:srgbClr val="00B05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পরিচিতি</a:t>
            </a:r>
            <a:endParaRPr lang="en-US" sz="4400" b="1" dirty="0">
              <a:solidFill>
                <a:srgbClr val="00B050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209800"/>
            <a:ext cx="7924800" cy="418576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এই</a:t>
            </a:r>
            <a:r>
              <a:rPr lang="en-US" sz="5400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পাঠ</a:t>
            </a:r>
            <a:r>
              <a:rPr lang="en-US" sz="5400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শেষে</a:t>
            </a:r>
            <a:r>
              <a:rPr lang="en-US" sz="5400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শিক্ষার্থীরা</a:t>
            </a:r>
            <a:r>
              <a:rPr lang="en-US" sz="5400" dirty="0" smtClean="0">
                <a:solidFill>
                  <a:srgbClr val="C00000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---</a:t>
            </a:r>
            <a: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/>
            </a:r>
            <a:br>
              <a:rPr lang="en-US" sz="3600" dirty="0" smtClean="0">
                <a:solidFill>
                  <a:schemeClr val="accent3">
                    <a:lumMod val="5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</a:br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  ১ </a:t>
            </a:r>
            <a:r>
              <a:rPr lang="en-US" sz="4400" dirty="0" err="1" smtClean="0">
                <a:solidFill>
                  <a:schemeClr val="accent3">
                    <a:lumMod val="5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মুক্তিযুদ্ধ</a:t>
            </a:r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dirty="0" err="1" smtClean="0">
                <a:solidFill>
                  <a:schemeClr val="accent3">
                    <a:lumMod val="5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চলাকালে</a:t>
            </a:r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dirty="0" err="1" smtClean="0">
                <a:solidFill>
                  <a:schemeClr val="accent3">
                    <a:lumMod val="5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পাকিস্তানি</a:t>
            </a:r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dirty="0" err="1" smtClean="0">
                <a:solidFill>
                  <a:schemeClr val="accent3">
                    <a:lumMod val="5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সেনাবানীর</a:t>
            </a:r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dirty="0" err="1" smtClean="0">
                <a:solidFill>
                  <a:schemeClr val="accent3">
                    <a:lumMod val="5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অত্যাচার</a:t>
            </a:r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ও </a:t>
            </a:r>
            <a:r>
              <a:rPr lang="en-US" sz="4400" dirty="0" err="1" smtClean="0">
                <a:solidFill>
                  <a:schemeClr val="accent3">
                    <a:lumMod val="5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নির্যাতন</a:t>
            </a:r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dirty="0" err="1" smtClean="0">
                <a:solidFill>
                  <a:schemeClr val="accent3">
                    <a:lumMod val="5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সম্পর্কে</a:t>
            </a:r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dirty="0" err="1" smtClean="0">
                <a:solidFill>
                  <a:schemeClr val="accent3">
                    <a:lumMod val="5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বলতে</a:t>
            </a:r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dirty="0" err="1" smtClean="0">
                <a:solidFill>
                  <a:schemeClr val="accent3">
                    <a:lumMod val="5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পারবে</a:t>
            </a:r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।</a:t>
            </a:r>
          </a:p>
          <a:p>
            <a:pPr algn="ctr"/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  ২ </a:t>
            </a:r>
            <a:r>
              <a:rPr lang="en-US" sz="4400" dirty="0" err="1" smtClean="0">
                <a:solidFill>
                  <a:schemeClr val="accent3">
                    <a:lumMod val="5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পাকিস্তানি</a:t>
            </a:r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dirty="0" err="1" smtClean="0">
                <a:solidFill>
                  <a:schemeClr val="accent3">
                    <a:lumMod val="5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সেনাবাহিনী</a:t>
            </a:r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dirty="0" err="1" smtClean="0">
                <a:solidFill>
                  <a:schemeClr val="accent3">
                    <a:lumMod val="5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কর্তৃক</a:t>
            </a:r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dirty="0" err="1" smtClean="0">
                <a:solidFill>
                  <a:schemeClr val="accent3">
                    <a:lumMod val="5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বুদ্ধিজীবীদের</a:t>
            </a:r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dirty="0" err="1" smtClean="0">
                <a:solidFill>
                  <a:schemeClr val="accent3">
                    <a:lumMod val="5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হত্যার</a:t>
            </a:r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dirty="0" err="1" smtClean="0">
                <a:solidFill>
                  <a:schemeClr val="accent3">
                    <a:lumMod val="5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ঘটনা</a:t>
            </a:r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dirty="0" err="1" smtClean="0">
                <a:solidFill>
                  <a:schemeClr val="accent3">
                    <a:lumMod val="5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বলতে</a:t>
            </a:r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dirty="0" err="1" smtClean="0">
                <a:solidFill>
                  <a:schemeClr val="accent3">
                    <a:lumMod val="5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পারবে</a:t>
            </a:r>
            <a:r>
              <a:rPr lang="en-US" sz="4400" dirty="0" smtClean="0">
                <a:solidFill>
                  <a:schemeClr val="accent3">
                    <a:lumMod val="50000"/>
                  </a:schemeClr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। </a:t>
            </a:r>
          </a:p>
          <a:p>
            <a:endParaRPr lang="en-US" sz="3600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ular Callout 2"/>
          <p:cNvSpPr/>
          <p:nvPr/>
        </p:nvSpPr>
        <p:spPr>
          <a:xfrm>
            <a:off x="609600" y="609600"/>
            <a:ext cx="7924800" cy="914400"/>
          </a:xfrm>
          <a:prstGeom prst="wedgeRectCallout">
            <a:avLst>
              <a:gd name="adj1" fmla="val -5870"/>
              <a:gd name="adj2" fmla="val 95543"/>
            </a:avLst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শিখনফল</a:t>
            </a:r>
            <a:endParaRPr lang="en-US" sz="66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371600" y="1143000"/>
            <a:ext cx="6324600" cy="1066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চলো</a:t>
            </a:r>
            <a:r>
              <a:rPr lang="en-US" sz="6000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একটি</a:t>
            </a:r>
            <a:r>
              <a:rPr lang="en-US" sz="6000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ভিডিও</a:t>
            </a:r>
            <a:r>
              <a:rPr lang="en-US" sz="6000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দেখি</a:t>
            </a:r>
            <a:endParaRPr lang="en-US" sz="6000" dirty="0">
              <a:solidFill>
                <a:schemeClr val="tx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436255" y="4724400"/>
            <a:ext cx="6324600" cy="10668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ভিডিওতে</a:t>
            </a:r>
            <a:r>
              <a:rPr lang="en-US" sz="4400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কী</a:t>
            </a:r>
            <a:r>
              <a:rPr lang="en-US" sz="4400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দেখলে</a:t>
            </a:r>
            <a:r>
              <a:rPr lang="en-US" sz="4400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, </a:t>
            </a:r>
          </a:p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আজ</a:t>
            </a:r>
            <a:r>
              <a:rPr lang="en-US" sz="4400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আমাদের</a:t>
            </a:r>
            <a:r>
              <a:rPr lang="en-US" sz="4400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পাঠ</a:t>
            </a:r>
            <a:r>
              <a:rPr lang="en-US" sz="4400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কী</a:t>
            </a:r>
            <a:r>
              <a:rPr lang="en-US" sz="4400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হতে</a:t>
            </a:r>
            <a:r>
              <a:rPr lang="en-US" sz="4400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পারে</a:t>
            </a:r>
            <a:r>
              <a:rPr lang="en-US" sz="4400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?</a:t>
            </a:r>
            <a:endParaRPr lang="en-US" sz="4400" dirty="0">
              <a:solidFill>
                <a:schemeClr val="tx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4466778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90600" y="3505200"/>
            <a:ext cx="5867400" cy="18669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আমাদের</a:t>
            </a:r>
            <a:r>
              <a:rPr lang="en-US" sz="5400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মুক্তিযুদ্ধ</a:t>
            </a:r>
            <a:endParaRPr lang="en-US" sz="5400" dirty="0" smtClean="0">
              <a:solidFill>
                <a:schemeClr val="tx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pPr algn="ctr"/>
            <a:r>
              <a:rPr lang="en-US" sz="5400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পাকিস্তানি</a:t>
            </a:r>
            <a:r>
              <a:rPr lang="en-US" sz="5400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বাহিনীর</a:t>
            </a:r>
            <a:r>
              <a:rPr lang="en-US" sz="5400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হত্যাযজ্ঞ</a:t>
            </a:r>
            <a:endParaRPr lang="en-US" sz="5400" dirty="0">
              <a:solidFill>
                <a:schemeClr val="tx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" name="Down Arrow Callout 2"/>
          <p:cNvSpPr/>
          <p:nvPr/>
        </p:nvSpPr>
        <p:spPr>
          <a:xfrm>
            <a:off x="2286000" y="1485900"/>
            <a:ext cx="4572000" cy="1905000"/>
          </a:xfrm>
          <a:prstGeom prst="downArrowCallou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আজকের</a:t>
            </a:r>
            <a:r>
              <a:rPr lang="en-US" sz="60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60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পাঠ</a:t>
            </a:r>
            <a:endParaRPr lang="en-US" sz="60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20655907.jpg"/>
          <p:cNvPicPr>
            <a:picLocks noChangeAspect="1"/>
          </p:cNvPicPr>
          <p:nvPr/>
        </p:nvPicPr>
        <p:blipFill>
          <a:blip r:embed="rId2"/>
          <a:srcRect l="14400" r="11200"/>
          <a:stretch>
            <a:fillRect/>
          </a:stretch>
        </p:blipFill>
        <p:spPr>
          <a:xfrm>
            <a:off x="304800" y="304800"/>
            <a:ext cx="8534400" cy="54864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04800" y="5791200"/>
            <a:ext cx="8534400" cy="7620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১৯৭১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২৫ এ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কালরাত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“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অপারেশন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সার্চ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লাইট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” 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41928" y="4876800"/>
            <a:ext cx="3472872" cy="5334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পাকিস্তানি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বাহিনীর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আক্রমন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33400" y="5715000"/>
            <a:ext cx="8077200" cy="6858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১৯৭১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২৫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মার্চ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রাতের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পাকিস্তানি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বাহিনীর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হত্যাযজ্ঞ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8" name="Picture 7" descr="2018-03-24_6_46953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600200"/>
            <a:ext cx="3962400" cy="3048000"/>
          </a:xfrm>
          <a:prstGeom prst="rect">
            <a:avLst/>
          </a:prstGeom>
          <a:ln w="127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History_World_War_I_One_Word_159255_SF_H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457196" y="1600200"/>
            <a:ext cx="3962401" cy="3048000"/>
          </a:xfrm>
          <a:prstGeom prst="rect">
            <a:avLst/>
          </a:prstGeom>
          <a:ln w="127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533400" y="533400"/>
            <a:ext cx="8077200" cy="6858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আলোচনায়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অংশগ্রহণ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করো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105400" y="4876800"/>
            <a:ext cx="3472872" cy="5334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নির্বিচারে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হত্যা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724400" y="3581400"/>
            <a:ext cx="3962400" cy="22098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তারপর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গণহত্যা,লুটতরাজ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ধর-পাকড়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চলতে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8" name="Picture 7" descr="33_92937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33400"/>
            <a:ext cx="3952489" cy="2209800"/>
          </a:xfrm>
          <a:prstGeom prst="rect">
            <a:avLst/>
          </a:prstGeom>
          <a:ln w="1905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 descr="arrest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533400"/>
            <a:ext cx="4038600" cy="2209800"/>
          </a:xfrm>
          <a:prstGeom prst="rect">
            <a:avLst/>
          </a:prstGeom>
          <a:ln w="1905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11015320_10205254069406565_1680307759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581400"/>
            <a:ext cx="3962400" cy="2209800"/>
          </a:xfrm>
          <a:prstGeom prst="rect">
            <a:avLst/>
          </a:prstGeom>
          <a:ln w="1905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ounded Rectangle 8"/>
          <p:cNvSpPr/>
          <p:nvPr/>
        </p:nvSpPr>
        <p:spPr>
          <a:xfrm>
            <a:off x="5638800" y="2895600"/>
            <a:ext cx="2057400" cy="4572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ধর-পাকড়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600200" y="5943600"/>
            <a:ext cx="2172854" cy="46874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লুটের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প্রস্তুতি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47800" y="2895600"/>
            <a:ext cx="1851890" cy="450273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গণহত্যা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2" grpId="0" animBg="1"/>
      <p:bldP spid="1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>
            <a:latin typeface="NikoshBAN" pitchFamily="2" charset="0"/>
            <a:cs typeface="NikoshBAN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759</TotalTime>
  <Words>468</Words>
  <Application>Microsoft Office PowerPoint</Application>
  <PresentationFormat>On-screen Show (4:3)</PresentationFormat>
  <Paragraphs>82</Paragraphs>
  <Slides>24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Baskerville Old Face</vt:lpstr>
      <vt:lpstr>Calibri</vt:lpstr>
      <vt:lpstr>NikoshBAN</vt:lpstr>
      <vt:lpstr>Shonar Bangla</vt:lpstr>
      <vt:lpstr>SutonnyMJ</vt:lpstr>
      <vt:lpstr>Verdana</vt:lpstr>
      <vt:lpstr>Wingdings 2</vt:lpstr>
      <vt:lpstr>Aspect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Rahim</dc:creator>
  <cp:lastModifiedBy>D H Liton</cp:lastModifiedBy>
  <cp:revision>313</cp:revision>
  <dcterms:created xsi:type="dcterms:W3CDTF">2006-08-16T00:00:00Z</dcterms:created>
  <dcterms:modified xsi:type="dcterms:W3CDTF">2018-05-14T15:13:45Z</dcterms:modified>
</cp:coreProperties>
</file>