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94" r:id="rId3"/>
    <p:sldId id="296" r:id="rId4"/>
    <p:sldId id="295" r:id="rId5"/>
    <p:sldId id="262" r:id="rId6"/>
    <p:sldId id="272" r:id="rId7"/>
    <p:sldId id="266" r:id="rId8"/>
    <p:sldId id="264" r:id="rId9"/>
    <p:sldId id="270" r:id="rId10"/>
    <p:sldId id="273" r:id="rId11"/>
    <p:sldId id="265" r:id="rId12"/>
    <p:sldId id="269" r:id="rId13"/>
    <p:sldId id="267" r:id="rId14"/>
    <p:sldId id="271" r:id="rId15"/>
    <p:sldId id="275" r:id="rId16"/>
    <p:sldId id="276" r:id="rId17"/>
    <p:sldId id="26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67" autoAdjust="0"/>
  </p:normalViewPr>
  <p:slideViewPr>
    <p:cSldViewPr>
      <p:cViewPr>
        <p:scale>
          <a:sx n="64" d="100"/>
          <a:sy n="64" d="100"/>
        </p:scale>
        <p:origin x="156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5252D-8AD3-44E8-8ADE-C4F1F2B417B4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646C5-717A-486F-AC37-F1BB6E3C8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46C5-717A-486F-AC37-F1BB6E3C8A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46C5-717A-486F-AC37-F1BB6E3C8A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2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46C5-717A-486F-AC37-F1BB6E3C8AF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3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33927"/>
            <a:ext cx="1234440" cy="19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689725"/>
            <a:ext cx="61722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ঝরনা রানী সরকার, সহকারি শিক্ষক, দলগ্রাম হাই সংলগ্ন সরকারি প্রাথমিক বিদ্যাওলয়, কালীগঞ্জ, লালমনিরহাট ।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C3D041-6F4F-4026-9307-16C535284044}"/>
              </a:ext>
            </a:extLst>
          </p:cNvPr>
          <p:cNvSpPr/>
          <p:nvPr userDrawn="1"/>
        </p:nvSpPr>
        <p:spPr>
          <a:xfrm>
            <a:off x="228600" y="228600"/>
            <a:ext cx="8686800" cy="642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6.jpeg"/><Relationship Id="rId5" Type="http://schemas.openxmlformats.org/officeDocument/2006/relationships/image" Target="../media/image15.jpeg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81000" y="2857500"/>
            <a:ext cx="83058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en-US" sz="32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-459432"/>
            <a:ext cx="676875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endParaRPr lang="en-US" sz="199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1FA740-3493-494D-A597-5A6047A2C4E7}"/>
              </a:ext>
            </a:extLst>
          </p:cNvPr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43074"/>
            <a:ext cx="8280920" cy="4638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turfpride.com/wp-content/uploads/2013/02/iStock_000019512584_ExtraSmall-300x3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828800"/>
            <a:ext cx="2133600" cy="2133600"/>
          </a:xfrm>
          <a:prstGeom prst="rect">
            <a:avLst/>
          </a:prstGeom>
          <a:noFill/>
        </p:spPr>
      </p:pic>
      <p:pic>
        <p:nvPicPr>
          <p:cNvPr id="20485" name="Picture 5" descr="C:\Users\PTI_Lab\Desktop\SHAHID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38400"/>
            <a:ext cx="1600200" cy="896112"/>
          </a:xfrm>
          <a:prstGeom prst="rect">
            <a:avLst/>
          </a:prstGeom>
          <a:noFill/>
        </p:spPr>
      </p:pic>
      <p:pic>
        <p:nvPicPr>
          <p:cNvPr id="20486" name="Picture 6" descr="C:\Users\PTI_Lab\Desktop\SHAHID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33400"/>
            <a:ext cx="1385887" cy="1038078"/>
          </a:xfrm>
          <a:prstGeom prst="rect">
            <a:avLst/>
          </a:prstGeom>
          <a:noFill/>
        </p:spPr>
      </p:pic>
      <p:pic>
        <p:nvPicPr>
          <p:cNvPr id="20487" name="Picture 7" descr="C:\Users\PTI_Lab\Desktop\SHAHID\downloa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638800"/>
            <a:ext cx="1295400" cy="987932"/>
          </a:xfrm>
          <a:prstGeom prst="rect">
            <a:avLst/>
          </a:prstGeom>
          <a:noFill/>
        </p:spPr>
      </p:pic>
      <p:pic>
        <p:nvPicPr>
          <p:cNvPr id="20488" name="Picture 8" descr="C:\Users\PTI_Lab\Desktop\SHAHID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809750" cy="1127908"/>
          </a:xfrm>
          <a:prstGeom prst="rect">
            <a:avLst/>
          </a:prstGeom>
          <a:noFill/>
        </p:spPr>
      </p:pic>
      <p:pic>
        <p:nvPicPr>
          <p:cNvPr id="20489" name="Picture 9" descr="C:\Users\PTI_Lab\Desktop\SHAHID\imag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352800"/>
            <a:ext cx="1690687" cy="1125075"/>
          </a:xfrm>
          <a:prstGeom prst="rect">
            <a:avLst/>
          </a:prstGeom>
          <a:noFill/>
        </p:spPr>
      </p:pic>
      <p:pic>
        <p:nvPicPr>
          <p:cNvPr id="20490" name="Picture 10" descr="C:\Users\PTI_Lab\Desktop\SHAHID\images (4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208069"/>
            <a:ext cx="1676400" cy="1354531"/>
          </a:xfrm>
          <a:prstGeom prst="rect">
            <a:avLst/>
          </a:prstGeom>
          <a:noFill/>
        </p:spPr>
      </p:pic>
      <p:pic>
        <p:nvPicPr>
          <p:cNvPr id="20491" name="Picture 11" descr="C:\Users\PTI_Lab\Desktop\SHAHID\download (4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00"/>
            <a:ext cx="1804987" cy="916819"/>
          </a:xfrm>
          <a:prstGeom prst="rect">
            <a:avLst/>
          </a:prstGeom>
          <a:noFill/>
        </p:spPr>
      </p:pic>
      <p:pic>
        <p:nvPicPr>
          <p:cNvPr id="20492" name="Picture 12" descr="C:\Users\PTI_Lab\Desktop\SHAHID\grasshopper_istock_000018058286xsma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3962400"/>
            <a:ext cx="1219200" cy="1219200"/>
          </a:xfrm>
          <a:prstGeom prst="rect">
            <a:avLst/>
          </a:prstGeom>
          <a:noFill/>
        </p:spPr>
      </p:pic>
      <p:pic>
        <p:nvPicPr>
          <p:cNvPr id="20493" name="Picture 13" descr="C:\Users\PTI_Lab\Desktop\SHAHID\download (3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114800"/>
            <a:ext cx="1538287" cy="1023660"/>
          </a:xfrm>
          <a:prstGeom prst="rect">
            <a:avLst/>
          </a:prstGeom>
          <a:noFill/>
        </p:spPr>
      </p:pic>
      <p:pic>
        <p:nvPicPr>
          <p:cNvPr id="20495" name="Picture 15" descr="https://encrypted-tbn3.gstatic.com/images?q=tbn:ANd9GcRjCjYLpq61nqDRe8hOZkaNpuufh-6QXyHBQZgCDa5CuWuEWySM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28600"/>
            <a:ext cx="1066800" cy="136164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flipV="1">
            <a:off x="4114800" y="762000"/>
            <a:ext cx="2362200" cy="76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91000" y="1219200"/>
            <a:ext cx="2514600" cy="762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34000" y="2667000"/>
            <a:ext cx="1295400" cy="76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3600" y="2895600"/>
            <a:ext cx="1219200" cy="76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62800" y="1219200"/>
            <a:ext cx="609600" cy="5334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010400" y="4038600"/>
            <a:ext cx="3810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1200" y="4648200"/>
            <a:ext cx="9906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0000" y="4495800"/>
            <a:ext cx="7620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28800" y="4495800"/>
            <a:ext cx="8382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76400" y="1600200"/>
            <a:ext cx="990600" cy="609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3162300" y="49911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4991101" y="4152901"/>
            <a:ext cx="1905001" cy="16764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800600" y="1143000"/>
            <a:ext cx="17526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752600" y="47244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057400" y="2667000"/>
            <a:ext cx="1371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828800" y="1600200"/>
            <a:ext cx="1371600" cy="914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76884" y="304800"/>
            <a:ext cx="2195513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খাদ্যজাল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228600"/>
            <a:ext cx="2667000" cy="990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খাদ্যজাল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TI_Lab\Desktop\SHAHID\food-web-forestShe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157" y="1600200"/>
            <a:ext cx="7598643" cy="4648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81000"/>
            <a:ext cx="3103984" cy="9906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খাদ্যজাল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200400"/>
            <a:ext cx="853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কাধিক খাদ্য শৃঙ্খল একত্রে মিলে যে জাল তৈরি করে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তাকে খাদ্যজাল বলে ।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3000" y="2685258"/>
            <a:ext cx="3886200" cy="1676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একধিক খাদ্য শৃঙ্খল একত্রে মিলে যে জাল তৈরি করে তাকে খাদ্যজাল বলে </a:t>
            </a:r>
            <a:r>
              <a:rPr lang="bn-BD" sz="2800" dirty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sz="2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562600" y="1368473"/>
            <a:ext cx="2667000" cy="990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খাদ্যজাল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1398730"/>
            <a:ext cx="2895600" cy="99060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খাদ্যশৃঙ্খল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81740"/>
            <a:ext cx="4343400" cy="254745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যে প্রক্রিয়ায় শক্তি উৎপাদক (উদ্ভিদ) থেকে বিভিন্ন খাদকের (প্রাণির) মধ্য দিয়ে চূড়ান্ত পর্যায়ের খাদকে (প্রাণিতে) পৌছায় তাকে খাদ্যশৃঙ্খল বলে</a:t>
            </a:r>
            <a:r>
              <a:rPr lang="bn-BD" sz="25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sz="25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108" y="5517231"/>
            <a:ext cx="4343400" cy="9167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একটি খাদ্যশৃঙ্খলে একাধিক খাদক থাকে। </a:t>
            </a:r>
            <a:endParaRPr lang="en-US" sz="36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08452" y="4652674"/>
            <a:ext cx="3886200" cy="1752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একটি খাদ্যজালে একাধিক খাদ্যশৃঙ্খল থাকে।  </a:t>
            </a:r>
            <a:endParaRPr lang="en-US" sz="3600" dirty="0">
              <a:solidFill>
                <a:srgbClr val="FFFF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087" y="381000"/>
            <a:ext cx="777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খাদ্যশৃঙ্খল</a:t>
            </a:r>
            <a:r>
              <a:rPr lang="en-US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48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খাদ্যজালের</a:t>
            </a:r>
            <a:r>
              <a:rPr lang="en-US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মধ্যে</a:t>
            </a:r>
            <a:r>
              <a:rPr lang="en-US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পার্থক্য</a:t>
            </a:r>
            <a:endParaRPr lang="en-US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  <p:bldP spid="15" grpId="0" animBg="1"/>
      <p:bldP spid="16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68"/>
            <a:ext cx="9144000" cy="683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 flipH="1">
            <a:off x="762000" y="1981200"/>
            <a:ext cx="8382000" cy="2895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অধ্যায় -১</a:t>
            </a:r>
          </a:p>
          <a:p>
            <a:pPr algn="ctr"/>
            <a:r>
              <a:rPr lang="bn-BD" sz="6600" dirty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পৃষ্ঠা নং – ৩</a:t>
            </a:r>
            <a:r>
              <a:rPr lang="en-US" sz="66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,৪</a:t>
            </a:r>
            <a:r>
              <a:rPr lang="bn-BD" sz="66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6600" dirty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খোল এবং আজকের পাঠটি মিলিয়ে দেখ</a:t>
            </a:r>
            <a:r>
              <a:rPr lang="bn-BD" sz="66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r>
              <a:rPr lang="en-US" sz="66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6600" dirty="0">
              <a:solidFill>
                <a:srgbClr val="FFFF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5902" y="236660"/>
            <a:ext cx="8534400" cy="6384680"/>
            <a:chOff x="325902" y="236660"/>
            <a:chExt cx="8534400" cy="63846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t="5556" b="3373"/>
            <a:stretch>
              <a:fillRect/>
            </a:stretch>
          </p:blipFill>
          <p:spPr bwMode="auto">
            <a:xfrm>
              <a:off x="325902" y="710565"/>
              <a:ext cx="8534400" cy="591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902" y="236660"/>
              <a:ext cx="13335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04800"/>
            <a:ext cx="8610600" cy="6248400"/>
            <a:chOff x="156309" y="381000"/>
            <a:chExt cx="8831382" cy="6248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6309" y="800100"/>
              <a:ext cx="8831382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381000"/>
              <a:ext cx="1295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362200" y="304181"/>
            <a:ext cx="4648200" cy="1524000"/>
          </a:xfrm>
          <a:prstGeom prst="hexagon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নিচের নাম গুলো সাজিয়ে একটি উপযুক্ত খাদ্যশৃঙ্খল তৈরি কর।</a:t>
            </a:r>
          </a:p>
          <a:p>
            <a:r>
              <a:rPr lang="bn-BD" sz="66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বাঘ, কবুতর, গম, শেয়াল </a:t>
            </a:r>
            <a:endParaRPr lang="en-US" sz="6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04800" y="2438400"/>
            <a:ext cx="304800" cy="304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9634" y="4535269"/>
            <a:ext cx="841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খাদ্যশৃঙ্খল ও খাদ্যজালের মধ্যে প্রধান ২ টি পার্থক্য লিখ?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81000" y="4648200"/>
            <a:ext cx="304800" cy="3810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15213_934429646569556_2182112959056614196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84716"/>
            <a:ext cx="5334000" cy="4825484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Picture 2" descr="10850089_383304581845581_2189166809544580425_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4191000" y="3311692"/>
            <a:ext cx="1143000" cy="1107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964" y="1857364"/>
            <a:ext cx="77764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en-US" sz="115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115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</a:t>
            </a:r>
            <a:endParaRPr lang="en-US" sz="115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5661E-6 C -0.15538 -0.02243 -0.27257 -0.14222 -0.2625 -0.26642 C -0.25226 -0.39107 -0.11788 -0.47479 0.03698 -0.4512 C 0.19219 -0.42876 0.31007 -0.30989 0.29983 -0.18501 C 0.28976 -0.06105 0.15538 0.02198 8.33333E-7 -4.85661E-6 Z " pathEditMode="relative" rAng="11174599" ptsTypes="fffff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620000" y="0"/>
            <a:ext cx="1257441" cy="273844"/>
          </a:xfrm>
        </p:spPr>
        <p:txBody>
          <a:bodyPr/>
          <a:lstStyle/>
          <a:p>
            <a:fld id="{3D3AF3DF-5AFE-4625-B8E4-9EAE16E6C0B6}" type="datetime5">
              <a:rPr lang="en-US" smtClean="0"/>
              <a:pPr/>
              <a:t>14-May-18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7158" y="2238232"/>
            <a:ext cx="4572032" cy="35529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ও:আ,ও,ম </a:t>
            </a:r>
            <a:r>
              <a:rPr lang="en-US" sz="32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32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2800" b="1" i="1" dirty="0" smtClean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28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28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20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72742" y="2247440"/>
            <a:ext cx="3690258" cy="35619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endParaRPr lang="en-US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endParaRPr lang="en-US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শ্রেণিঃ  পঞ্চম</a:t>
            </a:r>
            <a:r>
              <a:rPr lang="en-US" sz="44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       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বিষয়ঃ প্রাথমিক বিজ্ঞান</a:t>
            </a:r>
            <a:endParaRPr lang="en-US" sz="3200" dirty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অধ্যায়ঃ </a:t>
            </a:r>
            <a:r>
              <a:rPr lang="bn-BD" sz="32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প্রথম</a:t>
            </a:r>
            <a:endParaRPr lang="en-US" sz="3200" dirty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2708920"/>
            <a:ext cx="1920276" cy="80051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শিক্ষক পরিচিতি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8750" y="2763690"/>
            <a:ext cx="1880564" cy="57708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পাঠ পরিচিতি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F0F6EA0-697B-4E58-A6A2-7F1F1AD5A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5" y="5521779"/>
            <a:ext cx="8420355" cy="992955"/>
          </a:xfrm>
          <a:prstGeom prst="rect">
            <a:avLst/>
          </a:prstGeom>
        </p:spPr>
      </p:pic>
      <p:pic>
        <p:nvPicPr>
          <p:cNvPr id="1026" name="Picture 2" descr="E:\S P 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85728"/>
            <a:ext cx="2357454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A4DCE7-3A4F-473F-A4D6-33E8487C5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3384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B8D7A7-4C71-48D6-A32E-ADA90EFF47A6}"/>
              </a:ext>
            </a:extLst>
          </p:cNvPr>
          <p:cNvSpPr txBox="1"/>
          <p:nvPr/>
        </p:nvSpPr>
        <p:spPr>
          <a:xfrm>
            <a:off x="1907704" y="54868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এসো আমরা কিছু ছবি দেখি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DC1E33-69BC-499B-8130-28786959D63A}"/>
              </a:ext>
            </a:extLst>
          </p:cNvPr>
          <p:cNvSpPr txBox="1"/>
          <p:nvPr/>
        </p:nvSpPr>
        <p:spPr>
          <a:xfrm>
            <a:off x="539552" y="486916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4760D6-BEE4-432A-AD9C-872AC5CBC67E}"/>
              </a:ext>
            </a:extLst>
          </p:cNvPr>
          <p:cNvSpPr txBox="1"/>
          <p:nvPr/>
        </p:nvSpPr>
        <p:spPr>
          <a:xfrm>
            <a:off x="1979712" y="4869160"/>
            <a:ext cx="154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ঘাসফডিং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9C36B5-4AC5-4963-9C3F-220FC24F6DE4}"/>
              </a:ext>
            </a:extLst>
          </p:cNvPr>
          <p:cNvSpPr txBox="1"/>
          <p:nvPr/>
        </p:nvSpPr>
        <p:spPr>
          <a:xfrm>
            <a:off x="3707904" y="4869160"/>
            <a:ext cx="88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ব্যাঙ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79C706-F33A-46C6-9BB6-903ACFD11812}"/>
              </a:ext>
            </a:extLst>
          </p:cNvPr>
          <p:cNvSpPr txBox="1"/>
          <p:nvPr/>
        </p:nvSpPr>
        <p:spPr>
          <a:xfrm>
            <a:off x="5076056" y="4869160"/>
            <a:ext cx="88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230C6B-5BCF-4A13-BDBA-7EEC2F3DBABF}"/>
              </a:ext>
            </a:extLst>
          </p:cNvPr>
          <p:cNvSpPr txBox="1"/>
          <p:nvPr/>
        </p:nvSpPr>
        <p:spPr>
          <a:xfrm>
            <a:off x="6660232" y="4869160"/>
            <a:ext cx="88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ঈগল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8412AC-AFA7-403A-B65C-BA79EBE0C6A4}"/>
              </a:ext>
            </a:extLst>
          </p:cNvPr>
          <p:cNvSpPr txBox="1"/>
          <p:nvPr/>
        </p:nvSpPr>
        <p:spPr>
          <a:xfrm>
            <a:off x="971600" y="5517232"/>
            <a:ext cx="718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ছবি</a:t>
            </a:r>
            <a:r>
              <a:rPr lang="bn-IN" sz="40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গুলোর মধ্যে কীসের মিল পাওয়া যায়?</a:t>
            </a:r>
            <a:endParaRPr lang="en-US" sz="40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3D113C0-BFC5-4D90-8893-EF19AD240A0D}"/>
              </a:ext>
            </a:extLst>
          </p:cNvPr>
          <p:cNvGrpSpPr/>
          <p:nvPr/>
        </p:nvGrpSpPr>
        <p:grpSpPr>
          <a:xfrm>
            <a:off x="1181100" y="710625"/>
            <a:ext cx="6781800" cy="2642175"/>
            <a:chOff x="565702" y="740235"/>
            <a:chExt cx="7813813" cy="3222165"/>
          </a:xfrm>
          <a:noFill/>
        </p:grpSpPr>
        <p:sp>
          <p:nvSpPr>
            <p:cNvPr id="3" name="Wave 2">
              <a:extLst>
                <a:ext uri="{FF2B5EF4-FFF2-40B4-BE49-F238E27FC236}">
                  <a16:creationId xmlns="" xmlns:a16="http://schemas.microsoft.com/office/drawing/2014/main" id="{04B4C27B-D6B3-48B9-9E4B-4B436993C6D3}"/>
                </a:ext>
              </a:extLst>
            </p:cNvPr>
            <p:cNvSpPr/>
            <p:nvPr/>
          </p:nvSpPr>
          <p:spPr>
            <a:xfrm>
              <a:off x="565702" y="740235"/>
              <a:ext cx="7813813" cy="3222165"/>
            </a:xfrm>
            <a:prstGeom prst="wav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BB682DD-AB8E-4E32-9C0D-289F32B598FA}"/>
                </a:ext>
              </a:extLst>
            </p:cNvPr>
            <p:cNvSpPr txBox="1"/>
            <p:nvPr/>
          </p:nvSpPr>
          <p:spPr>
            <a:xfrm>
              <a:off x="1319910" y="1333514"/>
              <a:ext cx="5861939" cy="1914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b="1" dirty="0">
                  <a:ln>
                    <a:solidFill>
                      <a:srgbClr val="FF0000"/>
                    </a:solidFill>
                  </a:ln>
                  <a:latin typeface="Shonar Bangla" panose="020B0502040204020203" pitchFamily="34" charset="0"/>
                  <a:cs typeface="Shonar Bangla" panose="020B0502040204020203" pitchFamily="34" charset="0"/>
                </a:rPr>
                <a:t>পাঠ ঘোষণা</a:t>
              </a:r>
              <a:endParaRPr lang="en-US" sz="9600" b="1" dirty="0">
                <a:ln>
                  <a:solidFill>
                    <a:srgbClr val="FF0000"/>
                  </a:solidFill>
                </a:ln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C935AE8-326F-4FF9-8D9B-722DADAB54D3}"/>
              </a:ext>
            </a:extLst>
          </p:cNvPr>
          <p:cNvGrpSpPr/>
          <p:nvPr/>
        </p:nvGrpSpPr>
        <p:grpSpPr>
          <a:xfrm>
            <a:off x="935966" y="3580974"/>
            <a:ext cx="7217434" cy="2615766"/>
            <a:chOff x="1905000" y="3861234"/>
            <a:chExt cx="5105400" cy="2615766"/>
          </a:xfrm>
        </p:grpSpPr>
        <p:sp>
          <p:nvSpPr>
            <p:cNvPr id="6" name="Flowchart: Off-page Connector 5">
              <a:extLst>
                <a:ext uri="{FF2B5EF4-FFF2-40B4-BE49-F238E27FC236}">
                  <a16:creationId xmlns="" xmlns:a16="http://schemas.microsoft.com/office/drawing/2014/main" id="{BDBD9AC8-19BD-449E-B3A6-F256618069EF}"/>
                </a:ext>
              </a:extLst>
            </p:cNvPr>
            <p:cNvSpPr/>
            <p:nvPr/>
          </p:nvSpPr>
          <p:spPr>
            <a:xfrm>
              <a:off x="1905000" y="3886200"/>
              <a:ext cx="5105400" cy="2590800"/>
            </a:xfrm>
            <a:prstGeom prst="flowChartOffpage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BF9094B-9B27-4534-BE5F-020C7D20BC0F}"/>
                </a:ext>
              </a:extLst>
            </p:cNvPr>
            <p:cNvSpPr txBox="1"/>
            <p:nvPr/>
          </p:nvSpPr>
          <p:spPr>
            <a:xfrm>
              <a:off x="3232253" y="3861234"/>
              <a:ext cx="27356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অধ্যায়ঃ প্রথম</a:t>
              </a:r>
              <a:endParaRPr lang="en-US" sz="44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54F47A5-9E41-4BF8-A0B8-2E129794C26A}"/>
                </a:ext>
              </a:extLst>
            </p:cNvPr>
            <p:cNvSpPr txBox="1"/>
            <p:nvPr/>
          </p:nvSpPr>
          <p:spPr>
            <a:xfrm>
              <a:off x="1905000" y="4571255"/>
              <a:ext cx="510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chemeClr val="accent2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পাঠের শিরোনামঃ আমাদের পরিবেশ</a:t>
              </a:r>
              <a:endParaRPr lang="en-US" sz="4000" dirty="0">
                <a:solidFill>
                  <a:schemeClr val="accent2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2FD1056-F81D-42E2-B822-A305AE60863A}"/>
                </a:ext>
              </a:extLst>
            </p:cNvPr>
            <p:cNvSpPr txBox="1"/>
            <p:nvPr/>
          </p:nvSpPr>
          <p:spPr>
            <a:xfrm>
              <a:off x="2099503" y="5315730"/>
              <a:ext cx="47163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আজকের পাঠঃ</a:t>
              </a:r>
              <a:r>
                <a:rPr lang="bn-IN" sz="32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32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খাদ্য শৃঙ্খল</a:t>
              </a:r>
              <a:r>
                <a:rPr lang="en-US" sz="32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32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ও</a:t>
              </a:r>
              <a:r>
                <a:rPr lang="en-US" sz="32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খাদ্য</a:t>
              </a:r>
              <a:r>
                <a:rPr lang="en-US" sz="32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জাল</a:t>
              </a:r>
              <a:r>
                <a:rPr lang="bn-BD" sz="32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4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62200" y="457200"/>
            <a:ext cx="4419600" cy="1676400"/>
            <a:chOff x="2362200" y="228600"/>
            <a:chExt cx="4419600" cy="2209800"/>
          </a:xfrm>
        </p:grpSpPr>
        <p:sp>
          <p:nvSpPr>
            <p:cNvPr id="5" name="Cloud Callout 4"/>
            <p:cNvSpPr/>
            <p:nvPr/>
          </p:nvSpPr>
          <p:spPr>
            <a:xfrm>
              <a:off x="2362200" y="228600"/>
              <a:ext cx="4419600" cy="2209800"/>
            </a:xfrm>
            <a:prstGeom prst="cloudCallout">
              <a:avLst/>
            </a:prstGeom>
            <a:solidFill>
              <a:schemeClr val="bg2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200" y="914400"/>
              <a:ext cx="2819400" cy="133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6000" b="1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শিখন ফল</a:t>
              </a:r>
              <a:endParaRPr lang="en-US" sz="6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08406" y="2464218"/>
            <a:ext cx="873090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১। খাদ্য শৃঙ্খল ও খাদ্যজাল কী তা   </a:t>
            </a:r>
          </a:p>
          <a:p>
            <a:r>
              <a:rPr lang="bn-BD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   বলতে পারবে।</a:t>
            </a:r>
          </a:p>
          <a:p>
            <a:r>
              <a:rPr lang="bn-IN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২। খাদ্য শৃঙ্খল ও খাদ্যজালের মধ্যে ২টি  </a:t>
            </a:r>
          </a:p>
          <a:p>
            <a:r>
              <a:rPr lang="bn-BD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   পার্থক্য লিখতে পারবে। </a:t>
            </a:r>
            <a:endParaRPr lang="en-US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 descr="C:\Users\PTI_Lab\Desktop\SHAHID\grasshopper_istock_000018058286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1600200" cy="1600200"/>
          </a:xfrm>
          <a:prstGeom prst="rect">
            <a:avLst/>
          </a:prstGeom>
          <a:noFill/>
        </p:spPr>
      </p:pic>
      <p:sp>
        <p:nvSpPr>
          <p:cNvPr id="6150" name="AutoShape 6" descr="M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data:image/jpeg;base64,/9j/4AAQSkZJRgABAQAAAQABAAD/2wCEAAkGBxQSEhUUEhQUFBQXFxQVFxYXFRQVGBcVFhQXFxUUFBgYHCggGBolHBQUITEhJSkrLi4uFx8zODMsNygtLisBCgoKDg0OGBAQGiwcHBwsLCwsLCwsLCwsLCwsLCwsLCwsLCwsLCwsLCwsLCwsLCwsLCwsKywsLCssMCwrKywsLv/AABEIAMQBAQMBIgACEQEDEQH/xAAcAAACAgMBAQAAAAAAAAAAAAAAAQMEAgUGBwj/xAA9EAABAwIDBgMHAwMDAwUAAAABAAIRAyEEMUEFElFhcYGRofAGEyJCscHRMuHxFFJiI4KSFbLyBxYzU3L/xAAZAQEBAQEBAQAAAAAAAAAAAAAAAQMCBAX/xAAhEQEBAAICAgMBAQEAAAAAAAAAAQIRAyESURMxQSIyFP/aAAwDAQACEQMRAD8A9nCEkSiGhJMIAolJNAISQgaEi5AcDldBlKJWKAgyRKSSDKUSkkgyQlKEDSSTlAISlNAJJpIGlKEkDlJJBVDlKUkIGkhCBJoQgyQkmoGkUIQNCSEDSJAuchc9AhUtsVN2k6M3W7Zlc5XUtdYzdkak4w1XEk2uANAOCvbJkPI0I8wf5Wmwjg3P1H7roMCBM8vwvJxd5SvTySTGxelAKUqF2JaJuMp+v4K9ryLCFq6m2qQBcXjdGRnPp64qpU9qKIH6h6E91NxdVvyo6lYNzK47H+2TcqZzytJJ6DT6rnNo7TxT5Jp1gwDMsc2Z1y8/4XF5JPp1MK9ExG3qLDBe3xUjNr0iB8Qk6TFuJnJeMV8ScyIGsfqd9wOt/qKeJxVQ5GGjSwAOpOkrn5K68I94pbQpuMNe09DKsh0r58o7VrMMio6/AuXTbJ9uK7LOiof8v2XU5PaXB68hclsb21pVQA/4HcMx4rp6OIa4S0yF3LK4s0nlJKU5VQJJoQJCEIBJBQqEhCSBoSQoMggFJCDIJrFAQNMJIQNVNq0x7sudkAfFWxmjEU2uZDv02PmLd1zlNzTrG6u3HV5DnBrbNaCeZIBt33vAp1dsOpgakjIA5aeOfRb/AGtiaVJjpA/tgZwYmey5DF48Pc5zrDd+HgLDPmAb9F5/GT6b+W/tJtD2lqEObTaZIADshNg4juSAuVxOPxD3lu8TIg3MBsSYjSDmttUe0jdJgmJylrIuD/kbeJWAY6rLRYOdIaOGYnoJKttqSSNA+k5xJ3pi0ZjwCu7C9n6lWalR5bTkguLc/wDGm35j6MLrtnbNo0W+8eN4My/ydoY+/wBFSxe3gXX/AFaDRo4BcXLTvHG1cwWz2UR/piCc3G7z1dp0Flco1Y1utNQx+8rlKvZZ2NNOa9t8EGltVkM3yQ6xMOz3mtFiTfM6Llg1g/VJI0JJLjzAsPBdZ7fYxrcK2czVbHZriV57S2kDZjTPGPK/7rbDuMM+q2hw5cbRlpJj1whJtF8QSY5GfpASwtcdzob+WauU2mMvAWvwXSbV8PaJLwOn0ut1snbVSi7/AE3PAtnr5rTPpnO98v3gW7qt8XMjkfpACD2j2f8AaltYQ7dDuua6VrpXz3h8U9hBNupuPuvQvZT2vFmVXcAHbzfOStMc/bO4vQpRKjpVQ4Ai4KylaOGUolYyiUDSlKUiUDlBKxlG8gcoWO8hBKmkhAJylKEDlEpJhBk0wtbtXaQa0xoYaIzPoqLa21QwboN5jlcAz2v4hcFtzabnPPxWNrHIR8RnW9uyyzza44otubV944tkuzBiYc/5h0BMeKrOxADA35i3L+1s7w/5WJ/28Vr2PuJvcwOJmx6c0YtrvidqXXi5JJuO0LHbVNicYWyRqc8yZGQ9aDgs9jYxwJMiTIAN/hB+EDlFz16Rp3sJd+qYtHjHeYSwuM90ZNySY1ysAI7+ClWOh2/tncY0OdmTbpc+ZC5nB4x9R/ETlyVevha+Kqf/ACX1gEkXyByDRPFddsfY4pkEQd23GVz4tpVvZ7LSVf34UdQxYW6LX7a2u3DUjUddxsxurnfgalcfd0Xpx/8A6j7SNSs2i02pj4v/ANvgnwAaudwNIjU+u6xcx9ZznuJJcS53UmTmVu9kYMEQfqvTOo8t7q1s0DJ0LZtYMyZJyvp00UdLD7puBHEZTwN/2V4MkWEdtOX8qbXTX4mlznhqPCTCrPpnUGeJDB9FtQzjMeAy4CSlHCCZjP15hVGpbRM3I8WhTYc7pyuIyMKxiGibtg9iPFRtqFubYvaJceXzfZB3/sVt2f8ATdfg4Z9CdV27Xg5Lw/DVd14ewlpHCQZ7wCF6p7O7YFdgud4ZyIM/da4ZfjLKN7KUrDeSlduUkpFywlEoGSiVjKJQZIWMoRVtIhNIogPP1+FjvRn2KcqMn1/H2QSqptTFCkw/3WgcOZ6ZqSnXAMOOWS4n2w2w4vLGWaCZjX4W+VyFnnnqNMMd1S21tgAkAiSI6CbEcybdlyzidT1J4SfyVPXrAknN3Hh0Ws2kx72btMG4Jc4XAF4ZA81hO62vUVKvtFRw7nQCXOzNzYCBu/2j8lbPZ20KeIbv0j8QzBE9YHFcHtOmafv2miD7xzTTqOc9zqTQ4ktaRYyCAd4fKtr7CYKpvONwDHETxWtwmmUyu3T1aAnM8ZgRl1tfuqtWm6YDWmdYzjhHrJbuvgQzMzwLif47KFuGkaHjYfYeaz002gpYj3ZbMNJcGgAOcZ4RkOJJK2o2rRoR7+puuMkNDXEwdfhBhU8JRa0gCDBtkT0BiUsfsBlWo6o6oSSJ3S2LgZAhTUdzLSTGe1VJtqTH1HRYlpazqdT4d1y1SlVxLy98uPMZDgBkByW/p/A2zS6I6jwMLKo81GiWEaCQO8EfgpMdObltqDsv4RuEniGuaPKwVylhogNJPIls9itlScYvukcvvAUO4A4bp1uPwq5iOjTN8we2mk6+KsNw/Idrd4j7JOhxgS085InSDosQIkEuEa3A5iborJ40vl/OUQhotHy6EH9vqpQ0RJvF4Bn6qA2NhuzxgTwIIVc1jWcA059zHgRktTUqu0JI4Hdd2kGfqruMrEiziOX6h3FoWpxRHzAQbEjLuqi1SxJGe+24Ebxt/tK6f2b2u2lVG874XRfK/T6rimn4YBnkTNuU5ZLYbPrSIdIc2/P9wrOkr3KnVkSDKz3lzns3iw6k2DIj1I0W794t4zWN5G8oN9MOQTbyJUQcmCgklCwlCI2RShEoQIgeisC2dQeo+4Uqxe6ASM4PipVjkfaLHim9zWfqg7x4GBAHrVcJj8WZMDeJjz1JXQbbmSTxg8ZK02LpQIaInyi/ivFvdfRnFqOfxFZzbOc25vaIGZbOma2Wz8Sx4O48kjgCPotZiw0aGo8nIgwHcx91Pga1SnuhzaTB8wbnJyiDPcruMcppt6dFjxDmi3G/mMlPRYxn6RByBt/KKbJEkDx8vRWbaV8jPCQRPHj/ACq4WN47o76C/DWAqVYOOclvD9x+FPVdaDGsgbzfoVG14GYDe0eNrlBjhsPNy2T1BjvCu06rRM9xHmZUTyYvlnoBftKpbUrAlrATeCRZ2WXZAYjde4y0hunwtLSY1I/TPNQOqGzQ1pF41tw69FZaBwvyP2N29FEZvAm2WsjhocldJUlNgI0B4QPWSr4qjcECLzGk/ZTteZGffIngDnKkqsmItfLPugr0Hx9DbLorLKck2twPPgmKcRpfW/YrNlOeE5WyPK37IIXUrRYdz5fhUqthfK+ceWo7LbuZ0I14j1zVKqyZNo8fJVK1WJM2BJ1BtI4Rp5d1qqr7EwDBvob8ZzC2mJB0lw4gxAnVpH1grX1INso+vI6g8D55Iik1gP6ZEm2nb6egrFF5bB1EgTOX9qjIM/pkephZPMi5tOvrzQd17H4wZSRwPA6gldsysvMPZjEFhg9DOo0n8ruqWJsFrhemd+24FRZiotayupmVV2i+HLIOVVtRSNcgsbyFFvJoNwmsUIjJMFYylKDWbb9nm4iHgw4GSNDz6rjdobJcDBDtche48tD2XopqFYVWh36gD19clllxS9t8efKTV7jyc7FcJ3Ruzm6xd1vr+FawOxBM3OUmDJI1n11XpH9BSHyN8FZpBrbQIU+JLy7cDVw4gFwMZA7pVZ9BruJjsf3XpP8ATtILSA5trHTquc2lsAMIcwTOfIKXHRMnIVqY0kHK9lXdAkOmTwE+JW92ngAMw4E9x08JWkxBa0Absk6gZTpOo/Czd7im9wAud3OCLftwUGGounfJmbTmRy6ZKbFtm4E3/TlH2Nx9kmfCct0HIfWPNdRKkqEixziTceXEKo+pccyII4cuYvb8rKuZMT0I48yPV1lhaM5/wcr87jzQT0ZyPcZg9ORU43Yy5QRY90/dyAQNXT2P8eJWdOhnESb/AIEeHiqjDCSRfLnnHPh1uFn7ogm3Q8ev5Cnp4cRItlPIznHA+swrIpiL6ZHn64oNaGB1wL6nL9iVHXouvr4jW8EH1xWwfhnEmLE8RIKgex4hs30yIjlb19A0eNh2YAOh4nqLeMLTVhBuCOAP0XS47CndJgbwzgHxHPl0ystPXpl8ZSNImW8R0U2NcQGDeJsQSLnMaKF8uZlnrr+62FehAuJknLjxCoubuGODh0vqqlbPYuIFiY0B/ddphqlhC4NoI4DWRkea6jYmM3humxzHRd43Tmxv6VRXaLlraSv0QtXC7TVhihotVpoQG6hSbqEG1QkmEQgmhCAASKaEGKwlZkKNwQZ0at+WqZ2gz3hpEjlOUn5SoacA3yzPQXK47auL3qznDInpYXHrms88tNePjuW3ZYzCjeAI+E68DwXO7b2GQZA3mmwjLLPz8lLsHb76jXCo2WNA3TqYtrn9rrYnGFrd5plkneB+XjHq64slXuXThauz3CZH/jp4W8VSxuGJhw49ei9Dr4NrocGm4NuX6rrn8Tg43gAAPPt4ea5sdbcwMESJjLRTf08W0Mn89bEhb/3QziRwHKR9yom0ZLJH8wfwFyu1P3MkmSZbMcQPmHMWKkbh8jExpnnwhTNpbu6QTAAidIkE+BAPRbINDQLWMDpGU+K6TanTpRY31nln4x+dFi2jxMXgHSefDLNSg3dJ1Mco+4P1KrtxbRLQQXG5Fo4yFU2zqVANDIsQAJE8Px4KKlhwG3NjcaxP2yRRkHe/U7Izw+/BSmtAl3/E6R9URVr0w0S7XQ5Rln36XWmxlMSLbp0OU8iNDncLcvaXfFaM4Ph/tKo4/DkiDrA8rEc1NK5ep8TyDxMc7fW2aVTBSJkTH0yVz+lAcZN5kgcTr4jzKnZgb2FjM3yOqbI1NBhIDcxGXXILaYKkZbE/zzUlSg1h3jA5ceSkwGID3fCdcoy5FNW/SzU+3WYBrgBMO6iVdNSPkbPcKLZtc7o3mu8D9lfqOaMvXUJ/UdzwqEYwD5D4/spWbTYAJa4eBRUIjJVjuxwT5MnXxYVe/wCps4O/4oWt943ihT5cj4MHWgprFC9TxMpTWKaBoSlMlFPdWtx+0dzIC3HXotl7xazaGAFUguLo4AxKy5Jnf8tuK8cv9tFtLaj6jCP0N1Gru4WhOJYGuIILmgmJEwupx2xd4brPgB4CY4wp8JsNtJkMAGU2Bc6dSsLx5TuvXjzccmsf1pNj4dzmtOQAtNtIGa3+Gaykd6o7ISGTnGRctJtar7skyWxxNvNVMVWIpe8qGCYidZuFbz/kjL/m/bXUO2r8wMAyTPIW8z5KvXDCJEAkG2WllydOpiqwAo0S1g+ep8INvlbn/CD7L13neq1r2ym0WWmMtnbDk1jem4fiGNmXDLzGaqVKjbEOGc2vGf1lVP8A2eSILyR30V7Zvs66iAGvkAl26ciSNSrcExst1VWvtamCCXgADISZym3T1Zaqv7WGSxjHOBtMRrn2/K6TaGw974msBcRkXBrR3ufAKtT2CWt+Jnx/4S4dJgFZXz9N5jx+3EY/EYqoT8e4DYhsi7TZ3kOyeHZiGEEOIi4m/DM+K6itsbEPcIpsY2bmo7Mcg2T4wr9LYD/mfTA4Bjj5l1/BWY50yvHHMDFYi0FvDI5cPXFZ0KFZxl7y4achlHmuvZsJnHwbH3Uv/R2Rm/sQPoJXXhkz88HNPe5gzvqDEEHP7Ln34+pUe6mA5waYBAsbAxPl1BXoY2DQmTTDjHzEv/7irFPZ7GizGjkAIXc4/bPLP04TDYao4z7o3mZIHoFbajsuucg1s8TK6ttADRSgcl18cTyrjafscXHeq1C452+y3uA2EynkAtwGrMNXUkjlHTZGSlDimAsgFRGeg8Ao3UGHNjfBWIRuqai7qp/R0v8A6x5oVvcSTUPK+2wCYSTCrk5QkiUDJQsZWJKDMrFEpFFEJh+fNYEolBWr4Jjnbxa0nSRMdAcli/DCZhs8YEqwUlPGLcr7QFqSnKRVRCkFNuhL3aCEpKctS3UFYohWDTWJpIIYRCk92kaaDDdQGrOEIEGpgJhNAoTAQCnCBphAQgcIQhAQhJCC8kU0IglJNJAOWJKZCRQKUiUyEigQKUprEhFEpFEJAQgaSaEQk00IEksikilCIWRCSIxIThNOEGG4j3YUiEEXukjTUycIK+4iFOUQioEKYtWJYgwQst1IhAoQlCEF4JrFMFENJCSAQkmgEoTQUGBCxKyKRQYQhNJABCEBAITSIQCITQgUJoQgSaCgIBCEwgEIQgIThIlOUAkhEIFCRCyKSDHdTRCEE5QmhAkpQhAkShCBhBQhBiUkkIMSUFCEAEwkhA4SQhBkgoQgRQhCACJSQgcIKEIAFMJIQMpIQgJTCEIApFCEAkh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C:\Users\PTI_Lab\Desktop\SHAHID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365104"/>
            <a:ext cx="2133600" cy="1419814"/>
          </a:xfrm>
          <a:prstGeom prst="rect">
            <a:avLst/>
          </a:prstGeom>
          <a:noFill/>
        </p:spPr>
      </p:pic>
      <p:pic>
        <p:nvPicPr>
          <p:cNvPr id="6155" name="Picture 11" descr="C:\Users\PTI_Lab\Desktop\SHAHID\download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1600200" cy="916819"/>
          </a:xfrm>
          <a:prstGeom prst="rect">
            <a:avLst/>
          </a:prstGeom>
          <a:noFill/>
        </p:spPr>
      </p:pic>
      <p:pic>
        <p:nvPicPr>
          <p:cNvPr id="19458" name="Picture 2" descr="C:\Users\PTI_Lab\Desktop\SHAHID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2924944"/>
            <a:ext cx="2322308" cy="1876425"/>
          </a:xfrm>
          <a:prstGeom prst="rect">
            <a:avLst/>
          </a:prstGeom>
          <a:noFill/>
        </p:spPr>
      </p:pic>
      <p:pic>
        <p:nvPicPr>
          <p:cNvPr id="19460" name="Picture 4" descr="C:\Users\PTI_Lab\Desktop\SHAHID\images.jpg"/>
          <p:cNvPicPr>
            <a:picLocks noChangeAspect="1" noChangeArrowheads="1"/>
          </p:cNvPicPr>
          <p:nvPr/>
        </p:nvPicPr>
        <p:blipFill>
          <a:blip r:embed="rId6" cstate="print"/>
          <a:srcRect b="29032"/>
          <a:stretch>
            <a:fillRect/>
          </a:stretch>
        </p:blipFill>
        <p:spPr bwMode="auto">
          <a:xfrm flipH="1">
            <a:off x="8748464" y="476672"/>
            <a:ext cx="2653829" cy="16764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1357290" y="4286256"/>
            <a:ext cx="838200" cy="158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516216" y="1268760"/>
            <a:ext cx="1056180" cy="588604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9058" y="4214818"/>
            <a:ext cx="1143000" cy="158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15074" y="4071942"/>
            <a:ext cx="990600" cy="158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500298" y="285728"/>
            <a:ext cx="3429000" cy="10668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খাদ্যশৃঙ্খল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755576" y="2564904"/>
            <a:ext cx="1905000" cy="7620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উৎপাদক</a:t>
            </a:r>
            <a:endParaRPr lang="en-US" sz="32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 rot="5400000">
            <a:off x="6815158" y="3614734"/>
            <a:ext cx="2057400" cy="6858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৩য় স্তরের খাদক</a:t>
            </a:r>
            <a:endParaRPr lang="en-US" sz="28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3643306" y="3357562"/>
            <a:ext cx="2057400" cy="7620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২য় স্তরের খাদক</a:t>
            </a:r>
            <a:endParaRPr lang="en-US" sz="28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928662" y="3429000"/>
            <a:ext cx="2057400" cy="7620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১ম স্তরের খাদক</a:t>
            </a:r>
            <a:endParaRPr lang="en-US" sz="28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 rot="5400000">
            <a:off x="6894091" y="1178347"/>
            <a:ext cx="2042410" cy="6858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৪র্থ স্তরের খাদক</a:t>
            </a:r>
            <a:endParaRPr lang="en-US" sz="28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339752" y="1340768"/>
            <a:ext cx="504056" cy="134076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2312E-6 L 0.1375 0.52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0.1126 C 0.01094 0.17387 0.01181 0.25202 -0.02309 0.30219 C -0.06337 0.34821 -0.12552 0.34497 -0.16788 0.28717 C -0.20955 0.23029 -0.2717 0.22474 -0.30712 0.27861 C -0.34271 0.32532 -0.34288 0.40601 -0.29774 0.47191 " pathEditMode="relative" rAng="8137249" ptsTypes="fffff">
                                      <p:cBhvr>
                                        <p:cTn id="22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3422 C -0.00573 -0.07214 -0.02187 -0.22151 -0.06424 -0.21596 C -0.12639 -0.21272 -0.11719 0.28647 -0.19149 0.29086 C -0.25799 0.2941 -0.2342 -0.14313 -0.29844 -0.13827 C -0.36493 -0.1348 -0.32014 0.17942 -0.39219 0.18289 C -0.4559 0.18612 -0.42639 -0.02891 -0.48299 -0.02613 C -0.53837 -0.02336 -0.50538 0.1378 -0.55521 0.14034 C -0.58385 0.14173 -0.58681 0.09849 -0.59045 0.06335 " pathEditMode="relative" rAng="10675130" ptsTypes="ffffffff">
                                      <p:cBhvr>
                                        <p:cTn id="2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2 C -0.02014 -0.00601 -0.03889 -0.01433 -0.04045 -0.03584 C -0.04253 -0.06011 -0.025 -0.07098 -0.00677 -0.08115 C 0.01337 -0.0948 0.03351 -0.10497 0.03142 -0.13225 C 0.02969 -0.1563 0.00833 -0.16185 -0.01319 -0.16971 C -0.03229 -0.17225 -0.05122 -0.18058 -0.05295 -0.20485 C -0.05434 -0.22589 -0.03733 -0.2393 -0.0191 -0.2504 C 0.00122 -0.26104 0.02101 -0.27445 0.01927 -0.29873 C 0.01753 -0.32277 -0.02535 -0.33618 -0.02517 -0.33618 C -0.04479 -0.34127 -0.06337 -0.34774 -0.06493 -0.37063 C -0.06684 -0.39537 -0.04948 -0.40601 -0.03142 -0.41665 C -0.01128 -0.43006 0.00885 -0.44069 0.00694 -0.46774 C 0.00521 -0.49133 -0.01615 -0.49734 -0.0375 -0.5022 C -0.05712 -0.51052 -0.07552 -0.51607 -0.07743 -0.54035 C -0.07917 -0.56185 -0.06181 -0.57457 -0.04358 -0.58613 C -0.02326 -0.5963 -0.00347 -0.60971 -0.00521 -0.63376 C -0.00694 -0.65826 -0.02813 -0.66358 -0.04983 -0.67191 " pathEditMode="relative" rAng="15867863" ptsTypes="fffffffffffffffff">
                                      <p:cBhvr>
                                        <p:cTn id="4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7746E-6 L 0.46181 0.4106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152400"/>
            <a:ext cx="3429000" cy="10668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খাদ্যশৃঙ্খল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_Lab\Desktop\SHAHID\mbSiibt6VUiyhr3ubQfdFsz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77200" cy="52775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95600" y="381000"/>
            <a:ext cx="3429000" cy="10668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Shonar Bangla" panose="020B0502040204020203" pitchFamily="34" charset="0"/>
                <a:cs typeface="Shonar Bangla" panose="020B0502040204020203" pitchFamily="34" charset="0"/>
              </a:rPr>
              <a:t>খাদ্যশৃঙ্খল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967334"/>
            <a:ext cx="815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যে প্রক্রিয়ায় শক্তি উৎপাদক (উদ্ভিদ) থেকে বিভিন্ন স্তরের খাদকের (প্রাণির) মধ্য দিয়ে চূড়ান্ত পর্যায়ের খাদকে (প্রাণিতে) পৌছায় তাকে খাদ্যশৃঙ্খল বলে।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838200"/>
            <a:ext cx="8458200" cy="5245120"/>
            <a:chOff x="304800" y="838200"/>
            <a:chExt cx="8458200" cy="5245120"/>
          </a:xfrm>
        </p:grpSpPr>
        <p:sp>
          <p:nvSpPr>
            <p:cNvPr id="5" name="Rectangle 4"/>
            <p:cNvSpPr/>
            <p:nvPr/>
          </p:nvSpPr>
          <p:spPr>
            <a:xfrm>
              <a:off x="894822" y="838200"/>
              <a:ext cx="672972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66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নিকট পরিবেশ পর্যবেক্ষণ</a:t>
              </a:r>
              <a:endParaRPr lang="en-US" sz="66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2667000"/>
              <a:ext cx="8001000" cy="34163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5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শিক্ষার্থীরা ৩ টি দলে ভাগ হয়ে নিকট পরিবেশ পর্যবেক্ষণের মাধ্যমে খাদ্যশৃঙ্খল শনাক্ত করে আনবে এবং তা উপস্থাপন করবে।</a:t>
              </a:r>
              <a:endPara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pic>
          <p:nvPicPr>
            <p:cNvPr id="4" name="Picture 3" descr="BD21315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981200"/>
              <a:ext cx="845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291</Words>
  <Application>Microsoft Office PowerPoint</Application>
  <PresentationFormat>On-screen Show (4:3)</PresentationFormat>
  <Paragraphs>64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Baskerville Old Face</vt:lpstr>
      <vt:lpstr>Calibri</vt:lpstr>
      <vt:lpstr>NikoshBAN</vt:lpstr>
      <vt:lpstr>Shonar Bangla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PTI_Lab</dc:creator>
  <cp:lastModifiedBy>D H Liton</cp:lastModifiedBy>
  <cp:revision>247</cp:revision>
  <dcterms:created xsi:type="dcterms:W3CDTF">2006-08-16T00:00:00Z</dcterms:created>
  <dcterms:modified xsi:type="dcterms:W3CDTF">2018-05-14T13:45:43Z</dcterms:modified>
</cp:coreProperties>
</file>