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19"/>
  </p:notesMasterIdLst>
  <p:sldIdLst>
    <p:sldId id="291" r:id="rId2"/>
    <p:sldId id="269" r:id="rId3"/>
    <p:sldId id="297" r:id="rId4"/>
    <p:sldId id="276" r:id="rId5"/>
    <p:sldId id="288" r:id="rId6"/>
    <p:sldId id="271" r:id="rId7"/>
    <p:sldId id="277" r:id="rId8"/>
    <p:sldId id="278" r:id="rId9"/>
    <p:sldId id="279" r:id="rId10"/>
    <p:sldId id="280" r:id="rId11"/>
    <p:sldId id="272" r:id="rId12"/>
    <p:sldId id="294" r:id="rId13"/>
    <p:sldId id="296" r:id="rId14"/>
    <p:sldId id="295" r:id="rId15"/>
    <p:sldId id="285" r:id="rId16"/>
    <p:sldId id="287" r:id="rId17"/>
    <p:sldId id="28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00FF00"/>
    <a:srgbClr val="F78887"/>
    <a:srgbClr val="F1D026"/>
    <a:srgbClr val="08DDE2"/>
    <a:srgbClr val="009900"/>
    <a:srgbClr val="FF6600"/>
    <a:srgbClr val="99FF99"/>
    <a:srgbClr val="CCCC00"/>
    <a:srgbClr val="97BA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0882" autoAdjust="0"/>
    <p:restoredTop sz="94660"/>
  </p:normalViewPr>
  <p:slideViewPr>
    <p:cSldViewPr snapToGrid="0">
      <p:cViewPr varScale="1">
        <p:scale>
          <a:sx n="78" d="100"/>
          <a:sy n="78" d="100"/>
        </p:scale>
        <p:origin x="-16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27A0AA-195E-4297-9B38-5993668D0A10}" type="datetimeFigureOut">
              <a:rPr lang="en-US" smtClean="0"/>
              <a:pPr/>
              <a:t>12/25/2017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37076B-2E9D-40FA-9FCA-D4A0DE9EFF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08446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/>
              <a:t>“ছবিতে</a:t>
            </a:r>
            <a:r>
              <a:rPr lang="bn-IN" baseline="0" dirty="0"/>
              <a:t> কি দেখা যাচ্ছে” লেখাটি আসার পর শিক্ষার্থীদের ভাবার এবং বলার সুযোগ দিন, তারপর ক্লিক দিয়ে জানিয়ে দিন এগুলো কী।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7076B-2E9D-40FA-9FCA-D4A0DE9EFF3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01527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/>
              <a:t>শিক্ষক</a:t>
            </a:r>
            <a:r>
              <a:rPr lang="bn-IN" baseline="0" dirty="0"/>
              <a:t> হরফটি কয়েকবার বলবেন এবং শিক্ষার্থীদের দিয়ে বলাবেন, তারপরে উক্ত হরফটি দিয়ে বানানো শব্দটি </a:t>
            </a:r>
            <a:r>
              <a:rPr lang="bn-IN" dirty="0"/>
              <a:t>শিক্ষক</a:t>
            </a:r>
            <a:r>
              <a:rPr lang="bn-IN" baseline="0" dirty="0"/>
              <a:t> কয়েকবার বলবেন এবং শিক্ষার্থীদের দিয়ে বলাবেন।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7076B-2E9D-40FA-9FCA-D4A0DE9EFF3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36235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dirty="0"/>
              <a:t>শিক্ষক</a:t>
            </a:r>
            <a:r>
              <a:rPr lang="bn-IN" baseline="0" dirty="0"/>
              <a:t> হরফটি কয়েকবার বলবেন এবং শিক্ষার্থীদের দিয়ে বলাবেন, তারপরে উক্ত হরফটি দিয়ে বানানো শব্দটি </a:t>
            </a:r>
            <a:r>
              <a:rPr lang="bn-IN" dirty="0"/>
              <a:t>শিক্ষক</a:t>
            </a:r>
            <a:r>
              <a:rPr lang="bn-IN" baseline="0" dirty="0"/>
              <a:t> কয়েকবার বলবেন এবং শিক্ষার্থীদের দিয়ে বলাবেন।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7076B-2E9D-40FA-9FCA-D4A0DE9EFF3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77160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dirty="0"/>
              <a:t>শিক্ষক</a:t>
            </a:r>
            <a:r>
              <a:rPr lang="bn-IN" baseline="0" dirty="0"/>
              <a:t> হরফটি কয়েকবার বলবেন এবং শিক্ষার্থীদের দিয়ে বলাবেন, তারপরে উক্ত হরফটি দিয়ে বানানো শব্দটি </a:t>
            </a:r>
            <a:r>
              <a:rPr lang="bn-IN" dirty="0"/>
              <a:t>শিক্ষক</a:t>
            </a:r>
            <a:r>
              <a:rPr lang="bn-IN" baseline="0" dirty="0"/>
              <a:t> কয়েকবার বলবেন এবং শিক্ষার্থীদের দিয়ে বলাবেন।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7076B-2E9D-40FA-9FCA-D4A0DE9EFF3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91985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dirty="0"/>
              <a:t>শিক্ষক</a:t>
            </a:r>
            <a:r>
              <a:rPr lang="bn-IN" baseline="0" dirty="0"/>
              <a:t> হরফটি কয়েকবার বলবেন এবং শিক্ষার্থীদের দিয়ে বলাবেন, তারপরে উক্ত হরফটি দিয়ে বানানো শব্দটি </a:t>
            </a:r>
            <a:r>
              <a:rPr lang="bn-IN" dirty="0"/>
              <a:t>শিক্ষক</a:t>
            </a:r>
            <a:r>
              <a:rPr lang="bn-IN" baseline="0" dirty="0"/>
              <a:t> কয়েকবার বলবেন এবং শিক্ষার্থীদের দিয়ে বলাবেন।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7076B-2E9D-40FA-9FCA-D4A0DE9EFF3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252900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/>
              <a:t>শিক্ষক</a:t>
            </a:r>
            <a:r>
              <a:rPr lang="bn-IN" baseline="0" dirty="0"/>
              <a:t> শিক্ষার্থীদের কাছে গিয়ে গিয়ে লিখতে সহযোগিতা করবেন।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7076B-2E9D-40FA-9FCA-D4A0DE9EFF3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16871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IN" dirty="0">
                <a:latin typeface="NikoshBAN" panose="02000000000000000000" pitchFamily="2" charset="0"/>
                <a:cs typeface="NikoshBAN" panose="02000000000000000000" pitchFamily="2" charset="0"/>
              </a:rPr>
              <a:t>শব্দের</a:t>
            </a:r>
            <a:r>
              <a:rPr lang="bn-IN" baseline="0" dirty="0">
                <a:latin typeface="NikoshBAN" panose="02000000000000000000" pitchFamily="2" charset="0"/>
                <a:cs typeface="NikoshBAN" panose="02000000000000000000" pitchFamily="2" charset="0"/>
              </a:rPr>
              <a:t> উপর ক্লিক করলে ছবির মিল দেখাবে।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7076B-2E9D-40FA-9FCA-D4A0DE9EFF3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55194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1.xml"/><Relationship Id="rId3" Type="http://schemas.openxmlformats.org/officeDocument/2006/relationships/slide" Target="../slides/slide3.xml"/><Relationship Id="rId7" Type="http://schemas.openxmlformats.org/officeDocument/2006/relationships/slide" Target="../slides/slide6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5.xml"/><Relationship Id="rId5" Type="http://schemas.openxmlformats.org/officeDocument/2006/relationships/slide" Target="../slides/slide12.xml"/><Relationship Id="rId10" Type="http://schemas.openxmlformats.org/officeDocument/2006/relationships/image" Target="../media/image3.png"/><Relationship Id="rId4" Type="http://schemas.openxmlformats.org/officeDocument/2006/relationships/slide" Target="../slides/slide16.xml"/><Relationship Id="rId9" Type="http://schemas.openxmlformats.org/officeDocument/2006/relationships/slide" Target="../slides/slide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4C760A79-3F5F-4F88-967B-21E98E6CC689}" type="datetime5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25-Dec-17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r>
              <a:rPr lang="as-IN">
                <a:solidFill>
                  <a:prstClr val="black">
                    <a:tint val="75000"/>
                  </a:prstClr>
                </a:solidFill>
              </a:rPr>
              <a:t>মোহাম্মাদ ফয়েজুর রহমান, আরবী প্রভাষক, ভান্ডারিয়া সিদ্দিকিয়া কামিল মাদরাসা, রাজবাড়ী</a:t>
            </a: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165CE70-7C51-4465-AB76-E32C39D4311D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7612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3CE456A-690B-40A7-9CFC-0F8606B41C89}" type="datetime5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25-Dec-17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r>
              <a:rPr lang="as-IN">
                <a:solidFill>
                  <a:prstClr val="black">
                    <a:tint val="75000"/>
                  </a:prstClr>
                </a:solidFill>
              </a:rPr>
              <a:t>মোহাম্মাদ ফয়েজুর রহমান, আরবী প্রভাষক, ভান্ডারিয়া সিদ্দিকিয়া কামিল মাদরাসা, রাজবাড়ী</a:t>
            </a: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165CE70-7C51-4465-AB76-E32C39D4311D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9860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F2EAAB4-7B08-4891-A903-6D1A6B62B64B}" type="datetime5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25-Dec-17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r>
              <a:rPr lang="as-IN">
                <a:solidFill>
                  <a:prstClr val="black">
                    <a:tint val="75000"/>
                  </a:prstClr>
                </a:solidFill>
              </a:rPr>
              <a:t>মোহাম্মাদ ফয়েজুর রহমান, আরবী প্রভাষক, ভান্ডারিয়া সিদ্দিকিয়া কামিল মাদরাসা, রাজবাড়ী</a:t>
            </a: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165CE70-7C51-4465-AB76-E32C39D4311D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3294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65FBAE1C-B192-4203-B925-69B632E5D8DE}" type="datetime5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25-Dec-17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r>
              <a:rPr lang="as-IN">
                <a:solidFill>
                  <a:prstClr val="black">
                    <a:tint val="75000"/>
                  </a:prstClr>
                </a:solidFill>
              </a:rPr>
              <a:t>মোহাম্মাদ ফয়েজুর রহমান, আরবী প্রভাষক, ভান্ডারিয়া সিদ্দিকিয়া কামিল মাদরাসা, রাজবাড়ী</a:t>
            </a: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165CE70-7C51-4465-AB76-E32C39D4311D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2735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5BA4240-9609-468D-B911-DD3DDC338435}" type="datetime5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25-Dec-17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r>
              <a:rPr lang="as-IN">
                <a:solidFill>
                  <a:prstClr val="black">
                    <a:tint val="75000"/>
                  </a:prstClr>
                </a:solidFill>
              </a:rPr>
              <a:t>মোহাম্মাদ ফয়েজুর রহমান, আরবী প্রভাষক, ভান্ডারিয়া সিদ্দিকিয়া কামিল মাদরাসা, রাজবাড়ী</a:t>
            </a: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165CE70-7C51-4465-AB76-E32C39D4311D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4404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0E3793F-4E63-4747-955C-4D81BB2083AA}" type="datetime5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25-Dec-17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r>
              <a:rPr lang="as-IN">
                <a:solidFill>
                  <a:prstClr val="black">
                    <a:tint val="75000"/>
                  </a:prstClr>
                </a:solidFill>
              </a:rPr>
              <a:t>মোহাম্মাদ ফয়েজুর রহমান, আরবী প্রভাষক, ভান্ডারিয়া সিদ্দিকিয়া কামিল মাদরাসা, রাজবাড়ী</a:t>
            </a: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165CE70-7C51-4465-AB76-E32C39D4311D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945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DAEF88A8-9A0A-4BCE-BAB7-E8ACEB7F7A08}" type="datetime5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25-Dec-17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r>
              <a:rPr lang="as-IN">
                <a:solidFill>
                  <a:prstClr val="black">
                    <a:tint val="75000"/>
                  </a:prstClr>
                </a:solidFill>
              </a:rPr>
              <a:t>মোহাম্মাদ ফয়েজুর রহমান, আরবী প্রভাষক, ভান্ডারিয়া সিদ্দিকিয়া কামিল মাদরাসা, রাজবাড়ী</a:t>
            </a: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165CE70-7C51-4465-AB76-E32C39D4311D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5987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8654AF5B-88B6-44AC-9AA3-A5E253F0100A}" type="datetime5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25-Dec-17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r>
              <a:rPr lang="as-IN">
                <a:solidFill>
                  <a:prstClr val="black">
                    <a:tint val="75000"/>
                  </a:prstClr>
                </a:solidFill>
              </a:rPr>
              <a:t>মোহাম্মাদ ফয়েজুর রহমান, আরবী প্রভাষক, ভান্ডারিয়া সিদ্দিকিয়া কামিল মাদরাসা, রাজবাড়ী</a:t>
            </a: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165CE70-7C51-4465-AB76-E32C39D4311D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9218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2081209" y="6474158"/>
            <a:ext cx="1197297" cy="372011"/>
          </a:xfr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/>
          <a:lstStyle>
            <a:lvl1pPr algn="ctr">
              <a:defRPr sz="1400" b="0" cap="none" spc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latin typeface="NikoshBAN" panose="02000000000000000000" pitchFamily="2" charset="0"/>
                <a:cs typeface="NikoshBAN" panose="02000000000000000000" pitchFamily="2" charset="0"/>
              </a:defRPr>
            </a:lvl1pPr>
          </a:lstStyle>
          <a:p>
            <a:fld id="{C764DE79-268F-4C1A-8933-263129D2AF90}" type="datetimeFigureOut">
              <a:rPr lang="en-US" smtClean="0"/>
              <a:pPr/>
              <a:t>12/25/2017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65857" y="6467196"/>
            <a:ext cx="5900471" cy="365125"/>
          </a:xfr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/>
          <a:lstStyle>
            <a:lvl1pPr>
              <a:defRPr sz="1400" b="0" cap="none" spc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latin typeface="NikoshBAN" panose="02000000000000000000" pitchFamily="2" charset="0"/>
                <a:cs typeface="NikoshBAN" panose="02000000000000000000" pitchFamily="2" charset="0"/>
              </a:defRPr>
            </a:lvl1pPr>
          </a:lstStyle>
          <a:p>
            <a:pPr>
              <a:defRPr/>
            </a:pPr>
            <a:r>
              <a:rPr lang="as-IN" dirty="0"/>
              <a:t>মোহাম্মাদ ফয়েজুর রহমান, আরবী প্রভাষক, ভান্ডারিয়া সিদ্দিকিয়া </a:t>
            </a:r>
            <a:r>
              <a:rPr lang="bn-IN" dirty="0"/>
              <a:t>কামিল</a:t>
            </a:r>
            <a:r>
              <a:rPr lang="as-IN" dirty="0"/>
              <a:t> মাদরাসা, রাজবাড়ী</a:t>
            </a:r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516516" y="6460304"/>
            <a:ext cx="749702" cy="372011"/>
          </a:xfr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/>
          <a:lstStyle>
            <a:lvl1pPr algn="ctr">
              <a:defRPr sz="1400" b="0" cap="none" spc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latin typeface="NikoshBAN" panose="02000000000000000000" pitchFamily="2" charset="0"/>
                <a:cs typeface="NikoshBAN" panose="02000000000000000000" pitchFamily="2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40153" y="55421"/>
            <a:ext cx="2141088" cy="1575707"/>
          </a:xfrm>
          <a:prstGeom prst="rect">
            <a:avLst/>
          </a:prstGeom>
        </p:spPr>
      </p:pic>
      <p:sp>
        <p:nvSpPr>
          <p:cNvPr id="6" name="Flowchart: Terminator 5">
            <a:hlinkClick r:id="rId3" action="ppaction://hlinksldjump" highlightClick="1"/>
          </p:cNvPr>
          <p:cNvSpPr/>
          <p:nvPr userDrawn="1"/>
        </p:nvSpPr>
        <p:spPr>
          <a:xfrm>
            <a:off x="2679858" y="86680"/>
            <a:ext cx="1344161" cy="341936"/>
          </a:xfrm>
          <a:prstGeom prst="flowChartTerminator">
            <a:avLst/>
          </a:prstGeom>
          <a:solidFill>
            <a:srgbClr val="00FFFF"/>
          </a:solidFill>
          <a:ln w="38100">
            <a:solidFill>
              <a:srgbClr val="FFCC99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IN" sz="1500" b="0" i="0" u="none" strike="noStrike" kern="1200" cap="none" spc="0" normalizeH="0" baseline="0" noProof="0" dirty="0">
                <a:ln w="0">
                  <a:solidFill>
                    <a:srgbClr val="FF9900"/>
                  </a:solidFill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পরিচিতি</a:t>
            </a:r>
            <a:endParaRPr kumimoji="0" lang="ar-SA" sz="1500" b="0" i="0" u="none" strike="noStrike" kern="1200" cap="none" spc="0" normalizeH="0" baseline="0" noProof="0" dirty="0">
              <a:ln w="0">
                <a:solidFill>
                  <a:srgbClr val="FF9900"/>
                </a:solidFill>
              </a:ln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NikoshBAN" panose="020000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Flowchart: Terminator 6">
            <a:hlinkClick r:id="rId4" action="ppaction://hlinksldjump" highlightClick="1"/>
          </p:cNvPr>
          <p:cNvSpPr/>
          <p:nvPr userDrawn="1"/>
        </p:nvSpPr>
        <p:spPr>
          <a:xfrm>
            <a:off x="9526900" y="86680"/>
            <a:ext cx="1513856" cy="341936"/>
          </a:xfrm>
          <a:prstGeom prst="flowChartTerminator">
            <a:avLst/>
          </a:prstGeom>
          <a:solidFill>
            <a:srgbClr val="00FFFF"/>
          </a:solidFill>
          <a:ln w="38100">
            <a:solidFill>
              <a:srgbClr val="FFCC99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IN" sz="1500" b="0" i="0" u="none" strike="noStrike" kern="1200" cap="none" spc="0" normalizeH="0" baseline="0" noProof="0" dirty="0">
                <a:ln w="0">
                  <a:solidFill>
                    <a:srgbClr val="FF9900"/>
                  </a:solidFill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বাড়ীর কাজ</a:t>
            </a:r>
            <a:endParaRPr kumimoji="0" lang="ar-SA" sz="1500" b="0" i="0" u="none" strike="noStrike" kern="1200" cap="none" spc="0" normalizeH="0" baseline="0" noProof="0" dirty="0">
              <a:ln w="0">
                <a:solidFill>
                  <a:srgbClr val="FF9900"/>
                </a:solidFill>
              </a:ln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NikoshBAN" panose="020000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lowchart: Terminator 7">
            <a:hlinkClick r:id="rId5" action="ppaction://hlinksldjump" highlightClick="1"/>
          </p:cNvPr>
          <p:cNvSpPr/>
          <p:nvPr userDrawn="1"/>
        </p:nvSpPr>
        <p:spPr>
          <a:xfrm>
            <a:off x="8140064" y="86680"/>
            <a:ext cx="1344161" cy="341936"/>
          </a:xfrm>
          <a:prstGeom prst="flowChartTerminator">
            <a:avLst/>
          </a:prstGeom>
          <a:solidFill>
            <a:srgbClr val="00FFFF"/>
          </a:solidFill>
          <a:ln w="38100">
            <a:solidFill>
              <a:srgbClr val="FFCC99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IN" sz="1500" b="0" i="0" u="none" strike="noStrike" kern="1200" cap="none" spc="0" normalizeH="0" baseline="0" noProof="0" dirty="0">
                <a:ln w="0">
                  <a:solidFill>
                    <a:srgbClr val="FF9900"/>
                  </a:solidFill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দলীয় কাজ</a:t>
            </a:r>
            <a:endParaRPr kumimoji="0" lang="ar-SA" sz="1500" b="0" i="0" u="none" strike="noStrike" kern="1200" cap="none" spc="0" normalizeH="0" baseline="0" noProof="0" dirty="0">
              <a:ln w="0">
                <a:solidFill>
                  <a:srgbClr val="FF9900"/>
                </a:solidFill>
              </a:ln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NikoshBAN" panose="020000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Flowchart: Terminator 8">
            <a:hlinkClick r:id="rId6" action="ppaction://hlinksldjump" highlightClick="1"/>
          </p:cNvPr>
          <p:cNvSpPr/>
          <p:nvPr userDrawn="1"/>
        </p:nvSpPr>
        <p:spPr>
          <a:xfrm>
            <a:off x="4043364" y="86680"/>
            <a:ext cx="1344161" cy="341936"/>
          </a:xfrm>
          <a:prstGeom prst="flowChartTerminator">
            <a:avLst/>
          </a:prstGeom>
          <a:solidFill>
            <a:srgbClr val="00FFFF"/>
          </a:solidFill>
          <a:ln w="38100">
            <a:solidFill>
              <a:srgbClr val="FFCC99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IN" sz="1500" b="0" i="0" u="none" strike="noStrike" kern="1200" cap="none" spc="0" normalizeH="0" baseline="0" noProof="0" dirty="0">
                <a:ln w="0">
                  <a:solidFill>
                    <a:srgbClr val="FF9900"/>
                  </a:solidFill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পাঠ ঘোষণা</a:t>
            </a:r>
            <a:endParaRPr kumimoji="0" lang="ar-SA" sz="1500" b="0" i="0" u="none" strike="noStrike" kern="1200" cap="none" spc="0" normalizeH="0" baseline="0" noProof="0" dirty="0">
              <a:ln w="0">
                <a:solidFill>
                  <a:srgbClr val="FF9900"/>
                </a:solidFill>
              </a:ln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NikoshBAN" panose="020000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Flowchart: Terminator 9">
            <a:hlinkClick r:id="rId7" action="ppaction://hlinksldjump" highlightClick="1"/>
          </p:cNvPr>
          <p:cNvSpPr/>
          <p:nvPr userDrawn="1"/>
        </p:nvSpPr>
        <p:spPr>
          <a:xfrm>
            <a:off x="5421152" y="86680"/>
            <a:ext cx="1344161" cy="341936"/>
          </a:xfrm>
          <a:prstGeom prst="flowChartTerminator">
            <a:avLst/>
          </a:prstGeom>
          <a:solidFill>
            <a:srgbClr val="00FFFF"/>
          </a:solidFill>
          <a:ln w="38100">
            <a:solidFill>
              <a:srgbClr val="FFCC99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IN" sz="1500" b="0" i="0" u="none" strike="noStrike" kern="1200" cap="none" spc="0" normalizeH="0" baseline="0" noProof="0" dirty="0">
                <a:ln w="0">
                  <a:solidFill>
                    <a:srgbClr val="FF9900"/>
                  </a:solidFill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শিখন ফল</a:t>
            </a:r>
            <a:endParaRPr kumimoji="0" lang="ar-SA" sz="1500" b="0" i="0" u="none" strike="noStrike" kern="1200" cap="none" spc="0" normalizeH="0" baseline="0" noProof="0" dirty="0">
              <a:ln w="0">
                <a:solidFill>
                  <a:srgbClr val="FF9900"/>
                </a:solidFill>
              </a:ln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NikoshBAN" panose="020000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lowchart: Terminator 10">
            <a:hlinkClick r:id="rId8" action="ppaction://hlinksldjump" highlightClick="1"/>
          </p:cNvPr>
          <p:cNvSpPr/>
          <p:nvPr userDrawn="1"/>
        </p:nvSpPr>
        <p:spPr>
          <a:xfrm>
            <a:off x="6784657" y="86680"/>
            <a:ext cx="1323427" cy="341936"/>
          </a:xfrm>
          <a:prstGeom prst="flowChartTerminator">
            <a:avLst/>
          </a:prstGeom>
          <a:solidFill>
            <a:srgbClr val="00FFFF"/>
          </a:solidFill>
          <a:ln w="38100">
            <a:solidFill>
              <a:srgbClr val="FFCC99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IN" sz="1500" b="0" i="0" u="none" strike="noStrike" kern="1200" cap="none" spc="0" normalizeH="0" baseline="0" noProof="0" dirty="0">
                <a:ln w="0">
                  <a:solidFill>
                    <a:srgbClr val="FF9900"/>
                  </a:solidFill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একক কাজ</a:t>
            </a:r>
            <a:endParaRPr kumimoji="0" lang="ar-SA" sz="1500" b="0" i="0" u="none" strike="noStrike" kern="1200" cap="none" spc="0" normalizeH="0" baseline="0" noProof="0" dirty="0">
              <a:ln w="0">
                <a:solidFill>
                  <a:srgbClr val="FF9900"/>
                </a:solidFill>
              </a:ln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NikoshBAN" panose="02000000000000000000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043423">
            <a:off x="279377" y="-242082"/>
            <a:ext cx="1582861" cy="2070910"/>
          </a:xfrm>
          <a:prstGeom prst="rect">
            <a:avLst/>
          </a:prstGeom>
        </p:spPr>
      </p:pic>
      <p:sp>
        <p:nvSpPr>
          <p:cNvPr id="13" name="Flowchart: Terminator 12">
            <a:hlinkClick r:id="rId9" action="ppaction://hlinksldjump" highlightClick="1"/>
          </p:cNvPr>
          <p:cNvSpPr/>
          <p:nvPr userDrawn="1"/>
        </p:nvSpPr>
        <p:spPr>
          <a:xfrm>
            <a:off x="1366982" y="86680"/>
            <a:ext cx="1279249" cy="341936"/>
          </a:xfrm>
          <a:prstGeom prst="flowChartTerminator">
            <a:avLst/>
          </a:prstGeom>
          <a:solidFill>
            <a:srgbClr val="00FFFF"/>
          </a:solidFill>
          <a:ln w="38100">
            <a:solidFill>
              <a:srgbClr val="FFCC99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IN" sz="1500" b="0" i="0" u="none" strike="noStrike" kern="1200" cap="none" spc="0" normalizeH="0" baseline="0" noProof="0" dirty="0">
                <a:ln w="0">
                  <a:solidFill>
                    <a:srgbClr val="FF9900"/>
                  </a:solidFill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হোম পেজ</a:t>
            </a:r>
            <a:endParaRPr kumimoji="0" lang="ar-SA" sz="1500" b="0" i="0" u="none" strike="noStrike" kern="1200" cap="none" spc="0" normalizeH="0" baseline="0" noProof="0" dirty="0">
              <a:ln w="0">
                <a:solidFill>
                  <a:srgbClr val="FF9900"/>
                </a:solidFill>
              </a:ln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NikoshBAN" panose="02000000000000000000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647032">
            <a:off x="3627" y="5346225"/>
            <a:ext cx="1955628" cy="14392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0528028" y="5194031"/>
            <a:ext cx="1554559" cy="177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1302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3ECB7BC-E34E-4FA0-A502-1CCEB177E573}" type="datetime5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25-Dec-17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r>
              <a:rPr lang="as-IN">
                <a:solidFill>
                  <a:prstClr val="black">
                    <a:tint val="75000"/>
                  </a:prstClr>
                </a:solidFill>
              </a:rPr>
              <a:t>মোহাম্মাদ ফয়েজুর রহমান, আরবী প্রভাষক, ভান্ডারিয়া সিদ্দিকিয়া কামিল মাদরাসা, রাজবাড়ী</a:t>
            </a: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165CE70-7C51-4465-AB76-E32C39D4311D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7738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9D167741-6D71-4069-A07F-39C0327928E9}" type="datetime5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25-Dec-17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r>
              <a:rPr lang="as-IN">
                <a:solidFill>
                  <a:prstClr val="black">
                    <a:tint val="75000"/>
                  </a:prstClr>
                </a:solidFill>
              </a:rPr>
              <a:t>মোহাম্মাদ ফয়েজুর রহমান, আরবী প্রভাষক, ভান্ডারিয়া সিদ্দিকিয়া কামিল মাদরাসা, রাজবাড়ী</a:t>
            </a: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2165CE70-7C51-4465-AB76-E32C39D4311D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8808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73C30728-6C72-4FEB-B946-8D1DE8983548}" type="datetime5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25-Dec-17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r>
              <a:rPr lang="as-IN">
                <a:solidFill>
                  <a:prstClr val="black">
                    <a:tint val="75000"/>
                  </a:prstClr>
                </a:solidFill>
              </a:rPr>
              <a:t>মোহাম্মাদ ফয়েজুর রহমান, আরবী প্রভাষক, ভান্ডারিয়া সিদ্দিকিয়া কামিল মাদরাসা, রাজবাড়ী</a:t>
            </a:r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2165CE70-7C51-4465-AB76-E32C39D4311D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5422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jpe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image" Target="../media/image38.jpeg"/><Relationship Id="rId12" Type="http://schemas.openxmlformats.org/officeDocument/2006/relationships/image" Target="../media/image4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11" Type="http://schemas.openxmlformats.org/officeDocument/2006/relationships/image" Target="../media/image42.png"/><Relationship Id="rId5" Type="http://schemas.openxmlformats.org/officeDocument/2006/relationships/image" Target="../media/image36.jpeg"/><Relationship Id="rId10" Type="http://schemas.openxmlformats.org/officeDocument/2006/relationships/image" Target="../media/image41.png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44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9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44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gif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2327574" y="6474621"/>
            <a:ext cx="1068363" cy="351270"/>
          </a:xfrm>
        </p:spPr>
        <p:txBody>
          <a:bodyPr/>
          <a:lstStyle/>
          <a:p>
            <a:pPr>
              <a:defRPr/>
            </a:pPr>
            <a:fld id="{B24C3B5D-EB4D-4E2E-A582-9DC8B871E424}" type="datetime5">
              <a:rPr lang="en-US" smtClean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pPr>
                <a:defRPr/>
              </a:pPr>
              <a:t>25-Dec-17</a:t>
            </a:fld>
            <a:endParaRPr lang="ar-SA" dirty="0"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as-IN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মোহাম্মাদ ফয়েজুর রহমান, আরবী প্রভাষক, ভান্ডারিয়া সিদ্দিকিয়া </a:t>
            </a:r>
            <a:r>
              <a:rPr lang="bn-IN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কামিল</a:t>
            </a:r>
            <a:r>
              <a:rPr lang="as-IN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মাদরাসা, রাজবাড়ী</a:t>
            </a:r>
            <a:endParaRPr lang="ar-SA" dirty="0"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94233" y="6453337"/>
            <a:ext cx="590550" cy="365125"/>
          </a:xfrm>
        </p:spPr>
        <p:txBody>
          <a:bodyPr/>
          <a:lstStyle/>
          <a:p>
            <a:pPr>
              <a:defRPr/>
            </a:pPr>
            <a:fld id="{2165CE70-7C51-4465-AB76-E32C39D4311D}" type="slidenum">
              <a:rPr lang="ar-SA" smtClean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Arial" panose="020B0604020202020204" pitchFamily="34" charset="0"/>
              </a:rPr>
              <a:pPr>
                <a:defRPr/>
              </a:pPr>
              <a:t>1</a:t>
            </a:fld>
            <a:endParaRPr lang="ar-SA"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/>
          <a:srcRect l="4427" t="5001" r="5174" b="48993"/>
          <a:stretch/>
        </p:blipFill>
        <p:spPr>
          <a:xfrm>
            <a:off x="8952379" y="2773680"/>
            <a:ext cx="2053961" cy="1862041"/>
          </a:xfrm>
          <a:prstGeom prst="rect">
            <a:avLst/>
          </a:prstGeom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/>
          <a:srcRect l="9874" t="5394" r="10526" b="49000"/>
          <a:stretch/>
        </p:blipFill>
        <p:spPr>
          <a:xfrm>
            <a:off x="675616" y="2770392"/>
            <a:ext cx="2070937" cy="1845849"/>
          </a:xfrm>
          <a:prstGeom prst="rect">
            <a:avLst/>
          </a:prstGeom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/>
          <a:srcRect l="5297" t="4760" r="3755" b="48599"/>
          <a:stretch/>
        </p:blipFill>
        <p:spPr>
          <a:xfrm>
            <a:off x="3507255" y="2747195"/>
            <a:ext cx="2003035" cy="1886327"/>
          </a:xfrm>
          <a:prstGeom prst="rect">
            <a:avLst/>
          </a:prstGeom>
          <a:effectLst/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/>
          <a:srcRect l="7902" t="4795" r="6449" b="49200"/>
          <a:stretch/>
        </p:blipFill>
        <p:spPr>
          <a:xfrm>
            <a:off x="6229817" y="2756872"/>
            <a:ext cx="2003035" cy="1862041"/>
          </a:xfrm>
          <a:prstGeom prst="rect">
            <a:avLst/>
          </a:prstGeom>
          <a:effectLst/>
        </p:spPr>
      </p:pic>
      <p:grpSp>
        <p:nvGrpSpPr>
          <p:cNvPr id="18" name="Group 17"/>
          <p:cNvGrpSpPr/>
          <p:nvPr/>
        </p:nvGrpSpPr>
        <p:grpSpPr>
          <a:xfrm>
            <a:off x="0" y="-42231"/>
            <a:ext cx="28951030" cy="2633654"/>
            <a:chOff x="-7315358" y="-347086"/>
            <a:chExt cx="28951030" cy="263365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6745813" y="-322183"/>
              <a:ext cx="3824920" cy="260875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8807" y="-322183"/>
              <a:ext cx="3824920" cy="260875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7315358" y="-286688"/>
              <a:ext cx="3790634" cy="257325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808566" y="-302897"/>
              <a:ext cx="3816315" cy="258946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3392846" y="-302519"/>
              <a:ext cx="3281974" cy="255994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7842145" y="-347086"/>
              <a:ext cx="3793527" cy="263365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702611" y="-286688"/>
              <a:ext cx="2888691" cy="257325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055472" y="-256989"/>
              <a:ext cx="2567068" cy="246888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1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9" name="Group 18"/>
          <p:cNvGrpSpPr/>
          <p:nvPr/>
        </p:nvGrpSpPr>
        <p:grpSpPr>
          <a:xfrm>
            <a:off x="-16759030" y="4602480"/>
            <a:ext cx="28951030" cy="2286074"/>
            <a:chOff x="-7315358" y="-347086"/>
            <a:chExt cx="28951030" cy="263365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6745813" y="-322183"/>
              <a:ext cx="3824920" cy="260875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8807" y="-322183"/>
              <a:ext cx="3824920" cy="2608751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7315358" y="-286688"/>
              <a:ext cx="3790634" cy="2573256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3808566" y="-302897"/>
              <a:ext cx="3816315" cy="2589465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3392846" y="-302519"/>
              <a:ext cx="3281974" cy="255994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7842145" y="-347086"/>
              <a:ext cx="3793527" cy="2633654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702611" y="-286688"/>
              <a:ext cx="2888691" cy="2573256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055472" y="-256989"/>
              <a:ext cx="2567068" cy="246888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1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xmlns="" val="26517930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94233" y="6453337"/>
            <a:ext cx="590550" cy="365125"/>
          </a:xfrm>
        </p:spPr>
        <p:txBody>
          <a:bodyPr/>
          <a:lstStyle/>
          <a:p>
            <a:pPr defTabSz="685800">
              <a:defRPr/>
            </a:pPr>
            <a:fld id="{2165CE70-7C51-4465-AB76-E32C39D4311D}" type="slidenum">
              <a:rPr lang="ar-SA" b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Arial" panose="020B0604020202020204" pitchFamily="34" charset="0"/>
              </a:rPr>
              <a:pPr defTabSz="685800">
                <a:defRPr/>
              </a:pPr>
              <a:t>10</a:t>
            </a:fld>
            <a:endParaRPr lang="ar-SA" b="0"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61231" y="1758461"/>
            <a:ext cx="6456955" cy="36693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37749" y="1509941"/>
            <a:ext cx="6628648" cy="37668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50163">
            <a:off x="4026425" y="1324232"/>
            <a:ext cx="4501139" cy="30088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4837048" y="5012275"/>
            <a:ext cx="2659378" cy="830997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SA" sz="4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ظهر</a:t>
            </a:r>
            <a:r>
              <a:rPr lang="en-US" sz="4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SA" sz="4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</a:t>
            </a:r>
            <a:r>
              <a:rPr lang="en-US" sz="4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পিঠ</a:t>
            </a:r>
            <a:endParaRPr lang="en-US" sz="4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40812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94233" y="6453337"/>
            <a:ext cx="590550" cy="365125"/>
          </a:xfrm>
        </p:spPr>
        <p:txBody>
          <a:bodyPr/>
          <a:lstStyle/>
          <a:p>
            <a:pPr defTabSz="685800">
              <a:defRPr/>
            </a:pPr>
            <a:fld id="{2165CE70-7C51-4465-AB76-E32C39D4311D}" type="slidenum">
              <a:rPr lang="ar-SA" b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Arial" panose="020B0604020202020204" pitchFamily="34" charset="0"/>
              </a:rPr>
              <a:pPr defTabSz="685800">
                <a:defRPr/>
              </a:pPr>
              <a:t>11</a:t>
            </a:fld>
            <a:endParaRPr lang="ar-SA" b="0"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79069" y="179051"/>
            <a:ext cx="2764730" cy="1571122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572817" y="2228415"/>
            <a:ext cx="3786079" cy="70788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n w="0">
                  <a:solidFill>
                    <a:sysClr val="windowText" lastClr="000000"/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পড়ি</a:t>
            </a:r>
            <a:r>
              <a:rPr lang="en-US" sz="4000" dirty="0">
                <a:ln w="0">
                  <a:solidFill>
                    <a:sysClr val="windowText" lastClr="000000"/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n w="0">
                  <a:solidFill>
                    <a:sysClr val="windowText" lastClr="000000"/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4000" dirty="0">
                <a:ln w="0">
                  <a:solidFill>
                    <a:sysClr val="windowText" lastClr="000000"/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n w="0">
                  <a:solidFill>
                    <a:sysClr val="windowText" lastClr="000000"/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মুখস্থ</a:t>
            </a:r>
            <a:r>
              <a:rPr lang="en-US" sz="4000" dirty="0">
                <a:ln w="0">
                  <a:solidFill>
                    <a:sysClr val="windowText" lastClr="000000"/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>
                <a:ln w="0">
                  <a:solidFill>
                    <a:sysClr val="windowText" lastClr="000000"/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করি</a:t>
            </a:r>
            <a:endParaRPr lang="en-US" sz="4000" dirty="0">
              <a:ln w="0">
                <a:solidFill>
                  <a:sysClr val="windowText" lastClr="000000"/>
                </a:solidFill>
              </a:ln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87444068"/>
              </p:ext>
            </p:extLst>
          </p:nvPr>
        </p:nvGraphicFramePr>
        <p:xfrm>
          <a:off x="1425283" y="3838418"/>
          <a:ext cx="8559500" cy="171450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tableStyleId>{5940675A-B579-460E-94D1-54222C63F5DA}</a:tableStyleId>
              </a:tblPr>
              <a:tblGrid>
                <a:gridCol w="2139875">
                  <a:extLst>
                    <a:ext uri="{9D8B030D-6E8A-4147-A177-3AD203B41FA5}">
                      <a16:colId xmlns:a16="http://schemas.microsoft.com/office/drawing/2014/main" xmlns="" val="2082717817"/>
                    </a:ext>
                  </a:extLst>
                </a:gridCol>
                <a:gridCol w="2139875">
                  <a:extLst>
                    <a:ext uri="{9D8B030D-6E8A-4147-A177-3AD203B41FA5}">
                      <a16:colId xmlns:a16="http://schemas.microsoft.com/office/drawing/2014/main" xmlns="" val="2893937239"/>
                    </a:ext>
                  </a:extLst>
                </a:gridCol>
                <a:gridCol w="2139875">
                  <a:extLst>
                    <a:ext uri="{9D8B030D-6E8A-4147-A177-3AD203B41FA5}">
                      <a16:colId xmlns:a16="http://schemas.microsoft.com/office/drawing/2014/main" xmlns="" val="2971474718"/>
                    </a:ext>
                  </a:extLst>
                </a:gridCol>
                <a:gridCol w="2139875">
                  <a:extLst>
                    <a:ext uri="{9D8B030D-6E8A-4147-A177-3AD203B41FA5}">
                      <a16:colId xmlns:a16="http://schemas.microsoft.com/office/drawing/2014/main" xmlns="" val="67395844"/>
                    </a:ext>
                  </a:extLst>
                </a:gridCol>
              </a:tblGrid>
              <a:tr h="16214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9600" dirty="0">
                          <a:solidFill>
                            <a:srgbClr val="FF0000"/>
                          </a:solidFill>
                          <a:latin typeface="70"/>
                        </a:rPr>
                        <a:t>ظ</a:t>
                      </a:r>
                      <a:endParaRPr lang="en-US" sz="1050" dirty="0">
                        <a:solidFill>
                          <a:srgbClr val="FF0000"/>
                        </a:solidFill>
                        <a:latin typeface="70"/>
                      </a:endParaRPr>
                    </a:p>
                    <a:p>
                      <a:pPr algn="ctr"/>
                      <a:endParaRPr lang="en-US" sz="1050" dirty="0">
                        <a:latin typeface="7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ar-SA" sz="9600" kern="1200" dirty="0">
                          <a:solidFill>
                            <a:schemeClr val="bg1"/>
                          </a:solidFill>
                          <a:latin typeface="70"/>
                          <a:ea typeface="+mn-ea"/>
                          <a:cs typeface="+mn-cs"/>
                        </a:rPr>
                        <a:t>ط</a:t>
                      </a:r>
                      <a:endParaRPr lang="en-US" sz="9600" kern="1200" dirty="0">
                        <a:solidFill>
                          <a:schemeClr val="bg1"/>
                        </a:solidFill>
                        <a:latin typeface="7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9600" dirty="0">
                          <a:solidFill>
                            <a:srgbClr val="FF0000"/>
                          </a:solidFill>
                          <a:latin typeface="70"/>
                        </a:rPr>
                        <a:t>ض</a:t>
                      </a:r>
                      <a:endParaRPr lang="en-US" sz="9600" dirty="0">
                        <a:solidFill>
                          <a:srgbClr val="FF0000"/>
                        </a:solidFill>
                        <a:latin typeface="7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8000" dirty="0">
                          <a:solidFill>
                            <a:schemeClr val="bg1"/>
                          </a:solidFill>
                          <a:latin typeface="70"/>
                        </a:rPr>
                        <a:t>ص</a:t>
                      </a:r>
                      <a:endParaRPr lang="en-US" sz="8000" dirty="0">
                        <a:solidFill>
                          <a:schemeClr val="bg1"/>
                        </a:solidFill>
                        <a:latin typeface="70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59235386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940029" y="2217150"/>
            <a:ext cx="3786079" cy="76944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ar-SA" sz="4400" dirty="0">
                <a:ln w="0">
                  <a:solidFill>
                    <a:sysClr val="windowText" lastClr="000000"/>
                  </a:solidFill>
                </a:ln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أقرأ وأحفظ</a:t>
            </a:r>
            <a:endParaRPr lang="en-US" sz="4400" dirty="0">
              <a:ln w="0">
                <a:solidFill>
                  <a:sysClr val="windowText" lastClr="000000"/>
                </a:solidFill>
              </a:ln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5626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94233" y="6453337"/>
            <a:ext cx="590550" cy="365125"/>
          </a:xfrm>
        </p:spPr>
        <p:txBody>
          <a:bodyPr/>
          <a:lstStyle/>
          <a:p>
            <a:pPr defTabSz="685800">
              <a:defRPr/>
            </a:pPr>
            <a:fld id="{2165CE70-7C51-4465-AB76-E32C39D4311D}" type="slidenum">
              <a:rPr lang="ar-SA" b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Arial" panose="020B0604020202020204" pitchFamily="34" charset="0"/>
              </a:rPr>
              <a:pPr defTabSz="685800">
                <a:defRPr/>
              </a:pPr>
              <a:t>12</a:t>
            </a:fld>
            <a:endParaRPr lang="ar-SA" b="0"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7506" y="3542067"/>
            <a:ext cx="1739268" cy="1135356"/>
          </a:xfrm>
          <a:prstGeom prst="rect">
            <a:avLst/>
          </a:prstGeom>
          <a:ln w="3810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93502" y="999492"/>
            <a:ext cx="1804230" cy="1115552"/>
          </a:xfrm>
          <a:prstGeom prst="rect">
            <a:avLst/>
          </a:prstGeom>
          <a:ln w="3810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65120" y="4827805"/>
            <a:ext cx="1844040" cy="1109422"/>
          </a:xfrm>
          <a:prstGeom prst="rect">
            <a:avLst/>
          </a:prstGeom>
          <a:ln w="3810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93502" y="2277525"/>
            <a:ext cx="1815658" cy="1118899"/>
          </a:xfrm>
          <a:prstGeom prst="rect">
            <a:avLst/>
          </a:prstGeom>
          <a:ln w="3810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98922" y="3491505"/>
            <a:ext cx="1699805" cy="759902"/>
          </a:xfrm>
          <a:prstGeom prst="rect">
            <a:avLst/>
          </a:prstGeom>
          <a:ln w="88900" cap="sq" cmpd="thickThin">
            <a:solidFill>
              <a:srgbClr val="FF339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98922" y="4657049"/>
            <a:ext cx="1699805" cy="795255"/>
          </a:xfrm>
          <a:prstGeom prst="rect">
            <a:avLst/>
          </a:prstGeom>
          <a:ln w="88900" cap="sq" cmpd="thickThin">
            <a:solidFill>
              <a:srgbClr val="FF339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12777" y="2440583"/>
            <a:ext cx="1685950" cy="731136"/>
          </a:xfrm>
          <a:prstGeom prst="rect">
            <a:avLst/>
          </a:prstGeom>
          <a:ln w="88900" cap="sq" cmpd="thickThin">
            <a:solidFill>
              <a:srgbClr val="FF339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12777" y="1312521"/>
            <a:ext cx="1685950" cy="829471"/>
          </a:xfrm>
          <a:prstGeom prst="rect">
            <a:avLst/>
          </a:prstGeom>
          <a:ln w="88900" cap="sq" cmpd="thickThin">
            <a:solidFill>
              <a:srgbClr val="FF339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20" name="Straight Arrow Connector 19"/>
          <p:cNvCxnSpPr/>
          <p:nvPr/>
        </p:nvCxnSpPr>
        <p:spPr>
          <a:xfrm>
            <a:off x="4846320" y="1821711"/>
            <a:ext cx="3825239" cy="1236318"/>
          </a:xfrm>
          <a:prstGeom prst="straightConnector1">
            <a:avLst/>
          </a:prstGeom>
          <a:ln w="57150" cap="flat" cmpd="sng" algn="ctr">
            <a:solidFill>
              <a:srgbClr val="00B0F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857748" y="2924827"/>
            <a:ext cx="3676651" cy="2038838"/>
          </a:xfrm>
          <a:prstGeom prst="straightConnector1">
            <a:avLst/>
          </a:prstGeom>
          <a:ln w="57150" cap="flat" cmpd="sng" algn="ctr">
            <a:solidFill>
              <a:srgbClr val="66FF33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4846320" y="3976542"/>
            <a:ext cx="3688079" cy="1438939"/>
          </a:xfrm>
          <a:prstGeom prst="straightConnector1">
            <a:avLst/>
          </a:prstGeom>
          <a:ln w="57150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6" idx="3"/>
          </p:cNvCxnSpPr>
          <p:nvPr/>
        </p:nvCxnSpPr>
        <p:spPr>
          <a:xfrm flipV="1">
            <a:off x="4709160" y="1987408"/>
            <a:ext cx="3813811" cy="2122337"/>
          </a:xfrm>
          <a:prstGeom prst="straightConnector1">
            <a:avLst/>
          </a:prstGeom>
          <a:ln w="57150" cap="flat" cmpd="sng" algn="ctr">
            <a:solidFill>
              <a:srgbClr val="FF99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61641" y="2162898"/>
            <a:ext cx="1665933" cy="280076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ছবির </a:t>
            </a:r>
          </a:p>
          <a:p>
            <a:pPr algn="ctr"/>
            <a:r>
              <a:rPr lang="bn-IN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সাথে</a:t>
            </a:r>
          </a:p>
          <a:p>
            <a:pPr algn="ctr"/>
            <a:r>
              <a:rPr lang="bn-IN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শব্দ </a:t>
            </a:r>
          </a:p>
          <a:p>
            <a:pPr algn="ctr"/>
            <a:r>
              <a:rPr lang="bn-IN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মিলাই</a:t>
            </a:r>
            <a:endParaRPr lang="en-US" sz="4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5681787" y="585729"/>
            <a:ext cx="1784252" cy="971539"/>
            <a:chOff x="4701081" y="502920"/>
            <a:chExt cx="2361164" cy="1213485"/>
          </a:xfrm>
        </p:grpSpPr>
        <p:sp>
          <p:nvSpPr>
            <p:cNvPr id="21" name="Cloud 20"/>
            <p:cNvSpPr/>
            <p:nvPr/>
          </p:nvSpPr>
          <p:spPr>
            <a:xfrm rot="242970">
              <a:off x="4701081" y="537499"/>
              <a:ext cx="2361164" cy="1178906"/>
            </a:xfrm>
            <a:prstGeom prst="cloud">
              <a:avLst/>
            </a:prstGeom>
            <a:ln w="57150"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906364" y="502920"/>
              <a:ext cx="1950380" cy="11083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42633066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94233" y="6453337"/>
            <a:ext cx="590550" cy="365125"/>
          </a:xfrm>
        </p:spPr>
        <p:txBody>
          <a:bodyPr/>
          <a:lstStyle/>
          <a:p>
            <a:pPr defTabSz="685800">
              <a:defRPr/>
            </a:pPr>
            <a:fld id="{2165CE70-7C51-4465-AB76-E32C39D4311D}" type="slidenum">
              <a:rPr lang="ar-SA" b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Arial" panose="020B0604020202020204" pitchFamily="34" charset="0"/>
              </a:rPr>
              <a:pPr defTabSz="685800">
                <a:defRPr/>
              </a:pPr>
              <a:t>13</a:t>
            </a:fld>
            <a:endParaRPr lang="ar-SA" b="0"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3670" y="3787955"/>
            <a:ext cx="2128952" cy="1492493"/>
          </a:xfrm>
          <a:prstGeom prst="rect">
            <a:avLst/>
          </a:prstGeom>
          <a:ln w="57150">
            <a:solidFill>
              <a:schemeClr val="tx1"/>
            </a:solidFill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94233" y="1877561"/>
            <a:ext cx="2103187" cy="1492493"/>
          </a:xfrm>
          <a:prstGeom prst="rect">
            <a:avLst/>
          </a:prstGeom>
          <a:ln w="57150">
            <a:solidFill>
              <a:schemeClr val="tx1"/>
            </a:solidFill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25909" y="3624615"/>
            <a:ext cx="2071511" cy="1490234"/>
          </a:xfrm>
          <a:prstGeom prst="rect">
            <a:avLst/>
          </a:prstGeom>
          <a:ln w="57150">
            <a:solidFill>
              <a:schemeClr val="tx1"/>
            </a:solidFill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3821" y="1935240"/>
            <a:ext cx="2168651" cy="1531383"/>
          </a:xfrm>
          <a:prstGeom prst="rect">
            <a:avLst/>
          </a:prstGeom>
          <a:ln w="57150">
            <a:solidFill>
              <a:schemeClr val="tx1"/>
            </a:solidFill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3852673" y="637689"/>
            <a:ext cx="4798242" cy="707886"/>
          </a:xfrm>
          <a:prstGeom prst="rect">
            <a:avLst/>
          </a:prstGeom>
          <a:solidFill>
            <a:srgbClr val="E2E703"/>
          </a:solidFill>
          <a:ln w="38100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IN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সঠিক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উত্তরটি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বাছাই করি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34214" y="1749075"/>
            <a:ext cx="4485271" cy="25229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8930" y="619293"/>
            <a:ext cx="2310037" cy="131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24841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94233" y="6453337"/>
            <a:ext cx="590550" cy="365125"/>
          </a:xfrm>
        </p:spPr>
        <p:txBody>
          <a:bodyPr/>
          <a:lstStyle/>
          <a:p>
            <a:pPr defTabSz="685800">
              <a:defRPr/>
            </a:pPr>
            <a:fld id="{2165CE70-7C51-4465-AB76-E32C39D4311D}" type="slidenum">
              <a:rPr lang="ar-SA" b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Arial" panose="020B0604020202020204" pitchFamily="34" charset="0"/>
              </a:rPr>
              <a:pPr defTabSz="685800">
                <a:defRPr/>
              </a:pPr>
              <a:t>14</a:t>
            </a:fld>
            <a:endParaRPr lang="ar-SA" b="0"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5734" y="3746587"/>
            <a:ext cx="1405657" cy="1492493"/>
          </a:xfrm>
          <a:prstGeom prst="rect">
            <a:avLst/>
          </a:prstGeom>
          <a:ln w="57150">
            <a:solidFill>
              <a:schemeClr val="tx1"/>
            </a:solidFill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00430" y="1853177"/>
            <a:ext cx="1416702" cy="1492493"/>
          </a:xfrm>
          <a:prstGeom prst="rect">
            <a:avLst/>
          </a:prstGeom>
          <a:ln w="57150">
            <a:solidFill>
              <a:schemeClr val="tx1"/>
            </a:solidFill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93964" y="1965164"/>
            <a:ext cx="1363160" cy="1490234"/>
          </a:xfrm>
          <a:prstGeom prst="rect">
            <a:avLst/>
          </a:prstGeom>
          <a:ln w="57150">
            <a:solidFill>
              <a:schemeClr val="tx1"/>
            </a:solidFill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9267" y="3707697"/>
            <a:ext cx="1608572" cy="1531383"/>
          </a:xfrm>
          <a:prstGeom prst="rect">
            <a:avLst/>
          </a:prstGeom>
          <a:ln w="57150">
            <a:solidFill>
              <a:schemeClr val="tx1"/>
            </a:solidFill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3218689" y="637689"/>
            <a:ext cx="5432226" cy="707886"/>
          </a:xfrm>
          <a:prstGeom prst="rect">
            <a:avLst/>
          </a:prstGeom>
          <a:solidFill>
            <a:srgbClr val="E2E703"/>
          </a:solidFill>
          <a:ln w="38100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IN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সঠিক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উত্তরটি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বাছাই করি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69402" y="2419635"/>
            <a:ext cx="4492975" cy="25229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8930" y="619293"/>
            <a:ext cx="2310037" cy="131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58349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94233" y="6453337"/>
            <a:ext cx="590550" cy="365125"/>
          </a:xfrm>
        </p:spPr>
        <p:txBody>
          <a:bodyPr/>
          <a:lstStyle/>
          <a:p>
            <a:pPr defTabSz="685800">
              <a:defRPr/>
            </a:pPr>
            <a:fld id="{2165CE70-7C51-4465-AB76-E32C39D4311D}" type="slidenum">
              <a:rPr lang="ar-SA" b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Arial" panose="020B0604020202020204" pitchFamily="34" charset="0"/>
              </a:rPr>
              <a:pPr defTabSz="685800">
                <a:defRPr/>
              </a:pPr>
              <a:t>15</a:t>
            </a:fld>
            <a:endParaRPr lang="ar-SA" b="0"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0530" y="3624616"/>
            <a:ext cx="2414485" cy="1492493"/>
          </a:xfrm>
          <a:prstGeom prst="rect">
            <a:avLst/>
          </a:prstGeom>
          <a:ln w="57150">
            <a:solidFill>
              <a:schemeClr val="tx1"/>
            </a:solidFill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87837" y="1877561"/>
            <a:ext cx="2398996" cy="1492493"/>
          </a:xfrm>
          <a:prstGeom prst="rect">
            <a:avLst/>
          </a:prstGeom>
          <a:ln w="57150">
            <a:solidFill>
              <a:schemeClr val="tx1"/>
            </a:solidFill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0531" y="1879820"/>
            <a:ext cx="2395799" cy="1490234"/>
          </a:xfrm>
          <a:prstGeom prst="rect">
            <a:avLst/>
          </a:prstGeom>
          <a:ln w="57150">
            <a:solidFill>
              <a:schemeClr val="tx1"/>
            </a:solidFill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80497" y="3585726"/>
            <a:ext cx="2406336" cy="1531383"/>
          </a:xfrm>
          <a:prstGeom prst="rect">
            <a:avLst/>
          </a:prstGeom>
          <a:ln w="57150">
            <a:solidFill>
              <a:schemeClr val="tx1"/>
            </a:solidFill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4181269" y="637689"/>
            <a:ext cx="4469645" cy="707886"/>
          </a:xfrm>
          <a:prstGeom prst="rect">
            <a:avLst/>
          </a:prstGeom>
          <a:solidFill>
            <a:srgbClr val="E2E703"/>
          </a:solidFill>
          <a:ln w="38100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IN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সঠিক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উত্তরটি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বাছাই করি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07432" y="1646968"/>
            <a:ext cx="3864968" cy="25229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8930" y="619293"/>
            <a:ext cx="2310037" cy="131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3981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94233" y="6453337"/>
            <a:ext cx="590550" cy="365125"/>
          </a:xfrm>
        </p:spPr>
        <p:txBody>
          <a:bodyPr/>
          <a:lstStyle/>
          <a:p>
            <a:pPr>
              <a:defRPr/>
            </a:pPr>
            <a:fld id="{2165CE70-7C51-4465-AB76-E32C39D4311D}" type="slidenum">
              <a:rPr lang="ar-SA" smtClean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Arial" panose="020B0604020202020204" pitchFamily="34" charset="0"/>
              </a:rPr>
              <a:pPr>
                <a:defRPr/>
              </a:pPr>
              <a:t>16</a:t>
            </a:fld>
            <a:endParaRPr lang="ar-SA"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66856" y="2999422"/>
            <a:ext cx="7750346" cy="3511106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280416" y="1633728"/>
            <a:ext cx="11094720" cy="1499616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33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হরফগুলো দিয়ে </a:t>
            </a:r>
            <a:r>
              <a:rPr lang="bn-IN" sz="33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শব্দ বানিয়ে</a:t>
            </a:r>
            <a:r>
              <a:rPr lang="en-US" sz="33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3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আম্মুকে </a:t>
            </a:r>
            <a:r>
              <a:rPr lang="bn-IN" sz="33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শুনাও  </a:t>
            </a:r>
            <a:endParaRPr lang="en-US" sz="33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Horizontal Scroll 10"/>
          <p:cNvSpPr/>
          <p:nvPr/>
        </p:nvSpPr>
        <p:spPr>
          <a:xfrm>
            <a:off x="3474720" y="317183"/>
            <a:ext cx="3867905" cy="1565910"/>
          </a:xfrm>
          <a:prstGeom prst="horizontalScroll">
            <a:avLst>
              <a:gd name="adj" fmla="val 25000"/>
            </a:avLst>
          </a:prstGeom>
          <a:solidFill>
            <a:srgbClr val="FF9900"/>
          </a:solidFill>
          <a:ln w="3810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950" dirty="0">
                <a:ln w="0"/>
                <a:solidFill>
                  <a:schemeClr val="tx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বাড়ির কাজ</a:t>
            </a:r>
            <a:endParaRPr lang="en-US" sz="4950" dirty="0">
              <a:ln w="0"/>
              <a:solidFill>
                <a:schemeClr val="tx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86671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94233" y="6453337"/>
            <a:ext cx="590550" cy="365125"/>
          </a:xfrm>
        </p:spPr>
        <p:txBody>
          <a:bodyPr/>
          <a:lstStyle/>
          <a:p>
            <a:pPr>
              <a:defRPr/>
            </a:pPr>
            <a:fld id="{2165CE70-7C51-4465-AB76-E32C39D4311D}" type="slidenum">
              <a:rPr lang="ar-SA" smtClean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Arial" panose="020B0604020202020204" pitchFamily="34" charset="0"/>
              </a:rPr>
              <a:pPr>
                <a:defRPr/>
              </a:pPr>
              <a:t>17</a:t>
            </a:fld>
            <a:endParaRPr lang="ar-SA"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46649" y="1463040"/>
            <a:ext cx="5804807" cy="405765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817" t="14286" r="70958" b="71205"/>
          <a:stretch/>
        </p:blipFill>
        <p:spPr>
          <a:xfrm>
            <a:off x="5086899" y="1642686"/>
            <a:ext cx="3073853" cy="7960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7" name="Group 6"/>
          <p:cNvGrpSpPr/>
          <p:nvPr/>
        </p:nvGrpSpPr>
        <p:grpSpPr>
          <a:xfrm>
            <a:off x="5093014" y="3531054"/>
            <a:ext cx="3086100" cy="1079239"/>
            <a:chOff x="6172200" y="2325376"/>
            <a:chExt cx="4114800" cy="1438985"/>
          </a:xfrm>
        </p:grpSpPr>
        <p:sp>
          <p:nvSpPr>
            <p:cNvPr id="8" name="Rectangle 7"/>
            <p:cNvSpPr/>
            <p:nvPr/>
          </p:nvSpPr>
          <p:spPr>
            <a:xfrm>
              <a:off x="6172200" y="2325376"/>
              <a:ext cx="4114800" cy="1438985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3000" dirty="0">
                  <a:solidFill>
                    <a:srgbClr val="002060"/>
                  </a:solidFill>
                </a:rPr>
                <a:t>TTC</a:t>
              </a:r>
            </a:p>
            <a:p>
              <a:pPr algn="ctr"/>
              <a:r>
                <a:rPr lang="en-US" sz="3000" dirty="0">
                  <a:solidFill>
                    <a:srgbClr val="002060"/>
                  </a:solidFill>
                </a:rPr>
                <a:t>        </a:t>
              </a:r>
              <a:r>
                <a:rPr lang="en-US" sz="3000" dirty="0" err="1">
                  <a:solidFill>
                    <a:srgbClr val="002060"/>
                  </a:solidFill>
                </a:rPr>
                <a:t>Faridpur</a:t>
              </a:r>
              <a:endParaRPr lang="en-US" sz="3000" dirty="0">
                <a:solidFill>
                  <a:srgbClr val="002060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/>
            <a:srcRect l="2311" t="31697" r="73217" b="25446"/>
            <a:stretch/>
          </p:blipFill>
          <p:spPr>
            <a:xfrm>
              <a:off x="6190146" y="2325378"/>
              <a:ext cx="1272011" cy="1265318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5095261" y="2510386"/>
            <a:ext cx="3086100" cy="961235"/>
            <a:chOff x="6172200" y="2292720"/>
            <a:chExt cx="4114800" cy="1281647"/>
          </a:xfrm>
        </p:grpSpPr>
        <p:sp>
          <p:nvSpPr>
            <p:cNvPr id="11" name="Rectangle 10"/>
            <p:cNvSpPr/>
            <p:nvPr/>
          </p:nvSpPr>
          <p:spPr>
            <a:xfrm>
              <a:off x="6172200" y="2325377"/>
              <a:ext cx="4114800" cy="124899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r"/>
              <a:r>
                <a:rPr lang="en-US" sz="3000" dirty="0">
                  <a:solidFill>
                    <a:schemeClr val="tx1"/>
                  </a:solidFill>
                </a:rPr>
                <a:t>TTC </a:t>
              </a:r>
              <a:r>
                <a:rPr lang="en-US" sz="3000" dirty="0" err="1">
                  <a:solidFill>
                    <a:schemeClr val="tx1"/>
                  </a:solidFill>
                </a:rPr>
                <a:t>Pabna</a:t>
              </a:r>
              <a:endParaRPr lang="ar-SA" sz="3000" dirty="0">
                <a:solidFill>
                  <a:schemeClr val="tx1"/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print"/>
            <a:srcRect l="2311" t="31697" r="73217" b="25446"/>
            <a:stretch/>
          </p:blipFill>
          <p:spPr>
            <a:xfrm>
              <a:off x="6190146" y="2292720"/>
              <a:ext cx="1272011" cy="1265318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29167" t="50893" r="29418" b="25000"/>
          <a:stretch/>
        </p:blipFill>
        <p:spPr>
          <a:xfrm>
            <a:off x="5099145" y="4706198"/>
            <a:ext cx="3073853" cy="6605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Oval 13"/>
          <p:cNvSpPr/>
          <p:nvPr/>
        </p:nvSpPr>
        <p:spPr>
          <a:xfrm>
            <a:off x="3335655" y="2050053"/>
            <a:ext cx="1592036" cy="155678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bn-BD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কৃতজ্ঞতা স্বীকার</a:t>
            </a:r>
            <a:endParaRPr lang="ar-S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372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94233" y="6453337"/>
            <a:ext cx="590550" cy="365125"/>
          </a:xfrm>
        </p:spPr>
        <p:txBody>
          <a:bodyPr/>
          <a:lstStyle/>
          <a:p>
            <a:pPr defTabSz="685800">
              <a:defRPr/>
            </a:pPr>
            <a:fld id="{2165CE70-7C51-4465-AB76-E32C39D4311D}" type="slidenum">
              <a:rPr lang="ar-SA" b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Arial" panose="020B0604020202020204" pitchFamily="34" charset="0"/>
              </a:rPr>
              <a:pPr defTabSz="685800">
                <a:defRPr/>
              </a:pPr>
              <a:t>2</a:t>
            </a:fld>
            <a:endParaRPr lang="ar-SA" b="0"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67200" y="3459864"/>
            <a:ext cx="5463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endParaRPr lang="en-US" dirty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81492" y="1337413"/>
            <a:ext cx="1757363" cy="1000125"/>
          </a:xfrm>
          <a:prstGeom prst="rect">
            <a:avLst/>
          </a:prstGeom>
        </p:spPr>
      </p:pic>
      <p:pic>
        <p:nvPicPr>
          <p:cNvPr id="10" name="Picture 2" descr="E:\সুপা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11768" y="2724912"/>
            <a:ext cx="2057400" cy="2133600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036320" y="2840736"/>
            <a:ext cx="705916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i="1" dirty="0" err="1" smtClean="0">
                <a:ln w="50800"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মাও:আ,ও,ম</a:t>
            </a:r>
            <a:r>
              <a:rPr lang="en-US" sz="4000" b="1" i="1" dirty="0" smtClean="0">
                <a:ln w="50800"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b="1" i="1" dirty="0" err="1" smtClean="0">
                <a:ln w="50800"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ফারুক</a:t>
            </a:r>
            <a:r>
              <a:rPr lang="en-US" sz="4000" b="1" i="1" dirty="0" smtClean="0">
                <a:ln w="50800"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b="1" i="1" dirty="0" err="1" smtClean="0">
                <a:ln w="50800"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হোসাইন</a:t>
            </a:r>
            <a:endParaRPr lang="ar-SA" sz="4000" b="1" i="1" dirty="0" smtClean="0">
              <a:ln w="50800"/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tonnyMJ" pitchFamily="2" charset="0"/>
              <a:cs typeface="SutonnyMJ" pitchFamily="2" charset="0"/>
            </a:endParaRPr>
          </a:p>
          <a:p>
            <a:r>
              <a:rPr lang="en-US" sz="4000" b="1" i="1" dirty="0" smtClean="0">
                <a:ln w="50800"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                </a:t>
            </a:r>
            <a:r>
              <a:rPr lang="en-US" sz="4000" b="1" i="1" dirty="0" err="1" smtClean="0">
                <a:ln w="50800"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সুপার</a:t>
            </a:r>
            <a:r>
              <a:rPr lang="en-US" sz="4000" b="1" i="1" dirty="0" smtClean="0">
                <a:ln w="50800"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</a:p>
          <a:p>
            <a:r>
              <a:rPr lang="en-US" sz="40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err="1" smtClean="0">
                <a:ln w="50800"/>
                <a:solidFill>
                  <a:schemeClr val="bg1">
                    <a:shade val="50000"/>
                  </a:schemeClr>
                </a:solidFill>
                <a:latin typeface="SutonnyMJ" pitchFamily="2" charset="0"/>
                <a:cs typeface="SutonnyMJ" pitchFamily="2" charset="0"/>
              </a:rPr>
              <a:t>বড়দারোগা</a:t>
            </a:r>
            <a:r>
              <a:rPr lang="en-US" sz="32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err="1" smtClean="0">
                <a:ln w="50800"/>
                <a:solidFill>
                  <a:schemeClr val="bg1">
                    <a:shade val="50000"/>
                  </a:schemeClr>
                </a:solidFill>
                <a:latin typeface="SutonnyMJ" pitchFamily="2" charset="0"/>
                <a:cs typeface="SutonnyMJ" pitchFamily="2" charset="0"/>
              </a:rPr>
              <a:t>হাট</a:t>
            </a:r>
            <a:r>
              <a:rPr lang="en-US" sz="32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err="1" smtClean="0">
                <a:ln w="50800"/>
                <a:solidFill>
                  <a:schemeClr val="bg1">
                    <a:shade val="50000"/>
                  </a:schemeClr>
                </a:solidFill>
                <a:latin typeface="SutonnyMJ" pitchFamily="2" charset="0"/>
                <a:cs typeface="SutonnyMJ" pitchFamily="2" charset="0"/>
              </a:rPr>
              <a:t>সি,উ,ই</a:t>
            </a:r>
            <a:r>
              <a:rPr lang="en-US" sz="32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err="1" smtClean="0">
                <a:ln w="50800"/>
                <a:solidFill>
                  <a:schemeClr val="bg1">
                    <a:shade val="50000"/>
                  </a:schemeClr>
                </a:solidFill>
                <a:latin typeface="SutonnyMJ" pitchFamily="2" charset="0"/>
                <a:cs typeface="SutonnyMJ" pitchFamily="2" charset="0"/>
              </a:rPr>
              <a:t>দাখিল</a:t>
            </a:r>
            <a:r>
              <a:rPr lang="en-US" sz="32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err="1" smtClean="0">
                <a:ln w="50800"/>
                <a:solidFill>
                  <a:schemeClr val="bg1">
                    <a:shade val="50000"/>
                  </a:schemeClr>
                </a:solidFill>
                <a:latin typeface="SutonnyMJ" pitchFamily="2" charset="0"/>
                <a:cs typeface="SutonnyMJ" pitchFamily="2" charset="0"/>
              </a:rPr>
              <a:t>মাদ্রাসা</a:t>
            </a:r>
            <a:endParaRPr lang="en-US" sz="3200" b="1" dirty="0" smtClean="0">
              <a:ln w="50800"/>
              <a:solidFill>
                <a:schemeClr val="bg1">
                  <a:shade val="50000"/>
                </a:schemeClr>
              </a:solidFill>
              <a:latin typeface="SutonnyMJ" pitchFamily="2" charset="0"/>
              <a:cs typeface="SutonnyMJ" pitchFamily="2" charset="0"/>
            </a:endParaRPr>
          </a:p>
          <a:p>
            <a:r>
              <a:rPr lang="en-US" sz="32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SutonnyMJ" pitchFamily="2" charset="0"/>
                <a:cs typeface="SutonnyMJ" pitchFamily="2" charset="0"/>
              </a:rPr>
              <a:t>মোবাইল:০১৮১৮৪৩৩৪৮৬</a:t>
            </a:r>
            <a:r>
              <a:rPr lang="en-US" sz="32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SutonnyMJ" pitchFamily="2" charset="0"/>
                <a:cs typeface="SutonnyMJ" pitchFamily="2" charset="0"/>
              </a:rPr>
              <a:t> </a:t>
            </a:r>
          </a:p>
          <a:p>
            <a:r>
              <a:rPr lang="en-US" sz="4000" b="1" dirty="0" smtClean="0">
                <a:ln w="50800"/>
                <a:solidFill>
                  <a:srgbClr val="FFFF00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32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Baskerville Old Face" pitchFamily="18" charset="0"/>
                <a:cs typeface="SutonnyMJ" pitchFamily="2" charset="0"/>
              </a:rPr>
              <a:t>ইমেইল</a:t>
            </a:r>
            <a:r>
              <a:rPr lang="en-US" sz="36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Baskerville Old Face" pitchFamily="18" charset="0"/>
                <a:cs typeface="SutonnyMJ" pitchFamily="2" charset="0"/>
              </a:rPr>
              <a:t>:aomfaruk1177@gmail.com</a:t>
            </a:r>
          </a:p>
        </p:txBody>
      </p:sp>
    </p:spTree>
    <p:extLst>
      <p:ext uri="{BB962C8B-B14F-4D97-AF65-F5344CB8AC3E}">
        <p14:creationId xmlns:p14="http://schemas.microsoft.com/office/powerpoint/2010/main" xmlns="" val="1176151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55051" y="1932941"/>
            <a:ext cx="7351735" cy="41353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68756" y="632596"/>
            <a:ext cx="3095034" cy="858857"/>
          </a:xfrm>
          <a:prstGeom prst="horizontalScroll">
            <a:avLst/>
          </a:prstGeom>
          <a:solidFill>
            <a:srgbClr val="FF66FF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bn-BD" sz="3600" b="1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পাঠ পরিচিতি</a:t>
            </a:r>
            <a:endParaRPr lang="en-US" sz="3600" b="1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805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767840" y="779375"/>
            <a:ext cx="8827008" cy="85725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3600" b="1" dirty="0">
                <a:latin typeface="NikoshBAN" panose="02000000000000000000" pitchFamily="2" charset="0"/>
                <a:cs typeface="NikoshBAN" panose="02000000000000000000" pitchFamily="2" charset="0"/>
              </a:rPr>
              <a:t>ছবিটিতে কী দেখা যাচ্ছে ? এগুলোকে কি বলে ?</a:t>
            </a:r>
            <a:endParaRPr lang="en-US" sz="36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94233" y="6453337"/>
            <a:ext cx="590550" cy="365125"/>
          </a:xfrm>
        </p:spPr>
        <p:txBody>
          <a:bodyPr/>
          <a:lstStyle/>
          <a:p>
            <a:pPr defTabSz="685800">
              <a:defRPr/>
            </a:pPr>
            <a:fld id="{2165CE70-7C51-4465-AB76-E32C39D4311D}" type="slidenum">
              <a:rPr lang="ar-SA" b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Arial" panose="020B0604020202020204" pitchFamily="34" charset="0"/>
              </a:rPr>
              <a:pPr defTabSz="685800">
                <a:defRPr/>
              </a:pPr>
              <a:t>4</a:t>
            </a:fld>
            <a:endParaRPr lang="ar-SA" b="0"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386586" y="2187736"/>
            <a:ext cx="7120889" cy="28948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50848" y="5553944"/>
            <a:ext cx="8071104" cy="85725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3000" b="1" dirty="0">
                <a:latin typeface="NikoshBAN" panose="02000000000000000000" pitchFamily="2" charset="0"/>
                <a:cs typeface="NikoshBAN" panose="02000000000000000000" pitchFamily="2" charset="0"/>
              </a:rPr>
              <a:t>এগুলোকে </a:t>
            </a:r>
            <a:r>
              <a:rPr lang="ar-SA" sz="3000" b="1" dirty="0"/>
              <a:t>الحروف الهجائية</a:t>
            </a:r>
            <a:r>
              <a:rPr lang="bn-IN" sz="3000" b="1" dirty="0"/>
              <a:t> </a:t>
            </a:r>
            <a:r>
              <a:rPr lang="en-US" sz="30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বা</a:t>
            </a:r>
            <a:r>
              <a:rPr lang="en-US" sz="30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0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আরবী</a:t>
            </a:r>
            <a:r>
              <a:rPr lang="en-US" sz="30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0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বর্ণমালা</a:t>
            </a:r>
            <a:r>
              <a:rPr lang="en-US" sz="30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0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বলে</a:t>
            </a:r>
            <a:endParaRPr lang="en-US" sz="30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7911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94233" y="6453337"/>
            <a:ext cx="590550" cy="365125"/>
          </a:xfrm>
        </p:spPr>
        <p:txBody>
          <a:bodyPr/>
          <a:lstStyle/>
          <a:p>
            <a:pPr>
              <a:defRPr/>
            </a:pPr>
            <a:fld id="{2165CE70-7C51-4465-AB76-E32C39D4311D}" type="slidenum">
              <a:rPr lang="ar-SA" smtClean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Arial" panose="020B0604020202020204" pitchFamily="34" charset="0"/>
              </a:rPr>
              <a:pPr>
                <a:defRPr/>
              </a:pPr>
              <a:t>5</a:t>
            </a:fld>
            <a:endParaRPr lang="ar-SA"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49040" y="1506956"/>
            <a:ext cx="6834363" cy="369707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6600" b="1" dirty="0">
                <a:latin typeface="NikoshBAN" panose="02000000000000000000" pitchFamily="2" charset="0"/>
                <a:cs typeface="NikoshBAN" panose="02000000000000000000" pitchFamily="2" charset="0"/>
              </a:rPr>
              <a:t>আজ আমরা শিখব</a:t>
            </a:r>
          </a:p>
          <a:p>
            <a:pPr algn="ctr"/>
            <a:r>
              <a:rPr lang="bn-IN" sz="66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r-SA" sz="6600" b="1" dirty="0"/>
              <a:t>الحروف الهجائية</a:t>
            </a:r>
            <a:r>
              <a:rPr lang="bn-IN" sz="6600" b="1" dirty="0"/>
              <a:t> </a:t>
            </a:r>
          </a:p>
          <a:p>
            <a:pPr algn="ctr"/>
            <a:r>
              <a:rPr lang="en-US" sz="66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বা</a:t>
            </a:r>
            <a:r>
              <a:rPr lang="en-US" sz="66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6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আরবী</a:t>
            </a:r>
            <a:r>
              <a:rPr lang="en-US" sz="66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6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বর্ণমালা</a:t>
            </a:r>
            <a:r>
              <a:rPr lang="en-US" sz="66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6943493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94233" y="6453337"/>
            <a:ext cx="590550" cy="365125"/>
          </a:xfrm>
        </p:spPr>
        <p:txBody>
          <a:bodyPr/>
          <a:lstStyle/>
          <a:p>
            <a:pPr defTabSz="685800">
              <a:defRPr/>
            </a:pPr>
            <a:fld id="{2165CE70-7C51-4465-AB76-E32C39D4311D}" type="slidenum">
              <a:rPr lang="ar-SA" b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Arial" panose="020B0604020202020204" pitchFamily="34" charset="0"/>
              </a:rPr>
              <a:pPr defTabSz="685800">
                <a:defRPr/>
              </a:pPr>
              <a:t>6</a:t>
            </a:fld>
            <a:endParaRPr lang="ar-SA" b="0"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2336" y="2622731"/>
            <a:ext cx="11180064" cy="1862048"/>
          </a:xfrm>
          <a:prstGeom prst="rect">
            <a:avLst/>
          </a:prstGeom>
          <a:gradFill flip="none" rotWithShape="1">
            <a:gsLst>
              <a:gs pos="11000">
                <a:srgbClr val="FF6600"/>
              </a:gs>
              <a:gs pos="45000">
                <a:srgbClr val="FF99CC"/>
              </a:gs>
              <a:gs pos="76000">
                <a:srgbClr val="99FF99"/>
              </a:gs>
            </a:gsLst>
            <a:lin ang="15600000" scaled="0"/>
            <a:tileRect/>
          </a:gradFill>
          <a:ln w="38100">
            <a:solidFill>
              <a:srgbClr val="CC0066"/>
            </a:solidFill>
          </a:ln>
        </p:spPr>
        <p:style>
          <a:lnRef idx="2">
            <a:schemeClr val="accent5"/>
          </a:lnRef>
          <a:fillRef idx="1003">
            <a:schemeClr val="lt2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000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১। </a:t>
            </a:r>
            <a:r>
              <a:rPr lang="ar-SA" sz="4000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ar-SA" sz="4000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</a:rPr>
              <a:t>ص ض ط ظ </a:t>
            </a:r>
            <a:r>
              <a:rPr lang="bn-IN" sz="4000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এ</a:t>
            </a:r>
            <a:r>
              <a:rPr lang="ar-SA" sz="4000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বর্ণগুলো</a:t>
            </a:r>
            <a:r>
              <a:rPr lang="en-US" sz="4000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4000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শিখতে</a:t>
            </a:r>
            <a:r>
              <a:rPr lang="en-US" sz="4000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4000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।</a:t>
            </a:r>
          </a:p>
          <a:p>
            <a:pPr>
              <a:lnSpc>
                <a:spcPct val="150000"/>
              </a:lnSpc>
            </a:pPr>
            <a:r>
              <a:rPr lang="as-IN" sz="4000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২</a:t>
            </a:r>
            <a:r>
              <a:rPr lang="en-US" sz="4000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। </a:t>
            </a:r>
            <a:r>
              <a:rPr lang="ar-SA" sz="4000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ar-SA" sz="4000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</a:rPr>
              <a:t>ص ض ط ظ </a:t>
            </a:r>
            <a:r>
              <a:rPr lang="bn-IN" sz="4000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এ</a:t>
            </a:r>
            <a:r>
              <a:rPr lang="ar-SA" sz="4000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বর্ণগুলো</a:t>
            </a:r>
            <a:r>
              <a:rPr lang="en-US" sz="4000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4000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দি</a:t>
            </a:r>
            <a:r>
              <a:rPr lang="en-US" sz="4000" b="1" dirty="0" err="1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য়ে</a:t>
            </a:r>
            <a:r>
              <a:rPr lang="en-US" sz="4000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বাক্য</a:t>
            </a:r>
            <a:r>
              <a:rPr lang="en-US" sz="4000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বলতে</a:t>
            </a:r>
            <a:r>
              <a:rPr lang="en-US" sz="4000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4000" b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ar-SA" sz="4000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2441" y="121920"/>
            <a:ext cx="3663054" cy="207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1729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94233" y="6453337"/>
            <a:ext cx="590550" cy="365125"/>
          </a:xfrm>
        </p:spPr>
        <p:txBody>
          <a:bodyPr/>
          <a:lstStyle/>
          <a:p>
            <a:pPr defTabSz="685800">
              <a:defRPr/>
            </a:pPr>
            <a:fld id="{2165CE70-7C51-4465-AB76-E32C39D4311D}" type="slidenum">
              <a:rPr lang="ar-SA" b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Arial" panose="020B0604020202020204" pitchFamily="34" charset="0"/>
              </a:rPr>
              <a:pPr defTabSz="685800">
                <a:defRPr/>
              </a:pPr>
              <a:t>7</a:t>
            </a:fld>
            <a:endParaRPr lang="ar-SA" b="0"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35011" y="2130224"/>
            <a:ext cx="5123046" cy="29112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533187" y="2325418"/>
            <a:ext cx="4393700" cy="24968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55718" y="1277288"/>
            <a:ext cx="4428893" cy="34573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4247292" y="4990300"/>
            <a:ext cx="3797836" cy="10802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en-US" sz="6000" b="1" dirty="0" smtClean="0">
                <a:ln/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000" b="1" dirty="0" err="1" smtClean="0">
                <a:ln/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নামাজ</a:t>
            </a:r>
            <a:r>
              <a:rPr lang="ar-SA" sz="6000" b="1" dirty="0" smtClean="0">
                <a:ln/>
                <a:solidFill>
                  <a:srgbClr val="C00000"/>
                </a:solidFill>
                <a:latin typeface="Vrinda" panose="020B0502040204020203" pitchFamily="34" charset="0"/>
                <a:ea typeface="Calibri" panose="020F0502020204030204" pitchFamily="34" charset="0"/>
              </a:rPr>
              <a:t>صلاة</a:t>
            </a:r>
            <a:endParaRPr lang="en-US" sz="4000" b="1" dirty="0">
              <a:ln/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06657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94233" y="6453337"/>
            <a:ext cx="590550" cy="365125"/>
          </a:xfrm>
        </p:spPr>
        <p:txBody>
          <a:bodyPr/>
          <a:lstStyle/>
          <a:p>
            <a:pPr defTabSz="685800">
              <a:defRPr/>
            </a:pPr>
            <a:fld id="{2165CE70-7C51-4465-AB76-E32C39D4311D}" type="slidenum">
              <a:rPr lang="ar-SA" b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Arial" panose="020B0604020202020204" pitchFamily="34" charset="0"/>
              </a:rPr>
              <a:pPr defTabSz="685800">
                <a:defRPr/>
              </a:pPr>
              <a:t>8</a:t>
            </a:fld>
            <a:endParaRPr lang="ar-SA" b="0"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965660" y="2046655"/>
            <a:ext cx="5114345" cy="29063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1640" y="1557430"/>
            <a:ext cx="5141981" cy="33565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extBox 10"/>
          <p:cNvSpPr txBox="1"/>
          <p:nvPr/>
        </p:nvSpPr>
        <p:spPr>
          <a:xfrm>
            <a:off x="4343400" y="5502787"/>
            <a:ext cx="2788920" cy="715581"/>
          </a:xfrm>
          <a:prstGeom prst="rect">
            <a:avLst/>
          </a:prstGeom>
          <a:ln w="28575"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SA" sz="4050" dirty="0">
                <a:solidFill>
                  <a:srgbClr val="C00000"/>
                </a:solidFill>
              </a:rPr>
              <a:t>ضابط</a:t>
            </a:r>
            <a:r>
              <a:rPr lang="en-US" sz="4050" dirty="0">
                <a:solidFill>
                  <a:srgbClr val="C00000"/>
                </a:solidFill>
              </a:rPr>
              <a:t> </a:t>
            </a:r>
            <a:r>
              <a:rPr lang="ar-SA" sz="4050" dirty="0">
                <a:solidFill>
                  <a:srgbClr val="C00000"/>
                </a:solidFill>
              </a:rPr>
              <a:t>-</a:t>
            </a:r>
            <a:r>
              <a:rPr lang="en-US" sz="4050" dirty="0" err="1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পুলিশ</a:t>
            </a:r>
            <a:endParaRPr lang="en-US" sz="4050" dirty="0">
              <a:solidFill>
                <a:srgbClr val="C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728828">
            <a:off x="7467366" y="1850634"/>
            <a:ext cx="5335089" cy="303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786173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94233" y="6453337"/>
            <a:ext cx="590550" cy="365125"/>
          </a:xfrm>
        </p:spPr>
        <p:txBody>
          <a:bodyPr/>
          <a:lstStyle/>
          <a:p>
            <a:pPr defTabSz="685800">
              <a:defRPr/>
            </a:pPr>
            <a:fld id="{2165CE70-7C51-4465-AB76-E32C39D4311D}" type="slidenum">
              <a:rPr lang="ar-SA" b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Arial" panose="020B0604020202020204" pitchFamily="34" charset="0"/>
              </a:rPr>
              <a:pPr defTabSz="685800">
                <a:defRPr/>
              </a:pPr>
              <a:t>9</a:t>
            </a:fld>
            <a:endParaRPr lang="ar-SA" b="0"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176287" y="1645448"/>
            <a:ext cx="5606967" cy="31862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14867" y="733291"/>
            <a:ext cx="7520620" cy="42737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24257" y="1204785"/>
            <a:ext cx="5005343" cy="35380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4594199" y="5163488"/>
            <a:ext cx="2479806" cy="830997"/>
          </a:xfrm>
          <a:prstGeom prst="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en-US" sz="4800" dirty="0">
                <a:ln w="0">
                  <a:solidFill>
                    <a:srgbClr val="009900"/>
                  </a:solidFill>
                </a:ln>
                <a:solidFill>
                  <a:srgbClr val="0099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- </a:t>
            </a:r>
            <a:r>
              <a:rPr lang="en-US" sz="4800" dirty="0" err="1">
                <a:ln w="0">
                  <a:solidFill>
                    <a:srgbClr val="009900"/>
                  </a:solidFill>
                </a:ln>
                <a:solidFill>
                  <a:srgbClr val="0099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পাখি</a:t>
            </a:r>
            <a:r>
              <a:rPr lang="ar-SA" sz="4800" dirty="0">
                <a:ln w="0">
                  <a:solidFill>
                    <a:srgbClr val="009900"/>
                  </a:solidFill>
                </a:ln>
                <a:solidFill>
                  <a:srgbClr val="0099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طير </a:t>
            </a:r>
            <a:endParaRPr lang="en-US" sz="4800" dirty="0">
              <a:ln w="0">
                <a:solidFill>
                  <a:srgbClr val="009900"/>
                </a:solidFill>
              </a:ln>
              <a:solidFill>
                <a:srgbClr val="0099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88057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ln w="57150">
          <a:solidFill>
            <a:srgbClr val="FF6600"/>
          </a:solidFill>
        </a:ln>
      </a:spPr>
      <a:bodyPr rtlCol="0" anchor="ctr"/>
      <a:lstStyle>
        <a:defPPr algn="ctr">
          <a:defRPr sz="135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1559</TotalTime>
  <Words>293</Words>
  <Application>Microsoft Office PowerPoint</Application>
  <PresentationFormat>Custom</PresentationFormat>
  <Paragraphs>69</Paragraphs>
  <Slides>17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1_Office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 Rahman</dc:creator>
  <cp:lastModifiedBy>Unlocks</cp:lastModifiedBy>
  <cp:revision>415</cp:revision>
  <dcterms:created xsi:type="dcterms:W3CDTF">2017-03-14T05:44:49Z</dcterms:created>
  <dcterms:modified xsi:type="dcterms:W3CDTF">2017-12-25T11:13:58Z</dcterms:modified>
</cp:coreProperties>
</file>