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2" r:id="rId4"/>
    <p:sldId id="281" r:id="rId5"/>
    <p:sldId id="328" r:id="rId6"/>
    <p:sldId id="278" r:id="rId7"/>
    <p:sldId id="262" r:id="rId8"/>
    <p:sldId id="335" r:id="rId9"/>
    <p:sldId id="336" r:id="rId10"/>
    <p:sldId id="319" r:id="rId11"/>
    <p:sldId id="320" r:id="rId12"/>
    <p:sldId id="329" r:id="rId13"/>
    <p:sldId id="337" r:id="rId14"/>
    <p:sldId id="338" r:id="rId15"/>
    <p:sldId id="321" r:id="rId16"/>
    <p:sldId id="322" r:id="rId17"/>
    <p:sldId id="324" r:id="rId18"/>
    <p:sldId id="330" r:id="rId19"/>
    <p:sldId id="313" r:id="rId20"/>
    <p:sldId id="339" r:id="rId21"/>
    <p:sldId id="274" r:id="rId22"/>
    <p:sldId id="275" r:id="rId23"/>
    <p:sldId id="27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74" y="-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02041-84B4-44E3-90EB-4D901A33F101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CAC8-6BDB-4171-8DE5-6BAACA5F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ঈ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লেখা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শিখাবো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600" y="3516690"/>
            <a:ext cx="7239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13335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endParaRPr lang="en-US" dirty="0"/>
          </a:p>
        </p:txBody>
      </p:sp>
      <p:pic>
        <p:nvPicPr>
          <p:cNvPr id="7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848600" y="1047750"/>
            <a:ext cx="990600" cy="3505200"/>
          </a:xfrm>
          <a:prstGeom prst="rect">
            <a:avLst/>
          </a:prstGeom>
          <a:noFill/>
        </p:spPr>
      </p:pic>
      <p:pic>
        <p:nvPicPr>
          <p:cNvPr id="8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71550"/>
            <a:ext cx="1066800" cy="3505200"/>
          </a:xfrm>
          <a:prstGeom prst="rect">
            <a:avLst/>
          </a:prstGeom>
          <a:noFill/>
        </p:spPr>
      </p:pic>
      <p:pic>
        <p:nvPicPr>
          <p:cNvPr id="6145" name="Picture 1" descr="C:\Users\DPE\Desktop\Images\বাংলা\দ্বিতীয়\image-50734-1558542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047750"/>
            <a:ext cx="5715000" cy="2724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2950"/>
            <a:ext cx="4953000" cy="3377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 descr="C:\Users\DPE\Desktop\Images\বাংলা\প্রথম\1443595641-772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66750"/>
            <a:ext cx="50292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 Diagonal Corner Rectangle 1"/>
          <p:cNvSpPr/>
          <p:nvPr/>
        </p:nvSpPr>
        <p:spPr>
          <a:xfrm>
            <a:off x="5943600" y="209550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29400" y="2419350"/>
            <a:ext cx="18288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সুন্দরবন</a:t>
            </a:r>
            <a:endParaRPr lang="bn-IN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2419350"/>
            <a:ext cx="18288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ঘুরে বেড়ানো</a:t>
            </a:r>
            <a:endParaRPr lang="bn-IN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590550"/>
            <a:ext cx="5139750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1000" y="4425375"/>
            <a:ext cx="80772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অমি খুব খুশি। বাবা-মার সাথে বেড়াতে এসেছে সুন্দরবন।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11" grpId="0" animBg="1"/>
      <p:bldP spid="11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DPE\Desktop\Images\বাংলা\প্রথম\Sundarbans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19150"/>
            <a:ext cx="51054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5867400" y="1885950"/>
            <a:ext cx="2895600" cy="990600"/>
          </a:xfrm>
          <a:prstGeom prst="righ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সুন্দরী গাছ</a:t>
            </a:r>
            <a:endParaRPr lang="bn-IN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602" name="Picture 2" descr="C:\Users\DPE\Desktop\Images\বাংলা\প্রথম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42950"/>
            <a:ext cx="5105400" cy="3557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 Diagonal Corner Rectangle 8"/>
          <p:cNvSpPr/>
          <p:nvPr/>
        </p:nvSpPr>
        <p:spPr>
          <a:xfrm>
            <a:off x="5943600" y="209550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flipH="1">
            <a:off x="5867400" y="1885950"/>
            <a:ext cx="2895600" cy="990600"/>
          </a:xfrm>
          <a:prstGeom prst="righ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কেওড়া গাছ</a:t>
            </a:r>
            <a:endParaRPr lang="bn-IN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5604" name="Picture 4" descr="C:\Users\DPE\Desktop\Images\বাংলা\প্রথম\14292334_952641511507240_81053874525096385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742950"/>
            <a:ext cx="51816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>
          <a:xfrm flipH="1">
            <a:off x="5867400" y="1885950"/>
            <a:ext cx="2895600" cy="990600"/>
          </a:xfrm>
          <a:prstGeom prst="rightArrow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হিজল গাছ</a:t>
            </a:r>
            <a:endParaRPr lang="bn-IN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2" grpId="0" animBg="1"/>
      <p:bldP spid="12" grpId="1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2419350"/>
            <a:ext cx="3352800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DPE\Desktop\Images\বাংলা\প্রথম\Sundarbans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61950"/>
            <a:ext cx="3213100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DPE\Desktop\Images\বাংলা\প্রথম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37141"/>
            <a:ext cx="3352800" cy="1701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C:\Users\DPE\Desktop\Images\বাংলা\প্রথম\14292334_952641511507240_81053874525096385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419350"/>
            <a:ext cx="3200400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62000" y="4425375"/>
            <a:ext cx="76200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সুন্দরবনে আছে নানা রকম গাছ।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14600" y="2343150"/>
            <a:ext cx="502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অমি কোথায় বেড়াতে এসেছে বল।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386179"/>
            <a:ext cx="3733800" cy="983873"/>
          </a:xfrm>
          <a:prstGeom prst="cloudCallout">
            <a:avLst>
              <a:gd name="adj1" fmla="val -25633"/>
              <a:gd name="adj2" fmla="val 8441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C:\Users\DPE\Desktop\Images\New folder\illustration-pair-little-girls-coloring-kinder-garden-color-stylized-young-team-work-activity-97813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91703"/>
            <a:ext cx="2209800" cy="1899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Rectangle 5"/>
          <p:cNvSpPr/>
          <p:nvPr/>
        </p:nvSpPr>
        <p:spPr>
          <a:xfrm>
            <a:off x="2895600" y="3028950"/>
            <a:ext cx="5105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পাশের সহপাঠীর সাথে আলোচনা কর।</a:t>
            </a:r>
            <a:endParaRPr lang="en-US" sz="32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2" descr="C:\Users\DPE\Desktop\Images\বাংলা\প্রথম\cuddly-toys_14353201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38550"/>
            <a:ext cx="2514600" cy="1425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Diagonal Corner Rectangle 13"/>
          <p:cNvSpPr/>
          <p:nvPr/>
        </p:nvSpPr>
        <p:spPr>
          <a:xfrm>
            <a:off x="5943600" y="180261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695700" y="2381250"/>
            <a:ext cx="1600199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733800" y="4486930"/>
            <a:ext cx="1676400" cy="523220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কাঠঠোকড়া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2876550"/>
            <a:ext cx="1676400" cy="523220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মাছরাঙা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1885950"/>
            <a:ext cx="2133600" cy="523220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দোয়েল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487" name="Picture 7" descr="C:\Users\DPE\Desktop\Images\বাংলা\দ্বিতীয়\চ্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9550"/>
            <a:ext cx="24384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8" name="Picture 8" descr="C:\Users\DPE\Desktop\Images\বাংলা\দ্বিতীয়\285290_134117250010498_100002366719216_225707_760207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800350"/>
            <a:ext cx="244856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9" name="Picture 9" descr="C:\Users\DPE\Desktop\Images\বাংলা\দ্বিতীয়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09550"/>
            <a:ext cx="24384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762000" y="4486930"/>
            <a:ext cx="1676400" cy="523220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বক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1400" y="1885950"/>
            <a:ext cx="1676400" cy="523220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সারস</a:t>
            </a:r>
            <a:endParaRPr lang="bn-IN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490" name="Picture 10" descr="C:\Users\DPE\Desktop\Images\বাংলা\দ্বিতীয়\চচ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1200150"/>
            <a:ext cx="2438400" cy="1600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Oval Callout 24"/>
          <p:cNvSpPr/>
          <p:nvPr/>
        </p:nvSpPr>
        <p:spPr>
          <a:xfrm rot="10800000" flipV="1">
            <a:off x="6019800" y="3562350"/>
            <a:ext cx="2971800" cy="1447799"/>
          </a:xfrm>
          <a:prstGeom prst="wedgeEllipseCallout">
            <a:avLst>
              <a:gd name="adj1" fmla="val 49844"/>
              <a:gd name="adj2" fmla="val -69909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তে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সুন্দরবনের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পাড়ে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গাছে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পাখি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যাচ্ছে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IN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19200" y="4120575"/>
            <a:ext cx="67056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সুন্দরবনে আছে নানা রঙের পাখি।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508" name="Picture 4" descr="C:\Users\DPE\Desktop\Images\বাংলা\দ্বিতীয়\্ব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61950"/>
            <a:ext cx="7315200" cy="3581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1" name="Picture 3" descr="C:\Users\DPE\Desktop\Images\বাংলা\প্রথম\বা্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666750"/>
            <a:ext cx="5181599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ound Diagonal Corner Rectangle 14"/>
          <p:cNvSpPr/>
          <p:nvPr/>
        </p:nvSpPr>
        <p:spPr>
          <a:xfrm>
            <a:off x="5943600" y="256461"/>
            <a:ext cx="2971800" cy="715089"/>
          </a:xfrm>
          <a:prstGeom prst="round2Diag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6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6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2343150"/>
            <a:ext cx="2895600" cy="1077218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নদীতে আছে নানা রকম মাছ।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42950"/>
            <a:ext cx="4016188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819150"/>
            <a:ext cx="4018955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133600" y="4120575"/>
            <a:ext cx="4800600" cy="584775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আরও আছে কুমির।</a:t>
            </a:r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819150"/>
            <a:ext cx="2819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Picture 2" descr="C:\Users\DPE\Desktop\Images\বাংলা\দ্বিতীয়\ককত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819150"/>
            <a:ext cx="2863977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 descr="C:\Users\DPE\Desktop\Images\বাংলা\দ্বিতীয়\indexা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19150"/>
            <a:ext cx="2819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" y="3780532"/>
            <a:ext cx="8077200" cy="1077218"/>
          </a:xfrm>
          <a:prstGeom prst="rect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কুমির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নদীতের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বাস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তবে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ডিম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পাড়া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শিকারের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ডাঙায়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উঠে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আসে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কুমির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খায়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প্রাণিও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খায়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211455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সুন্দরবনে রয়েছে এমন দুইটি গাছের নাম বল।</a:t>
            </a:r>
            <a:endParaRPr lang="en-US" sz="32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292477"/>
            <a:ext cx="2971800" cy="983873"/>
          </a:xfrm>
          <a:prstGeom prst="cloudCallout">
            <a:avLst>
              <a:gd name="adj1" fmla="val 65614"/>
              <a:gd name="adj2" fmla="val 81209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895FEA-357A-48CA-ABC5-032A14D87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85751"/>
            <a:ext cx="2385529" cy="144780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0" name="Pentagon 9"/>
          <p:cNvSpPr/>
          <p:nvPr/>
        </p:nvSpPr>
        <p:spPr>
          <a:xfrm>
            <a:off x="762000" y="1962150"/>
            <a:ext cx="1676400" cy="8382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ফুল দল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762000" y="3257550"/>
            <a:ext cx="1676400" cy="838200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পাখি দল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3311664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সুন্দরবনের নদীতে থাকা দুইটি প্রাণির নাম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বল।</a:t>
            </a:r>
            <a:endParaRPr lang="en-US" sz="32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400" b="1" i="0" u="sng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উপস্থাপনায়</a:t>
            </a:r>
            <a:endParaRPr kumimoji="0" lang="en-US" sz="4400" b="1" i="0" u="sng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200151"/>
            <a:ext cx="4876800" cy="33527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utonnyMJ" pitchFamily="2" charset="0"/>
              <a:ea typeface="+mn-ea"/>
              <a:cs typeface="SutonnyMJ" pitchFamily="2" charset="0"/>
            </a:endParaRPr>
          </a:p>
          <a:p>
            <a:pPr algn="ctr"/>
            <a:r>
              <a:rPr lang="bn-IN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মোঃ হোসেন আলী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(সহকারী শিক্ষক)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পূর্ব পয়ড়াডাঙ্গা সরকারি প্রাথমিক বিদ্যালয়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নাগেশ্বরী, কুড়িগ্রাম।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মোবাইল-০১৭৬৮-৮৩৮৩৪৯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E-mail: nkbhossain@gmail.com</a:t>
            </a:r>
            <a:endParaRPr lang="en-US" sz="1200" b="1" dirty="0" smtClean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" descr="E:\All Data\Edited Photos\Hossa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200150"/>
            <a:ext cx="2590800" cy="3352800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 descr="C:\Users\DPE\Desktop\Images\বাংলা\towkir97_1313818390_1-mohdfiendblog_1220160486_1-Rajonigandh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123950"/>
            <a:ext cx="914400" cy="34375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361950"/>
            <a:ext cx="62484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এবার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পাঠটুকু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একসাথে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পড়ি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বিষয়বস্তু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জানি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3" name="Picture 2" descr="C:\Users\DPE\Desktop\Images\New folder\পগহ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00150"/>
            <a:ext cx="7202487" cy="3200400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04800" y="133350"/>
            <a:ext cx="1981200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spc="1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মূল্যায়ণ</a:t>
            </a:r>
            <a:endParaRPr lang="en-US" sz="4000" b="1" spc="1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021" y="133350"/>
            <a:ext cx="2016579" cy="1447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14600" y="209550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বলি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এককভাবে</a:t>
            </a:r>
            <a:r>
              <a:rPr lang="en-US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5" name="Picture 3" descr="C:\Users\DPE\Desktop\Images\বাংলা\দ্বিতীয়\indexা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971550"/>
            <a:ext cx="1447800" cy="97412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485900" y="1771651"/>
            <a:ext cx="914400" cy="14478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3" descr="C:\Users\DPE\Desktop\Images\বাংলা\প্রথম\Sundarbans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028950"/>
            <a:ext cx="1460500" cy="9906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578" name="Picture 2" descr="C:\Users\DPE\Desktop\Images\বাংলা\দ্বিতীয়\Scatophagus_arg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1" y="4120954"/>
            <a:ext cx="1447799" cy="96539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3505200" y="1230868"/>
            <a:ext cx="33528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কুমির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নদীতে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বাস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05200" y="2221468"/>
            <a:ext cx="34290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সুন্দরবনের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গাছে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পাখি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05200" y="3212068"/>
            <a:ext cx="34290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সুন্দরবনে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সুন্দরী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। 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05200" y="4278868"/>
            <a:ext cx="3429000" cy="5788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নদীতে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নানা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রকম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মাছ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8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819400" y="22669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2819400" y="32575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819400" y="43243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2819400" y="1276350"/>
            <a:ext cx="5334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1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42875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457200" y="361950"/>
            <a:ext cx="4267200" cy="2362200"/>
          </a:xfrm>
          <a:prstGeom prst="upArrow">
            <a:avLst/>
          </a:prstGeom>
          <a:solidFill>
            <a:srgbClr val="92D050"/>
          </a:solidFill>
          <a:ln w="76200"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 descr="Home work এর ছবির ফলাফ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476" y="361950"/>
            <a:ext cx="2907323" cy="236220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371600" y="325755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৫টি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পাখির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জেনে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আসবে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673554"/>
            <a:ext cx="8001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সবাইকে </a:t>
            </a:r>
            <a:r>
              <a:rPr lang="bn-BD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9" name="Picture 3" descr="C:\Users\DPE\Desktop\Images\বাংলা\প্রথম\v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438150"/>
            <a:ext cx="1295400" cy="4267200"/>
          </a:xfrm>
          <a:prstGeom prst="rect">
            <a:avLst/>
          </a:prstGeom>
          <a:noFill/>
        </p:spPr>
      </p:pic>
      <p:pic>
        <p:nvPicPr>
          <p:cNvPr id="10" name="Picture 3" descr="C:\Users\DPE\Desktop\Images\বাংলা\প্রথম\v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6200" y="438150"/>
            <a:ext cx="1295400" cy="4267200"/>
          </a:xfrm>
          <a:prstGeom prst="rect">
            <a:avLst/>
          </a:prstGeom>
          <a:noFill/>
        </p:spPr>
      </p:pic>
      <p:pic>
        <p:nvPicPr>
          <p:cNvPr id="23554" name="Picture 2" descr="C:\Users\DPE\Desktop\Images\বাংলা\দ্বিতীয়\1456013719-bigthum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0675" y="666750"/>
            <a:ext cx="5876925" cy="3076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rved Right Arrow 9"/>
          <p:cNvSpPr/>
          <p:nvPr/>
        </p:nvSpPr>
        <p:spPr>
          <a:xfrm rot="20147537">
            <a:off x="1766529" y="1053817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20313624">
            <a:off x="2632782" y="716749"/>
            <a:ext cx="3430212" cy="609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দ্বিতীয়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Curved Right Arrow 12"/>
          <p:cNvSpPr/>
          <p:nvPr/>
        </p:nvSpPr>
        <p:spPr>
          <a:xfrm rot="19789072">
            <a:off x="2001750" y="1781591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 rot="19642367">
            <a:off x="2296663" y="2543591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19072950">
            <a:off x="2650301" y="3304798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328800">
            <a:off x="2878139" y="1411924"/>
            <a:ext cx="341737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বিষয়ঃ বাংলা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 rot="20343658">
            <a:off x="3180364" y="2173760"/>
            <a:ext cx="3538568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পাঠঃ সুন্দরবন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 rot="20285281">
            <a:off x="3556453" y="2874087"/>
            <a:ext cx="3504063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অমি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 খুব...আছে কুমির।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urved Right Arrow 18"/>
          <p:cNvSpPr/>
          <p:nvPr/>
        </p:nvSpPr>
        <p:spPr>
          <a:xfrm rot="19311517">
            <a:off x="3042546" y="4010620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20237138">
            <a:off x="3963072" y="3654393"/>
            <a:ext cx="3364922" cy="609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পৃষ্ঠাঃ ৬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 rot="20700444">
            <a:off x="942534" y="182931"/>
            <a:ext cx="1997747" cy="1163229"/>
          </a:xfrm>
          <a:prstGeom prst="ellipse">
            <a:avLst/>
          </a:prstGeom>
          <a:solidFill>
            <a:srgbClr val="FFC000"/>
          </a:solidFill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3" descr="C:\Users\DPE\Desktop\Images\বাংলা\প্রথম\v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0"/>
            <a:ext cx="1143000" cy="5010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76400" y="285750"/>
            <a:ext cx="5562600" cy="4470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সো,</a:t>
            </a:r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সবাই মিলে একটি ভিডিও </a:t>
            </a:r>
            <a:r>
              <a:rPr lang="en-US" sz="2800" b="1" u="sng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u="sng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02" y="971550"/>
            <a:ext cx="840698" cy="854710"/>
          </a:xfrm>
          <a:prstGeom prst="rect">
            <a:avLst/>
          </a:prstGeom>
        </p:spPr>
      </p:pic>
      <p:sp>
        <p:nvSpPr>
          <p:cNvPr id="20" name="Text Placeholder 16"/>
          <p:cNvSpPr txBox="1">
            <a:spLocks/>
          </p:cNvSpPr>
          <p:nvPr/>
        </p:nvSpPr>
        <p:spPr>
          <a:xfrm>
            <a:off x="1143000" y="2190750"/>
            <a:ext cx="6781800" cy="6203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সোনামণিরা, ভিডিওটিতে কী দেখেছো বলতে পারো?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22" name="Title 15"/>
          <p:cNvSpPr txBox="1">
            <a:spLocks/>
          </p:cNvSpPr>
          <p:nvPr/>
        </p:nvSpPr>
        <p:spPr>
          <a:xfrm>
            <a:off x="1219200" y="2847976"/>
            <a:ext cx="70104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00" b="1" cap="all" dirty="0" err="1" smtClean="0">
                <a:latin typeface="NikoshBAN" pitchFamily="2" charset="0"/>
                <a:ea typeface="+mj-ea"/>
                <a:cs typeface="NikoshBAN" pitchFamily="2" charset="0"/>
              </a:rPr>
              <a:t>বাঘ</a:t>
            </a:r>
            <a:r>
              <a:rPr lang="en-US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, </a:t>
            </a:r>
            <a:r>
              <a:rPr lang="en-US" sz="12800" b="1" cap="all" dirty="0" err="1" smtClean="0">
                <a:latin typeface="NikoshBAN" pitchFamily="2" charset="0"/>
                <a:ea typeface="+mj-ea"/>
                <a:cs typeface="NikoshBAN" pitchFamily="2" charset="0"/>
              </a:rPr>
              <a:t>হরিণ</a:t>
            </a:r>
            <a:r>
              <a:rPr lang="en-US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, </a:t>
            </a:r>
            <a:r>
              <a:rPr lang="en-US" sz="12800" b="1" cap="all" dirty="0" err="1" smtClean="0">
                <a:latin typeface="NikoshBAN" pitchFamily="2" charset="0"/>
                <a:ea typeface="+mj-ea"/>
                <a:cs typeface="NikoshBAN" pitchFamily="2" charset="0"/>
              </a:rPr>
              <a:t>বানর</a:t>
            </a:r>
            <a:r>
              <a:rPr lang="en-US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, </a:t>
            </a: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পাখি, কুমির। আর বড় বড় </a:t>
            </a:r>
            <a:r>
              <a:rPr kumimoji="0" lang="bn-IN" sz="128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বন।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5"/>
          <p:cNvSpPr txBox="1">
            <a:spLocks/>
          </p:cNvSpPr>
          <p:nvPr/>
        </p:nvSpPr>
        <p:spPr>
          <a:xfrm>
            <a:off x="3352800" y="3409950"/>
            <a:ext cx="19050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সঠিক বলেছ।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DPE\Desktop\Images\বাংলা\প্রথম\cuddly-toys_14353201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67150"/>
            <a:ext cx="2149987" cy="1219200"/>
          </a:xfrm>
          <a:prstGeom prst="rect">
            <a:avLst/>
          </a:prstGeom>
          <a:noFill/>
        </p:spPr>
      </p:pic>
      <p:pic>
        <p:nvPicPr>
          <p:cNvPr id="10" name="Picture 2" descr="C:\Users\DPE\Desktop\Images\বাংলা\প্রথম\cuddly-toys_14353201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56322" y="3943350"/>
            <a:ext cx="2015613" cy="1143000"/>
          </a:xfrm>
          <a:prstGeom prst="rect">
            <a:avLst/>
          </a:prstGeom>
          <a:noFill/>
        </p:spPr>
      </p:pic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1047750"/>
          <a:ext cx="914400" cy="766763"/>
        </p:xfrm>
        <a:graphic>
          <a:graphicData uri="http://schemas.openxmlformats.org/presentationml/2006/ole">
            <p:oleObj spid="_x0000_s1033" name="Packager Shell Object" showAsIcon="1" r:id="rId6" imgW="914400" imgH="77148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DPE\Desktop\Images\বাংলা\প্রথম\চটচজচ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895350"/>
            <a:ext cx="3200400" cy="4114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00200" y="361950"/>
            <a:ext cx="5943600" cy="4470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তোমরা কি জানো বনটি বাংলাদেশের কোথায় আছে?</a:t>
            </a:r>
            <a:endParaRPr lang="en-US" sz="2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itle 15"/>
          <p:cNvSpPr txBox="1">
            <a:spLocks/>
          </p:cNvSpPr>
          <p:nvPr/>
        </p:nvSpPr>
        <p:spPr>
          <a:xfrm>
            <a:off x="2209800" y="361950"/>
            <a:ext cx="44958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এখন আমরা বনটি সম্পর্কে জানব।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E5282E-79D0-45A4-A7C8-10FB993017FD}"/>
              </a:ext>
            </a:extLst>
          </p:cNvPr>
          <p:cNvSpPr txBox="1"/>
          <p:nvPr/>
        </p:nvSpPr>
        <p:spPr>
          <a:xfrm>
            <a:off x="381000" y="1236643"/>
            <a:ext cx="2819399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পাশের </a:t>
            </a:r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মানচিত্রটি </a:t>
            </a:r>
            <a:r>
              <a:rPr lang="bn-BD" sz="28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ভালভাবে খেয়াল </a:t>
            </a:r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1AC2FA-3406-4282-8EA8-F816A2B9CE6E}"/>
              </a:ext>
            </a:extLst>
          </p:cNvPr>
          <p:cNvSpPr txBox="1"/>
          <p:nvPr/>
        </p:nvSpPr>
        <p:spPr>
          <a:xfrm>
            <a:off x="380999" y="2684443"/>
            <a:ext cx="2819401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সুন্দরবন </a:t>
            </a:r>
            <a:r>
              <a:rPr lang="bn-IN" sz="28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 দেশের দক্ষিণ-পশ্চিমের জেলা খুলনায় অবস্থিত।</a:t>
            </a:r>
            <a:endParaRPr lang="en-US" sz="28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932585" y="3667779"/>
            <a:ext cx="563059" cy="572967"/>
          </a:xfrm>
          <a:custGeom>
            <a:avLst/>
            <a:gdLst>
              <a:gd name="connsiteX0" fmla="*/ 194946 w 563059"/>
              <a:gd name="connsiteY0" fmla="*/ 126455 h 572967"/>
              <a:gd name="connsiteX1" fmla="*/ 205456 w 563059"/>
              <a:gd name="connsiteY1" fmla="*/ 31862 h 572967"/>
              <a:gd name="connsiteX2" fmla="*/ 289539 w 563059"/>
              <a:gd name="connsiteY2" fmla="*/ 331 h 572967"/>
              <a:gd name="connsiteX3" fmla="*/ 384132 w 563059"/>
              <a:gd name="connsiteY3" fmla="*/ 10842 h 572967"/>
              <a:gd name="connsiteX4" fmla="*/ 426174 w 563059"/>
              <a:gd name="connsiteY4" fmla="*/ 84414 h 572967"/>
              <a:gd name="connsiteX5" fmla="*/ 457705 w 563059"/>
              <a:gd name="connsiteY5" fmla="*/ 94924 h 572967"/>
              <a:gd name="connsiteX6" fmla="*/ 478725 w 563059"/>
              <a:gd name="connsiteY6" fmla="*/ 126455 h 572967"/>
              <a:gd name="connsiteX7" fmla="*/ 489236 w 563059"/>
              <a:gd name="connsiteY7" fmla="*/ 189518 h 572967"/>
              <a:gd name="connsiteX8" fmla="*/ 552298 w 563059"/>
              <a:gd name="connsiteY8" fmla="*/ 221049 h 572967"/>
              <a:gd name="connsiteX9" fmla="*/ 541787 w 563059"/>
              <a:gd name="connsiteY9" fmla="*/ 431255 h 572967"/>
              <a:gd name="connsiteX10" fmla="*/ 478725 w 563059"/>
              <a:gd name="connsiteY10" fmla="*/ 452276 h 572967"/>
              <a:gd name="connsiteX11" fmla="*/ 447194 w 563059"/>
              <a:gd name="connsiteY11" fmla="*/ 462787 h 572967"/>
              <a:gd name="connsiteX12" fmla="*/ 405153 w 563059"/>
              <a:gd name="connsiteY12" fmla="*/ 494318 h 572967"/>
              <a:gd name="connsiteX13" fmla="*/ 394643 w 563059"/>
              <a:gd name="connsiteY13" fmla="*/ 525849 h 572967"/>
              <a:gd name="connsiteX14" fmla="*/ 310560 w 563059"/>
              <a:gd name="connsiteY14" fmla="*/ 515338 h 572967"/>
              <a:gd name="connsiteX15" fmla="*/ 279029 w 563059"/>
              <a:gd name="connsiteY15" fmla="*/ 494318 h 572967"/>
              <a:gd name="connsiteX16" fmla="*/ 215967 w 563059"/>
              <a:gd name="connsiteY16" fmla="*/ 515338 h 572967"/>
              <a:gd name="connsiteX17" fmla="*/ 152905 w 563059"/>
              <a:gd name="connsiteY17" fmla="*/ 525849 h 572967"/>
              <a:gd name="connsiteX18" fmla="*/ 100353 w 563059"/>
              <a:gd name="connsiteY18" fmla="*/ 567890 h 572967"/>
              <a:gd name="connsiteX19" fmla="*/ 68822 w 563059"/>
              <a:gd name="connsiteY19" fmla="*/ 546869 h 572967"/>
              <a:gd name="connsiteX20" fmla="*/ 47801 w 563059"/>
              <a:gd name="connsiteY20" fmla="*/ 515338 h 572967"/>
              <a:gd name="connsiteX21" fmla="*/ 26781 w 563059"/>
              <a:gd name="connsiteY21" fmla="*/ 441766 h 572967"/>
              <a:gd name="connsiteX22" fmla="*/ 5760 w 563059"/>
              <a:gd name="connsiteY22" fmla="*/ 378704 h 572967"/>
              <a:gd name="connsiteX23" fmla="*/ 37291 w 563059"/>
              <a:gd name="connsiteY23" fmla="*/ 221049 h 572967"/>
              <a:gd name="connsiteX24" fmla="*/ 58312 w 563059"/>
              <a:gd name="connsiteY24" fmla="*/ 189518 h 572967"/>
              <a:gd name="connsiteX25" fmla="*/ 89843 w 563059"/>
              <a:gd name="connsiteY25" fmla="*/ 179007 h 572967"/>
              <a:gd name="connsiteX26" fmla="*/ 121374 w 563059"/>
              <a:gd name="connsiteY26" fmla="*/ 157987 h 572967"/>
              <a:gd name="connsiteX27" fmla="*/ 163415 w 563059"/>
              <a:gd name="connsiteY27" fmla="*/ 168497 h 572967"/>
              <a:gd name="connsiteX28" fmla="*/ 194946 w 563059"/>
              <a:gd name="connsiteY28" fmla="*/ 157987 h 572967"/>
              <a:gd name="connsiteX29" fmla="*/ 194946 w 563059"/>
              <a:gd name="connsiteY29" fmla="*/ 126455 h 57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3059" h="572967">
                <a:moveTo>
                  <a:pt x="194946" y="126455"/>
                </a:moveTo>
                <a:cubicBezTo>
                  <a:pt x="196698" y="105434"/>
                  <a:pt x="192328" y="60743"/>
                  <a:pt x="205456" y="31862"/>
                </a:cubicBezTo>
                <a:cubicBezTo>
                  <a:pt x="212501" y="16362"/>
                  <a:pt x="276474" y="3597"/>
                  <a:pt x="289539" y="331"/>
                </a:cubicBezTo>
                <a:cubicBezTo>
                  <a:pt x="321070" y="3835"/>
                  <a:pt x="354317" y="0"/>
                  <a:pt x="384132" y="10842"/>
                </a:cubicBezTo>
                <a:cubicBezTo>
                  <a:pt x="394576" y="14640"/>
                  <a:pt x="423403" y="81643"/>
                  <a:pt x="426174" y="84414"/>
                </a:cubicBezTo>
                <a:cubicBezTo>
                  <a:pt x="434008" y="92248"/>
                  <a:pt x="447195" y="91421"/>
                  <a:pt x="457705" y="94924"/>
                </a:cubicBezTo>
                <a:cubicBezTo>
                  <a:pt x="464712" y="105434"/>
                  <a:pt x="474731" y="114471"/>
                  <a:pt x="478725" y="126455"/>
                </a:cubicBezTo>
                <a:cubicBezTo>
                  <a:pt x="485464" y="146672"/>
                  <a:pt x="479705" y="170457"/>
                  <a:pt x="489236" y="189518"/>
                </a:cubicBezTo>
                <a:cubicBezTo>
                  <a:pt x="497385" y="205816"/>
                  <a:pt x="537376" y="216075"/>
                  <a:pt x="552298" y="221049"/>
                </a:cubicBezTo>
                <a:cubicBezTo>
                  <a:pt x="548794" y="291118"/>
                  <a:pt x="563059" y="364401"/>
                  <a:pt x="541787" y="431255"/>
                </a:cubicBezTo>
                <a:cubicBezTo>
                  <a:pt x="535069" y="452370"/>
                  <a:pt x="499746" y="445269"/>
                  <a:pt x="478725" y="452276"/>
                </a:cubicBezTo>
                <a:lnTo>
                  <a:pt x="447194" y="462787"/>
                </a:lnTo>
                <a:cubicBezTo>
                  <a:pt x="433180" y="473297"/>
                  <a:pt x="416367" y="480861"/>
                  <a:pt x="405153" y="494318"/>
                </a:cubicBezTo>
                <a:cubicBezTo>
                  <a:pt x="398061" y="502829"/>
                  <a:pt x="405458" y="523446"/>
                  <a:pt x="394643" y="525849"/>
                </a:cubicBezTo>
                <a:cubicBezTo>
                  <a:pt x="367070" y="531976"/>
                  <a:pt x="338588" y="518842"/>
                  <a:pt x="310560" y="515338"/>
                </a:cubicBezTo>
                <a:cubicBezTo>
                  <a:pt x="300050" y="508331"/>
                  <a:pt x="291661" y="494318"/>
                  <a:pt x="279029" y="494318"/>
                </a:cubicBezTo>
                <a:cubicBezTo>
                  <a:pt x="256871" y="494318"/>
                  <a:pt x="237823" y="511695"/>
                  <a:pt x="215967" y="515338"/>
                </a:cubicBezTo>
                <a:lnTo>
                  <a:pt x="152905" y="525849"/>
                </a:lnTo>
                <a:cubicBezTo>
                  <a:pt x="140623" y="544272"/>
                  <a:pt x="130813" y="572967"/>
                  <a:pt x="100353" y="567890"/>
                </a:cubicBezTo>
                <a:cubicBezTo>
                  <a:pt x="87893" y="565813"/>
                  <a:pt x="79332" y="553876"/>
                  <a:pt x="68822" y="546869"/>
                </a:cubicBezTo>
                <a:cubicBezTo>
                  <a:pt x="61815" y="536359"/>
                  <a:pt x="53450" y="526636"/>
                  <a:pt x="47801" y="515338"/>
                </a:cubicBezTo>
                <a:cubicBezTo>
                  <a:pt x="38971" y="497678"/>
                  <a:pt x="31832" y="458602"/>
                  <a:pt x="26781" y="441766"/>
                </a:cubicBezTo>
                <a:cubicBezTo>
                  <a:pt x="20414" y="420543"/>
                  <a:pt x="5760" y="378704"/>
                  <a:pt x="5760" y="378704"/>
                </a:cubicBezTo>
                <a:cubicBezTo>
                  <a:pt x="15130" y="275627"/>
                  <a:pt x="0" y="286308"/>
                  <a:pt x="37291" y="221049"/>
                </a:cubicBezTo>
                <a:cubicBezTo>
                  <a:pt x="43558" y="210081"/>
                  <a:pt x="48448" y="197409"/>
                  <a:pt x="58312" y="189518"/>
                </a:cubicBezTo>
                <a:cubicBezTo>
                  <a:pt x="66963" y="182597"/>
                  <a:pt x="79934" y="183962"/>
                  <a:pt x="89843" y="179007"/>
                </a:cubicBezTo>
                <a:cubicBezTo>
                  <a:pt x="101141" y="173358"/>
                  <a:pt x="110864" y="164994"/>
                  <a:pt x="121374" y="157987"/>
                </a:cubicBezTo>
                <a:cubicBezTo>
                  <a:pt x="135388" y="161490"/>
                  <a:pt x="148970" y="168497"/>
                  <a:pt x="163415" y="168497"/>
                </a:cubicBezTo>
                <a:cubicBezTo>
                  <a:pt x="174494" y="168497"/>
                  <a:pt x="187112" y="165821"/>
                  <a:pt x="194946" y="157987"/>
                </a:cubicBezTo>
                <a:cubicBezTo>
                  <a:pt x="207672" y="145261"/>
                  <a:pt x="193194" y="147476"/>
                  <a:pt x="194946" y="126455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52800" y="3409950"/>
            <a:ext cx="24384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PE\Desktop\Images\বাংলা\প্রথম\্পা্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7150"/>
            <a:ext cx="9010874" cy="500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05000" y="819150"/>
            <a:ext cx="5486400" cy="3581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09800" y="971550"/>
            <a:ext cx="4876800" cy="3276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0800" y="1681936"/>
            <a:ext cx="4114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kern="1700" spc="14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আজ পড়ব</a:t>
            </a:r>
          </a:p>
          <a:p>
            <a:pPr algn="ctr"/>
            <a:r>
              <a:rPr lang="bn-IN" sz="4000" b="1" kern="1700" spc="14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ছবির গল্পঃ</a:t>
            </a:r>
          </a:p>
          <a:p>
            <a:pPr algn="ctr"/>
            <a:r>
              <a:rPr lang="bn-IN" sz="4800" b="1" kern="1700" spc="14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সুন্দরবন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2063175"/>
            <a:ext cx="4800600" cy="646331"/>
          </a:xfrm>
          <a:prstGeom prst="rect">
            <a:avLst/>
          </a:prstGeom>
          <a:noFill/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85750"/>
            <a:ext cx="8382000" cy="52322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শোনা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74295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৩.১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নির্দেশনা শুনে পালন করতে পারবে।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220093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ছবি দেখে বাক্য বলতে পারবে।</a:t>
            </a:r>
            <a:endParaRPr lang="bn-BD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273433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নিজের ভাষায় গল্প সম্পর্কে প্রশ্নের উত্তর দিতে পারবে।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325755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0" y="379095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গল্প পড়ে বুঝতে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128653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৩.১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বর্ণনা শুনে বুঝতে পারবে।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1743730"/>
            <a:ext cx="8382000" cy="52322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বলা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590550"/>
            <a:ext cx="6705600" cy="383177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981200" y="1733550"/>
            <a:ext cx="3048000" cy="1569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বাংলা বইয়ের ৬ পৃষ্ঠা খোলো।</a:t>
            </a:r>
          </a:p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আমার সাথে পড়।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590550"/>
            <a:ext cx="1409700" cy="3853069"/>
          </a:xfrm>
          <a:prstGeom prst="rect">
            <a:avLst/>
          </a:prstGeom>
          <a:noFill/>
        </p:spPr>
      </p:pic>
      <p:pic>
        <p:nvPicPr>
          <p:cNvPr id="22530" name="Picture 2" descr="C:\Users\DPE\Desktop\Images\বাংলা\প্রথম\ন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1" y="971550"/>
            <a:ext cx="2743199" cy="289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5332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 আমরা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‘ছবির গল্পঃ সুন্দরবন’ </a:t>
            </a:r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(অমি খুব খুশি </a:t>
            </a:r>
            <a:r>
              <a:rPr lang="bn-I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...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...... আছে কুমির)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অংশটুক পড়ব ও আলোচনা করব।</a:t>
            </a:r>
            <a:endParaRPr lang="en-US" sz="3200" b="1" dirty="0" smtClean="0">
              <a:ln w="1905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C:\Users\DPE\Desktop\Images\বাংলা\প্রথম\ন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352550"/>
            <a:ext cx="428148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8346</TotalTime>
  <Words>403</Words>
  <Application>Microsoft Office PowerPoint</Application>
  <PresentationFormat>On-screen Show (16:9)</PresentationFormat>
  <Paragraphs>84</Paragraphs>
  <Slides>23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DPE</cp:lastModifiedBy>
  <cp:revision>2574</cp:revision>
  <dcterms:created xsi:type="dcterms:W3CDTF">2006-08-16T00:00:00Z</dcterms:created>
  <dcterms:modified xsi:type="dcterms:W3CDTF">2020-04-11T06:11:49Z</dcterms:modified>
</cp:coreProperties>
</file>