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AD4B"/>
    <a:srgbClr val="3F14AC"/>
    <a:srgbClr val="FFFFAC"/>
    <a:srgbClr val="001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FB8A-D2E7-4856-9732-5D8DE1D38B78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09C9-7FAE-497F-ACB2-E0B348987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6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FB8A-D2E7-4856-9732-5D8DE1D38B78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09C9-7FAE-497F-ACB2-E0B348987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66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FB8A-D2E7-4856-9732-5D8DE1D38B78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09C9-7FAE-497F-ACB2-E0B348987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9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FB8A-D2E7-4856-9732-5D8DE1D38B78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09C9-7FAE-497F-ACB2-E0B348987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7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FB8A-D2E7-4856-9732-5D8DE1D38B78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09C9-7FAE-497F-ACB2-E0B348987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9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FB8A-D2E7-4856-9732-5D8DE1D38B78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09C9-7FAE-497F-ACB2-E0B348987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8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FB8A-D2E7-4856-9732-5D8DE1D38B78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09C9-7FAE-497F-ACB2-E0B348987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4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FB8A-D2E7-4856-9732-5D8DE1D38B78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09C9-7FAE-497F-ACB2-E0B348987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6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FB8A-D2E7-4856-9732-5D8DE1D38B78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09C9-7FAE-497F-ACB2-E0B348987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2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FB8A-D2E7-4856-9732-5D8DE1D38B78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09C9-7FAE-497F-ACB2-E0B348987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0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FB8A-D2E7-4856-9732-5D8DE1D38B78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09C9-7FAE-497F-ACB2-E0B348987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4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7FB8A-D2E7-4856-9732-5D8DE1D38B78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409C9-7FAE-497F-ACB2-E0B348987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3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3436" y="1450927"/>
            <a:ext cx="16377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1995985" y="2331208"/>
            <a:ext cx="45549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95534"/>
            <a:ext cx="8952932" cy="670787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7672" y="627797"/>
            <a:ext cx="3094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289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1" y="95534"/>
            <a:ext cx="6086901" cy="3971499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  <p:sp>
        <p:nvSpPr>
          <p:cNvPr id="5" name="Quad Arrow Callout 4"/>
          <p:cNvSpPr/>
          <p:nvPr/>
        </p:nvSpPr>
        <p:spPr>
          <a:xfrm>
            <a:off x="6332560" y="723331"/>
            <a:ext cx="2688609" cy="3002508"/>
          </a:xfrm>
          <a:prstGeom prst="quadArrowCallout">
            <a:avLst>
              <a:gd name="adj1" fmla="val 18515"/>
              <a:gd name="adj2" fmla="val 18515"/>
              <a:gd name="adj3" fmla="val 18515"/>
              <a:gd name="adj4" fmla="val 18515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26AD4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পানকৌড়ি</a:t>
            </a:r>
            <a:endParaRPr lang="en-US" sz="3600" dirty="0">
              <a:solidFill>
                <a:srgbClr val="26AD4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09181" y="4353636"/>
            <a:ext cx="8911987" cy="2388358"/>
          </a:xfrm>
          <a:prstGeom prst="doubleWave">
            <a:avLst>
              <a:gd name="adj1" fmla="val 6250"/>
              <a:gd name="adj2" fmla="val -107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সঙ্গে সখ্য জার।পুকুর,খাল ও বিল এদের বিচরণ ক্ষেত্র। কুচকুচে কালো এই পাখি ডুব দিয়ে তিন মিটার পর্যন্ত সাঁতরাতে পারে। 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17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9" y="122828"/>
            <a:ext cx="3348890" cy="356206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19" y="574911"/>
            <a:ext cx="3821373" cy="310998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Up-Down Arrow 3"/>
          <p:cNvSpPr/>
          <p:nvPr/>
        </p:nvSpPr>
        <p:spPr>
          <a:xfrm>
            <a:off x="3282287" y="137329"/>
            <a:ext cx="1978925" cy="3985147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পানকৌড়ি </a:t>
            </a:r>
            <a:endParaRPr lang="en-US" sz="6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881916" y="4353635"/>
            <a:ext cx="7675230" cy="2135875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26AD4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ঠোঁট তীক্ষ্ণ আর বাঁকানো।এরা জলজ কীটপতঙ্গ খেতে ভালোবাসে। </a:t>
            </a:r>
            <a:endParaRPr lang="en-US" sz="3600" dirty="0">
              <a:solidFill>
                <a:srgbClr val="26AD4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563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" y="14359"/>
            <a:ext cx="4299044" cy="392984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78" y="41654"/>
            <a:ext cx="4339987" cy="392984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8-Point Star 3"/>
          <p:cNvSpPr/>
          <p:nvPr/>
        </p:nvSpPr>
        <p:spPr>
          <a:xfrm>
            <a:off x="832514" y="4496937"/>
            <a:ext cx="2825086" cy="1869743"/>
          </a:xfrm>
          <a:prstGeom prst="star8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খঞ্জনা 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5493223" y="4271748"/>
            <a:ext cx="3227696" cy="2320120"/>
          </a:xfrm>
          <a:prstGeom prst="irregularSeal1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ডাহুক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76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99"/>
          <a:stretch/>
        </p:blipFill>
        <p:spPr>
          <a:xfrm>
            <a:off x="140459" y="109182"/>
            <a:ext cx="4254120" cy="373948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3" t="12940" r="15403" b="8175"/>
          <a:stretch/>
        </p:blipFill>
        <p:spPr>
          <a:xfrm>
            <a:off x="4708478" y="81887"/>
            <a:ext cx="4339987" cy="373948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12-Point Star 3"/>
          <p:cNvSpPr/>
          <p:nvPr/>
        </p:nvSpPr>
        <p:spPr>
          <a:xfrm>
            <a:off x="732146" y="4169391"/>
            <a:ext cx="3070746" cy="2483892"/>
          </a:xfrm>
          <a:prstGeom prst="star12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কোকিল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5220268" y="4169391"/>
            <a:ext cx="3316406" cy="2483892"/>
          </a:xfrm>
          <a:prstGeom prst="star32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বাঁশপাতি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5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8" y="-368489"/>
            <a:ext cx="4258101" cy="447646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C00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67" y="0"/>
            <a:ext cx="4162567" cy="4380931"/>
          </a:xfrm>
          <a:prstGeom prst="ellipse">
            <a:avLst/>
          </a:prstGeom>
          <a:ln>
            <a:solidFill>
              <a:srgbClr val="00B0F0"/>
            </a:solidFill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696036" y="4708478"/>
            <a:ext cx="2906973" cy="15694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শ্যামা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970895" y="4708478"/>
            <a:ext cx="2374710" cy="156949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ধনেশ 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9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9" y="150124"/>
            <a:ext cx="3275461" cy="31389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453" y="150124"/>
            <a:ext cx="3318715" cy="31389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9" y="3691719"/>
            <a:ext cx="3275461" cy="3166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452" y="3725837"/>
            <a:ext cx="3318715" cy="307074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466530" y="150124"/>
            <a:ext cx="518616" cy="30025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5129246" y="2906973"/>
            <a:ext cx="475362" cy="382138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3643952" y="1009934"/>
            <a:ext cx="1960656" cy="1433015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3F14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পানডুবি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466530" y="3616656"/>
            <a:ext cx="518616" cy="39578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5129246" y="6455391"/>
            <a:ext cx="475362" cy="34119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1 10"/>
          <p:cNvSpPr/>
          <p:nvPr/>
        </p:nvSpPr>
        <p:spPr>
          <a:xfrm>
            <a:off x="3725838" y="4503762"/>
            <a:ext cx="1960656" cy="1951629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টিয়া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46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64" y="122831"/>
            <a:ext cx="3330054" cy="27841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6"/>
          <a:stretch/>
        </p:blipFill>
        <p:spPr>
          <a:xfrm>
            <a:off x="109182" y="122831"/>
            <a:ext cx="3193576" cy="27841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ight Arrow 3"/>
          <p:cNvSpPr/>
          <p:nvPr/>
        </p:nvSpPr>
        <p:spPr>
          <a:xfrm>
            <a:off x="3493827" y="122831"/>
            <a:ext cx="545910" cy="32754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5063319" y="2552131"/>
            <a:ext cx="423081" cy="35484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8-Point Star 5"/>
          <p:cNvSpPr/>
          <p:nvPr/>
        </p:nvSpPr>
        <p:spPr>
          <a:xfrm>
            <a:off x="3521122" y="450377"/>
            <a:ext cx="1883391" cy="2101754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বাবুই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ardrop 6"/>
          <p:cNvSpPr/>
          <p:nvPr/>
        </p:nvSpPr>
        <p:spPr>
          <a:xfrm>
            <a:off x="395785" y="3425587"/>
            <a:ext cx="8529852" cy="3316405"/>
          </a:xfrm>
          <a:prstGeom prst="teardrop">
            <a:avLst/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3F14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আরও অনেক পাখি আছে।পাখিরা মানুষের বন্ধু। এরা অনেক উপকারী। কিছু কিছু পাখি পরিবেশকে সুন্দর রাখে। </a:t>
            </a:r>
            <a:endParaRPr lang="en-US" sz="3600" dirty="0">
              <a:solidFill>
                <a:srgbClr val="3F14A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637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Sequential Access Storage 2"/>
          <p:cNvSpPr/>
          <p:nvPr/>
        </p:nvSpPr>
        <p:spPr>
          <a:xfrm>
            <a:off x="2825086" y="136478"/>
            <a:ext cx="3057099" cy="1269242"/>
          </a:xfrm>
          <a:prstGeom prst="flowChartMagneticTap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" r="2055"/>
          <a:stretch/>
        </p:blipFill>
        <p:spPr>
          <a:xfrm>
            <a:off x="1665026" y="2709791"/>
            <a:ext cx="4906369" cy="363641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5" name="Round Diagonal Corner Rectangle 4"/>
          <p:cNvSpPr/>
          <p:nvPr/>
        </p:nvSpPr>
        <p:spPr>
          <a:xfrm>
            <a:off x="122829" y="1030407"/>
            <a:ext cx="2129051" cy="1549020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ঝুটি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decagon 5"/>
          <p:cNvSpPr/>
          <p:nvPr/>
        </p:nvSpPr>
        <p:spPr>
          <a:xfrm>
            <a:off x="6755642" y="4763070"/>
            <a:ext cx="2183641" cy="1692322"/>
          </a:xfrm>
          <a:prstGeom prst="dodecagon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খোপা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81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423081" y="286603"/>
            <a:ext cx="2402006" cy="1392072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বিচরণ 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32059" y="4612943"/>
            <a:ext cx="3138985" cy="148654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বেড়ানো বা ঘোরাফেরা করা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53482" y="1849272"/>
            <a:ext cx="4162567" cy="3889613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20" y="1862920"/>
            <a:ext cx="4101153" cy="1787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20" y="3650776"/>
            <a:ext cx="4101155" cy="202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00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620370" y="163774"/>
            <a:ext cx="3725839" cy="137842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13899" y="2156346"/>
            <a:ext cx="8570795" cy="4053385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বুলবুলি পাখির দুইটি বিশিষ্ট লিখ।</a:t>
            </a:r>
          </a:p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২।  পানকৌড়ি পাখির দুইটি বিশিষ্ট লিখ।  </a:t>
            </a:r>
            <a:endParaRPr lang="bn-BD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2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5" t="30542" r="19024"/>
          <a:stretch/>
        </p:blipFill>
        <p:spPr>
          <a:xfrm>
            <a:off x="288258" y="619110"/>
            <a:ext cx="3214254" cy="54309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6" name="Straight Arrow Connector 5"/>
          <p:cNvCxnSpPr/>
          <p:nvPr/>
        </p:nvCxnSpPr>
        <p:spPr>
          <a:xfrm>
            <a:off x="3825716" y="619110"/>
            <a:ext cx="122830" cy="521344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135273" y="423080"/>
            <a:ext cx="136477" cy="49677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465300" y="619109"/>
            <a:ext cx="150125" cy="5213445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evel 11"/>
          <p:cNvSpPr/>
          <p:nvPr/>
        </p:nvSpPr>
        <p:spPr>
          <a:xfrm>
            <a:off x="5132178" y="619109"/>
            <a:ext cx="3807105" cy="4771756"/>
          </a:xfrm>
          <a:prstGeom prst="beve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মোছা.হিরামনি</a:t>
            </a:r>
          </a:p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আমজুয়ানি সরকারি প্রাথমিক বিদ্যালয়</a:t>
            </a:r>
          </a:p>
          <a:p>
            <a:pPr algn="ctr"/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তেতুলিয়া,পঞ্চগড়।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022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2402006" y="204715"/>
            <a:ext cx="3821373" cy="1910687"/>
          </a:xfrm>
          <a:prstGeom prst="star32">
            <a:avLst/>
          </a:prstGeom>
          <a:solidFill>
            <a:schemeClr val="bg1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3F14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endParaRPr lang="en-US" sz="4000" dirty="0">
              <a:solidFill>
                <a:srgbClr val="3F14A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163773" y="2866029"/>
            <a:ext cx="8761863" cy="3889612"/>
          </a:xfrm>
          <a:prstGeom prst="doubleWave">
            <a:avLst/>
          </a:prstGeom>
          <a:solidFill>
            <a:schemeClr val="bg1"/>
          </a:solidFill>
          <a:ln w="57150">
            <a:solidFill>
              <a:srgbClr val="26A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জানা ১০টি পাখির নাম লিখে আনবে। </a:t>
            </a:r>
            <a:endParaRPr lang="en-US" sz="6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Quad Arrow Callout 3"/>
          <p:cNvSpPr/>
          <p:nvPr/>
        </p:nvSpPr>
        <p:spPr>
          <a:xfrm>
            <a:off x="286603" y="4094328"/>
            <a:ext cx="286603" cy="300250"/>
          </a:xfrm>
          <a:prstGeom prst="quadArrowCallou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558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1578"/>
            <a:ext cx="8686800" cy="653484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5" name="Oval 4"/>
          <p:cNvSpPr/>
          <p:nvPr/>
        </p:nvSpPr>
        <p:spPr>
          <a:xfrm>
            <a:off x="5868536" y="641444"/>
            <a:ext cx="2483893" cy="129653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379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2784143" y="163773"/>
            <a:ext cx="3330053" cy="1119117"/>
          </a:xfrm>
          <a:prstGeom prst="flowChartPunchedTape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54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Multidocument 1"/>
          <p:cNvSpPr/>
          <p:nvPr/>
        </p:nvSpPr>
        <p:spPr>
          <a:xfrm>
            <a:off x="1180530" y="1680037"/>
            <a:ext cx="6537277" cy="5177963"/>
          </a:xfrm>
          <a:prstGeom prst="flowChartMultidocumen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3F14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চতুর্থ</a:t>
            </a:r>
          </a:p>
          <a:p>
            <a:r>
              <a:rPr lang="bn-IN" sz="4000" dirty="0" smtClean="0">
                <a:solidFill>
                  <a:srgbClr val="3F14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  <a:r>
              <a:rPr lang="en-US" sz="4000" dirty="0" smtClean="0">
                <a:solidFill>
                  <a:srgbClr val="3F14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solidFill>
                <a:srgbClr val="3F14A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rgbClr val="3F14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শিরোনামঃপাখির জগৎ </a:t>
            </a:r>
          </a:p>
          <a:p>
            <a:r>
              <a:rPr lang="bn-IN" sz="4000" dirty="0" smtClean="0">
                <a:solidFill>
                  <a:srgbClr val="3F14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000" dirty="0" smtClean="0">
                <a:solidFill>
                  <a:srgbClr val="3F14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000" dirty="0" err="1" smtClean="0">
                <a:solidFill>
                  <a:srgbClr val="3F14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000" dirty="0">
                <a:solidFill>
                  <a:srgbClr val="3F14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3F14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bn-IN" sz="4000" dirty="0" smtClean="0">
                <a:solidFill>
                  <a:srgbClr val="3F14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..............</a:t>
            </a:r>
            <a:r>
              <a:rPr lang="bn-BD" sz="4000" dirty="0">
                <a:solidFill>
                  <a:srgbClr val="3F14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 </a:t>
            </a:r>
            <a:r>
              <a:rPr lang="bn-IN" sz="4000" dirty="0">
                <a:solidFill>
                  <a:srgbClr val="3F14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 </a:t>
            </a:r>
            <a:r>
              <a:rPr lang="bn-BD" sz="4000" dirty="0">
                <a:solidFill>
                  <a:srgbClr val="3F14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dirty="0">
                <a:solidFill>
                  <a:srgbClr val="3F14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3F14A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4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-Point Star 1"/>
          <p:cNvSpPr/>
          <p:nvPr/>
        </p:nvSpPr>
        <p:spPr>
          <a:xfrm>
            <a:off x="2197289" y="95536"/>
            <a:ext cx="4599295" cy="1951630"/>
          </a:xfrm>
          <a:prstGeom prst="star12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18365" y="1555844"/>
            <a:ext cx="8707272" cy="5302155"/>
          </a:xfrm>
          <a:prstGeom prst="horizontalScroll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গল্প শুনে মূল বিষয় বস্তু বুঝতে পারবে ।</a:t>
            </a:r>
          </a:p>
          <a:p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২.৪.২ গল্পের মূলভাব বলতে পারবে ।</a:t>
            </a:r>
          </a:p>
          <a:p>
            <a:r>
              <a:rPr lang="bn-BD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১.৩.২ যুক্ত ব্যঞ্জন দিয়ে গঠিত শব্দ দিয়ে বাক্য পড়তে পারবে ।</a:t>
            </a:r>
          </a:p>
          <a:p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পাঠে ব্যবহৃত বাক্য শ্রবন যোগ্য স্বরে ও প্রমিত উচ্চারণে</a:t>
            </a:r>
          </a:p>
          <a:p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সাবলীল</a:t>
            </a:r>
            <a:r>
              <a:rPr lang="en-GB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 পড়তে পারবে</a:t>
            </a:r>
          </a:p>
          <a:p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</a:t>
            </a:r>
            <a:r>
              <a:rPr lang="bn-IN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পঠিত গল্পের বিষয়ে প্রশ্নের উত্তর শুদ্ধ ভাবে </a:t>
            </a:r>
            <a:r>
              <a:rPr lang="bn-IN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 </a:t>
            </a:r>
            <a:r>
              <a:rPr lang="bn-BD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পারবে।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92474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466" y="712027"/>
            <a:ext cx="4012440" cy="5314098"/>
          </a:xfrm>
          <a:prstGeom prst="rect">
            <a:avLst/>
          </a:prstGeom>
          <a:ln w="76200">
            <a:solidFill>
              <a:srgbClr val="FFFF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5" y="610309"/>
            <a:ext cx="4353634" cy="5517535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6555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19" y="228386"/>
            <a:ext cx="4115014" cy="4057011"/>
          </a:xfrm>
          <a:prstGeom prst="rect">
            <a:avLst/>
          </a:prstGeom>
          <a:ln w="57150">
            <a:solidFill>
              <a:schemeClr val="accent2"/>
            </a:solidFill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591" y="228385"/>
            <a:ext cx="4421875" cy="4057011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5436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2129051" y="204716"/>
            <a:ext cx="5281683" cy="1951630"/>
          </a:xfrm>
          <a:prstGeom prst="star6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 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Ribbon 2"/>
          <p:cNvSpPr/>
          <p:nvPr/>
        </p:nvSpPr>
        <p:spPr>
          <a:xfrm>
            <a:off x="0" y="2156346"/>
            <a:ext cx="8980227" cy="4572000"/>
          </a:xfrm>
          <a:prstGeom prst="ribbon">
            <a:avLst/>
          </a:pr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rgbClr val="3F14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 জগৎ</a:t>
            </a:r>
            <a:endParaRPr lang="en-US" sz="1600" dirty="0">
              <a:solidFill>
                <a:srgbClr val="3F14A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08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" y="109182"/>
            <a:ext cx="5732060" cy="4899545"/>
          </a:xfrm>
          <a:prstGeom prst="rect">
            <a:avLst/>
          </a:prstGeom>
        </p:spPr>
      </p:pic>
      <p:sp>
        <p:nvSpPr>
          <p:cNvPr id="4" name="6-Point Star 3"/>
          <p:cNvSpPr/>
          <p:nvPr/>
        </p:nvSpPr>
        <p:spPr>
          <a:xfrm rot="10800000" flipH="1" flipV="1">
            <a:off x="6005012" y="327544"/>
            <a:ext cx="3043451" cy="3794079"/>
          </a:xfrm>
          <a:prstGeom prst="star6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বুলবুলি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95534" y="5199797"/>
            <a:ext cx="8830101" cy="1405719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F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3F14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বুলবুলির মাথা ও গলা কালো। </a:t>
            </a:r>
            <a:endParaRPr lang="en-US" sz="6600" dirty="0">
              <a:solidFill>
                <a:srgbClr val="3F14A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42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68238"/>
            <a:ext cx="6018663" cy="440822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Oval 3"/>
          <p:cNvSpPr/>
          <p:nvPr/>
        </p:nvSpPr>
        <p:spPr>
          <a:xfrm>
            <a:off x="2811438" y="0"/>
            <a:ext cx="1433016" cy="10372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6237027" y="2374710"/>
            <a:ext cx="532263" cy="300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51427" y="2063170"/>
            <a:ext cx="1733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3F14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বুলবুলি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95534" y="4790364"/>
            <a:ext cx="8789159" cy="181515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বুলবুলির মাথা ও গলা কালো।মাথার উপর রাজকীয় কালো ঝুঁটি। এর তলপেট সাদা।তলপেটের শেষে লাল ছোপ।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438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</TotalTime>
  <Words>223</Words>
  <Application>Microsoft Office PowerPoint</Application>
  <PresentationFormat>On-screen Show (4:3)</PresentationFormat>
  <Paragraphs>49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45</cp:revision>
  <dcterms:created xsi:type="dcterms:W3CDTF">2020-03-22T07:50:05Z</dcterms:created>
  <dcterms:modified xsi:type="dcterms:W3CDTF">2020-04-10T09:49:09Z</dcterms:modified>
</cp:coreProperties>
</file>