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2" r:id="rId2"/>
    <p:sldId id="273" r:id="rId3"/>
    <p:sldId id="275" r:id="rId4"/>
    <p:sldId id="285" r:id="rId5"/>
    <p:sldId id="329" r:id="rId6"/>
    <p:sldId id="266" r:id="rId7"/>
    <p:sldId id="331" r:id="rId8"/>
    <p:sldId id="336" r:id="rId9"/>
    <p:sldId id="319" r:id="rId10"/>
    <p:sldId id="334" r:id="rId11"/>
    <p:sldId id="338" r:id="rId12"/>
    <p:sldId id="337" r:id="rId13"/>
    <p:sldId id="335" r:id="rId14"/>
    <p:sldId id="349" r:id="rId15"/>
    <p:sldId id="339" r:id="rId16"/>
    <p:sldId id="340" r:id="rId17"/>
    <p:sldId id="341" r:id="rId18"/>
    <p:sldId id="345" r:id="rId19"/>
    <p:sldId id="344" r:id="rId20"/>
    <p:sldId id="347" r:id="rId21"/>
    <p:sldId id="342" r:id="rId22"/>
    <p:sldId id="343" r:id="rId23"/>
    <p:sldId id="346" r:id="rId24"/>
    <p:sldId id="330" r:id="rId25"/>
    <p:sldId id="34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6" autoAdjust="0"/>
    <p:restoredTop sz="94660"/>
  </p:normalViewPr>
  <p:slideViewPr>
    <p:cSldViewPr>
      <p:cViewPr varScale="1">
        <p:scale>
          <a:sx n="82" d="100"/>
          <a:sy n="82" d="100"/>
        </p:scale>
        <p:origin x="60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93722-6C83-436B-9881-2CCC6D8A6643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3A5CB-4046-47E0-BB97-EC2481C3B1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Welcome slide.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4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Parts of direct speech.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43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Parts of direct speech.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39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Parts of direct speech.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99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Parts of direct speech.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43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 use of ‘By Allah’ in indirect speech shown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25A9E-7E82-4E33-A195-F37879DF4F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28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Parts of direct speech.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238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Parts of direct speech.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302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Parts of direct speech.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171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Lesson declaration.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570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Lesson declaration.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28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Identity of teacher &amp; class.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7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Lesson declaration.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768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Parts of direct speech.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411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Lesson declaration.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426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Lesson declaration.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23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Lesson declaration.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63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Target</a:t>
            </a:r>
            <a:r>
              <a:rPr lang="en-US" baseline="0" smtClean="0"/>
              <a:t> of today’s class.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80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Practice &amp; implementation of verb &amp; adverb shown through example.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36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Practice &amp; implementation of verb &amp; adverb shown through example.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21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Practice &amp; implementation of verb &amp; adverb shown through example.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75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Practice &amp; implementation of verb &amp; adverb shown through example.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Parts of direct speech.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A5CB-4046-47E0-BB97-EC2481C3B1D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41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6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0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1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4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3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7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0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711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6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4755-A947-4E61-B6C4-210EAC074BC3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chemeClr val="accent6">
                <a:lumMod val="48000"/>
                <a:lumOff val="52000"/>
              </a:schemeClr>
            </a:gs>
            <a:gs pos="45000">
              <a:schemeClr val="bg2">
                <a:lumMod val="20000"/>
              </a:schemeClr>
            </a:gs>
            <a:gs pos="18000">
              <a:schemeClr val="tx1">
                <a:lumMod val="98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54755-A947-4E61-B6C4-210EAC074BC3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55B9-FDC3-460F-AC3F-E27D35DB3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9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reflection stA="45000" endPos="0" dist="508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304800" y="1295400"/>
            <a:ext cx="48006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Book Antiqua" pitchFamily="18" charset="0"/>
              </a:rPr>
              <a:t>Welcome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0400" y="2895600"/>
            <a:ext cx="60580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  <a:latin typeface="Book Antiqua" pitchFamily="18" charset="0"/>
              </a:rPr>
              <a:t>Dear </a:t>
            </a:r>
            <a:r>
              <a:rPr lang="en-US" sz="7200" b="1" dirty="0">
                <a:solidFill>
                  <a:srgbClr val="FFFF00"/>
                </a:solidFill>
                <a:latin typeface="Book Antiqua" pitchFamily="18" charset="0"/>
              </a:rPr>
              <a:t>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54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chemeClr val="accent6">
                <a:lumMod val="48000"/>
                <a:lumOff val="52000"/>
              </a:schemeClr>
            </a:gs>
            <a:gs pos="45000">
              <a:schemeClr val="bg1"/>
            </a:gs>
            <a:gs pos="18000">
              <a:schemeClr val="tx1">
                <a:lumMod val="98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057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Book Antiqua" pitchFamily="18" charset="0"/>
              </a:rPr>
              <a:t>He said to me,   “Sir , help me please.”</a:t>
            </a:r>
            <a:endParaRPr lang="en-US" sz="3200" b="1" dirty="0">
              <a:latin typeface="Book Antiqua" pitchFamily="18" charset="0"/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991198" y="2057400"/>
            <a:ext cx="2819400" cy="584775"/>
          </a:xfrm>
          <a:prstGeom prst="flowChartAlternateProcess">
            <a:avLst/>
          </a:prstGeom>
          <a:noFill/>
          <a:ln w="508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4038601" y="2057400"/>
            <a:ext cx="4114800" cy="584775"/>
          </a:xfrm>
          <a:prstGeom prst="flowChartAlternateProcess">
            <a:avLst/>
          </a:prstGeom>
          <a:noFill/>
          <a:ln w="508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816054" y="1159003"/>
            <a:ext cx="3086856" cy="533400"/>
          </a:xfrm>
          <a:prstGeom prst="wedgeRectCallout">
            <a:avLst>
              <a:gd name="adj1" fmla="val -19800"/>
              <a:gd name="adj2" fmla="val 869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Sir /Madam</a:t>
            </a:r>
            <a:endParaRPr lang="en-US" sz="2800" b="1" dirty="0"/>
          </a:p>
        </p:txBody>
      </p:sp>
      <p:sp>
        <p:nvSpPr>
          <p:cNvPr id="17" name="Oval 16"/>
          <p:cNvSpPr/>
          <p:nvPr/>
        </p:nvSpPr>
        <p:spPr>
          <a:xfrm>
            <a:off x="908543" y="2032513"/>
            <a:ext cx="809978" cy="6609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32427" y="3048000"/>
            <a:ext cx="64004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He</a:t>
            </a:r>
            <a:endParaRPr lang="en-US" sz="2800" b="1" dirty="0"/>
          </a:p>
        </p:txBody>
      </p:sp>
      <p:sp>
        <p:nvSpPr>
          <p:cNvPr id="23" name="Rectangle 22"/>
          <p:cNvSpPr/>
          <p:nvPr/>
        </p:nvSpPr>
        <p:spPr>
          <a:xfrm>
            <a:off x="1272466" y="3048000"/>
            <a:ext cx="2004133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Respectfully</a:t>
            </a:r>
            <a:endParaRPr lang="en-US" sz="2800" b="1" dirty="0"/>
          </a:p>
        </p:txBody>
      </p:sp>
      <p:sp>
        <p:nvSpPr>
          <p:cNvPr id="24" name="Oval 23"/>
          <p:cNvSpPr/>
          <p:nvPr/>
        </p:nvSpPr>
        <p:spPr>
          <a:xfrm>
            <a:off x="2977927" y="2057400"/>
            <a:ext cx="838200" cy="6119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953000" y="3046085"/>
            <a:ext cx="1010823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me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274533" y="2509588"/>
            <a:ext cx="2068867" cy="5181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18672" y="14263"/>
            <a:ext cx="7848600" cy="914400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534" y="3682237"/>
            <a:ext cx="82296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“How are you , Madam?” He said to the teacher</a:t>
            </a:r>
            <a:endParaRPr lang="en-US" sz="2800" b="1" dirty="0"/>
          </a:p>
        </p:txBody>
      </p:sp>
      <p:sp>
        <p:nvSpPr>
          <p:cNvPr id="32" name="Rectangle 31"/>
          <p:cNvSpPr/>
          <p:nvPr/>
        </p:nvSpPr>
        <p:spPr>
          <a:xfrm>
            <a:off x="388534" y="4379424"/>
            <a:ext cx="82296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He respectfully asked the teacher how she was.</a:t>
            </a:r>
            <a:endParaRPr lang="en-US" sz="2800" b="1" dirty="0"/>
          </a:p>
        </p:txBody>
      </p:sp>
      <p:sp>
        <p:nvSpPr>
          <p:cNvPr id="36" name="Rectangle 35"/>
          <p:cNvSpPr/>
          <p:nvPr/>
        </p:nvSpPr>
        <p:spPr>
          <a:xfrm>
            <a:off x="230744" y="5105400"/>
            <a:ext cx="86106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Structure : </a:t>
            </a:r>
            <a:r>
              <a:rPr lang="en-US" sz="2800" b="1" dirty="0" smtClean="0">
                <a:solidFill>
                  <a:srgbClr val="002060"/>
                </a:solidFill>
              </a:rPr>
              <a:t>Add `Respectfully` after Subject/ Object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76599" y="3046085"/>
            <a:ext cx="1676401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requested</a:t>
            </a:r>
            <a:endParaRPr lang="en-US" sz="2800" b="1" dirty="0"/>
          </a:p>
        </p:txBody>
      </p:sp>
      <p:sp>
        <p:nvSpPr>
          <p:cNvPr id="6" name="Oval 5"/>
          <p:cNvSpPr/>
          <p:nvPr/>
        </p:nvSpPr>
        <p:spPr>
          <a:xfrm>
            <a:off x="1656445" y="1905800"/>
            <a:ext cx="1372198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09058" y="2057400"/>
            <a:ext cx="1828800" cy="6119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989833" y="3047897"/>
            <a:ext cx="2163568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to help him.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9008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animBg="1"/>
      <p:bldP spid="18" grpId="1" animBg="1"/>
      <p:bldP spid="19" grpId="0" animBg="1"/>
      <p:bldP spid="19" grpId="1" animBg="1"/>
      <p:bldP spid="12" grpId="0" animBg="1"/>
      <p:bldP spid="17" grpId="0" animBg="1"/>
      <p:bldP spid="17" grpId="1" animBg="1"/>
      <p:bldP spid="20" grpId="0" animBg="1"/>
      <p:bldP spid="23" grpId="0" animBg="1"/>
      <p:bldP spid="24" grpId="0" animBg="1"/>
      <p:bldP spid="24" grpId="1" animBg="1"/>
      <p:bldP spid="25" grpId="0" animBg="1"/>
      <p:bldP spid="7" grpId="0" animBg="1"/>
      <p:bldP spid="32" grpId="0" animBg="1"/>
      <p:bldP spid="36" grpId="0" animBg="1"/>
      <p:bldP spid="22" grpId="0" animBg="1"/>
      <p:bldP spid="6" grpId="0" animBg="1"/>
      <p:bldP spid="6" grpId="1" animBg="1"/>
      <p:bldP spid="8" grpId="0" animBg="1"/>
      <p:bldP spid="8" grpId="1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chemeClr val="accent6">
                <a:lumMod val="48000"/>
                <a:lumOff val="52000"/>
              </a:schemeClr>
            </a:gs>
            <a:gs pos="45000">
              <a:schemeClr val="bg1"/>
            </a:gs>
            <a:gs pos="18000">
              <a:schemeClr val="tx1">
                <a:lumMod val="98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207" y="2057400"/>
            <a:ext cx="9031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tourist  said to the receptionist </a:t>
            </a:r>
            <a:r>
              <a:rPr lang="en-US" sz="2400" b="1" dirty="0" smtClean="0">
                <a:latin typeface="Book Antiqua" pitchFamily="18" charset="0"/>
              </a:rPr>
              <a:t>,“</a:t>
            </a:r>
            <a:r>
              <a:rPr lang="en-US" sz="2400" b="1" u="sng" dirty="0" smtClean="0"/>
              <a:t>Ok</a:t>
            </a:r>
            <a:r>
              <a:rPr lang="en-US" sz="2400" b="1" dirty="0"/>
              <a:t>, it will be suitable for me</a:t>
            </a:r>
            <a:r>
              <a:rPr lang="en-US" sz="2400" b="1" dirty="0" smtClean="0"/>
              <a:t>.”</a:t>
            </a:r>
            <a:endParaRPr lang="en-US" sz="2400" dirty="0"/>
          </a:p>
        </p:txBody>
      </p:sp>
      <p:sp>
        <p:nvSpPr>
          <p:cNvPr id="19" name="Flowchart: Alternate Process 18"/>
          <p:cNvSpPr/>
          <p:nvPr/>
        </p:nvSpPr>
        <p:spPr>
          <a:xfrm>
            <a:off x="4724400" y="2006071"/>
            <a:ext cx="609600" cy="584775"/>
          </a:xfrm>
          <a:prstGeom prst="flowChartAlternateProcess">
            <a:avLst/>
          </a:prstGeom>
          <a:noFill/>
          <a:ln w="508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532581" y="1219279"/>
            <a:ext cx="1504155" cy="533400"/>
          </a:xfrm>
          <a:prstGeom prst="wedgeRectCallout">
            <a:avLst>
              <a:gd name="adj1" fmla="val -19800"/>
              <a:gd name="adj2" fmla="val 869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OK</a:t>
            </a:r>
            <a:endParaRPr lang="en-US" sz="2800" b="1" dirty="0"/>
          </a:p>
        </p:txBody>
      </p:sp>
      <p:sp>
        <p:nvSpPr>
          <p:cNvPr id="20" name="Rectangle 19"/>
          <p:cNvSpPr/>
          <p:nvPr/>
        </p:nvSpPr>
        <p:spPr>
          <a:xfrm>
            <a:off x="68513" y="3024275"/>
            <a:ext cx="1760287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The tourist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1596572" y="3024275"/>
            <a:ext cx="1491021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confirmed</a:t>
            </a:r>
            <a:endParaRPr lang="en-US" sz="24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474930" y="2436352"/>
            <a:ext cx="2249469" cy="5563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18672" y="14263"/>
            <a:ext cx="7848600" cy="914400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9149" y="3896452"/>
            <a:ext cx="8831198" cy="8952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Structure: </a:t>
            </a:r>
            <a:r>
              <a:rPr lang="en-US" sz="2800" b="1" dirty="0" smtClean="0">
                <a:solidFill>
                  <a:srgbClr val="002060"/>
                </a:solidFill>
              </a:rPr>
              <a:t>Sub+ confirmed + </a:t>
            </a:r>
            <a:r>
              <a:rPr lang="en-US" sz="2800" b="1" dirty="0" err="1" smtClean="0">
                <a:solidFill>
                  <a:srgbClr val="002060"/>
                </a:solidFill>
              </a:rPr>
              <a:t>obj</a:t>
            </a:r>
            <a:r>
              <a:rPr lang="en-US" sz="2800" b="1" dirty="0" smtClean="0">
                <a:solidFill>
                  <a:srgbClr val="002060"/>
                </a:solidFill>
              </a:rPr>
              <a:t> + that + (reported speech)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77201" y="3024275"/>
            <a:ext cx="2866399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the receptionist that 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1596572" y="2020386"/>
            <a:ext cx="878357" cy="55614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7800" y="2006071"/>
            <a:ext cx="3429000" cy="5942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791201" y="3024275"/>
            <a:ext cx="3050144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 It would be suitable .</a:t>
            </a:r>
            <a:endParaRPr lang="en-US" sz="24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943322" y="2463472"/>
            <a:ext cx="225163" cy="5599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9644" y="2006071"/>
            <a:ext cx="1499667" cy="5704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74929" y="1905000"/>
            <a:ext cx="2407729" cy="6953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1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 animBg="1"/>
      <p:bldP spid="19" grpId="1" animBg="1"/>
      <p:bldP spid="19" grpId="2" animBg="1"/>
      <p:bldP spid="12" grpId="0" animBg="1"/>
      <p:bldP spid="20" grpId="0" animBg="1"/>
      <p:bldP spid="23" grpId="0" animBg="1"/>
      <p:bldP spid="36" grpId="0" animBg="1"/>
      <p:bldP spid="22" grpId="0" animBg="1"/>
      <p:bldP spid="6" grpId="0" animBg="1"/>
      <p:bldP spid="6" grpId="1" animBg="1"/>
      <p:bldP spid="8" grpId="0" animBg="1"/>
      <p:bldP spid="8" grpId="1" animBg="1"/>
      <p:bldP spid="26" grpId="0" animBg="1"/>
      <p:bldP spid="11" grpId="0" animBg="1"/>
      <p:bldP spid="11" grpId="1" animBg="1"/>
      <p:bldP spid="13" grpId="0" animBg="1"/>
      <p:bldP spid="1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chemeClr val="accent6">
                <a:lumMod val="48000"/>
                <a:lumOff val="52000"/>
              </a:schemeClr>
            </a:gs>
            <a:gs pos="45000">
              <a:schemeClr val="bg1"/>
            </a:gs>
            <a:gs pos="18000">
              <a:schemeClr val="tx1">
                <a:lumMod val="98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207" y="2057400"/>
            <a:ext cx="9031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Book Antiqua" pitchFamily="18" charset="0"/>
              </a:rPr>
              <a:t>He said to me, “Excuse </a:t>
            </a:r>
            <a:r>
              <a:rPr lang="en-US" sz="2400" b="1" dirty="0" err="1" smtClean="0">
                <a:latin typeface="Book Antiqua" pitchFamily="18" charset="0"/>
              </a:rPr>
              <a:t>me,</a:t>
            </a:r>
            <a:r>
              <a:rPr lang="en-US" sz="2400" b="1" dirty="0" err="1" smtClean="0"/>
              <a:t>Can</a:t>
            </a:r>
            <a:r>
              <a:rPr lang="en-US" sz="2400" b="1" dirty="0" smtClean="0"/>
              <a:t> </a:t>
            </a:r>
            <a:r>
              <a:rPr lang="en-US" sz="2400" b="1" dirty="0"/>
              <a:t>you tell me the way to </a:t>
            </a:r>
            <a:r>
              <a:rPr lang="en-US" sz="2400" b="1" dirty="0" smtClean="0"/>
              <a:t>the </a:t>
            </a:r>
            <a:r>
              <a:rPr lang="en-US" sz="2400" b="1" dirty="0"/>
              <a:t>Hotel </a:t>
            </a:r>
            <a:r>
              <a:rPr lang="en-US" sz="2400" b="1" dirty="0" smtClean="0"/>
              <a:t>?”</a:t>
            </a:r>
            <a:endParaRPr lang="en-US" sz="2400" dirty="0"/>
          </a:p>
        </p:txBody>
      </p:sp>
      <p:sp>
        <p:nvSpPr>
          <p:cNvPr id="19" name="Flowchart: Alternate Process 18"/>
          <p:cNvSpPr/>
          <p:nvPr/>
        </p:nvSpPr>
        <p:spPr>
          <a:xfrm>
            <a:off x="2133600" y="2025978"/>
            <a:ext cx="1742209" cy="584775"/>
          </a:xfrm>
          <a:prstGeom prst="flowChartAlternateProcess">
            <a:avLst/>
          </a:prstGeom>
          <a:noFill/>
          <a:ln w="508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2494098" y="1230343"/>
            <a:ext cx="2041946" cy="533400"/>
          </a:xfrm>
          <a:prstGeom prst="wedgeRectCallout">
            <a:avLst>
              <a:gd name="adj1" fmla="val -19800"/>
              <a:gd name="adj2" fmla="val 869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Excuse me</a:t>
            </a:r>
            <a:endParaRPr lang="en-US" sz="2800" b="1" dirty="0"/>
          </a:p>
        </p:txBody>
      </p:sp>
      <p:sp>
        <p:nvSpPr>
          <p:cNvPr id="20" name="Rectangle 19"/>
          <p:cNvSpPr/>
          <p:nvPr/>
        </p:nvSpPr>
        <p:spPr>
          <a:xfrm>
            <a:off x="68514" y="3024275"/>
            <a:ext cx="64004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He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708554" y="3024275"/>
            <a:ext cx="1318333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politely</a:t>
            </a:r>
            <a:endParaRPr lang="en-US" sz="2400" b="1" dirty="0"/>
          </a:p>
        </p:txBody>
      </p:sp>
      <p:sp>
        <p:nvSpPr>
          <p:cNvPr id="24" name="Oval 23"/>
          <p:cNvSpPr/>
          <p:nvPr/>
        </p:nvSpPr>
        <p:spPr>
          <a:xfrm>
            <a:off x="1530927" y="2127438"/>
            <a:ext cx="609600" cy="4183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39707" y="3024275"/>
            <a:ext cx="708733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</a:t>
            </a:r>
            <a:endParaRPr lang="en-US" sz="24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274534" y="2438400"/>
            <a:ext cx="773466" cy="5893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18672" y="14263"/>
            <a:ext cx="7848600" cy="914400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30744" y="3905388"/>
            <a:ext cx="86106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Structure : </a:t>
            </a:r>
            <a:r>
              <a:rPr lang="en-US" sz="2800" b="1" dirty="0" smtClean="0">
                <a:solidFill>
                  <a:srgbClr val="002060"/>
                </a:solidFill>
              </a:rPr>
              <a:t>Add `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politely ` after Subject for ‘Excuse me’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99178" y="3024275"/>
            <a:ext cx="1040529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asked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533400" y="2043296"/>
            <a:ext cx="1047458" cy="5189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48440" y="1927530"/>
            <a:ext cx="5313502" cy="7418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748440" y="3024275"/>
            <a:ext cx="5248477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If I could </a:t>
            </a:r>
            <a:r>
              <a:rPr lang="en-US" sz="2400" b="1" dirty="0"/>
              <a:t>tell </a:t>
            </a:r>
            <a:r>
              <a:rPr lang="en-US" sz="2400" b="1" dirty="0" smtClean="0"/>
              <a:t>him</a:t>
            </a:r>
            <a:r>
              <a:rPr lang="en-US" sz="2400" b="1" dirty="0"/>
              <a:t> </a:t>
            </a:r>
            <a:r>
              <a:rPr lang="en-US" sz="2400" b="1" dirty="0" smtClean="0"/>
              <a:t>the </a:t>
            </a:r>
            <a:r>
              <a:rPr lang="en-US" sz="2400" b="1" dirty="0"/>
              <a:t>way to the </a:t>
            </a:r>
            <a:r>
              <a:rPr lang="en-US" sz="2400" b="1" dirty="0" smtClean="0"/>
              <a:t>hotel 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277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 animBg="1"/>
      <p:bldP spid="19" grpId="1" animBg="1"/>
      <p:bldP spid="12" grpId="0" animBg="1"/>
      <p:bldP spid="20" grpId="0" animBg="1"/>
      <p:bldP spid="23" grpId="0" animBg="1"/>
      <p:bldP spid="24" grpId="0" animBg="1"/>
      <p:bldP spid="24" grpId="1" animBg="1"/>
      <p:bldP spid="25" grpId="0" animBg="1"/>
      <p:bldP spid="36" grpId="0" animBg="1"/>
      <p:bldP spid="22" grpId="0" animBg="1"/>
      <p:bldP spid="6" grpId="0" animBg="1"/>
      <p:bldP spid="6" grpId="1" animBg="1"/>
      <p:bldP spid="8" grpId="0" animBg="1"/>
      <p:bldP spid="8" grpId="1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chemeClr val="accent6">
                <a:lumMod val="48000"/>
                <a:lumOff val="52000"/>
              </a:schemeClr>
            </a:gs>
            <a:gs pos="45000">
              <a:schemeClr val="bg1"/>
            </a:gs>
            <a:gs pos="18000">
              <a:schemeClr val="tx1">
                <a:lumMod val="98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9827" y="1544063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Book Antiqua" pitchFamily="18" charset="0"/>
              </a:rPr>
              <a:t>He said to Mina, “  Are you hungry , friend </a:t>
            </a:r>
            <a:r>
              <a:rPr lang="en-US" sz="3200" b="1" dirty="0">
                <a:latin typeface="Book Antiqua" pitchFamily="18" charset="0"/>
              </a:rPr>
              <a:t>?</a:t>
            </a:r>
            <a:r>
              <a:rPr lang="en-US" sz="3200" b="1" dirty="0" smtClean="0">
                <a:latin typeface="Book Antiqua" pitchFamily="18" charset="0"/>
              </a:rPr>
              <a:t>”</a:t>
            </a:r>
            <a:endParaRPr lang="en-US" sz="3200" b="1" dirty="0">
              <a:latin typeface="Book Antiqua" pitchFamily="18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7117772" y="903765"/>
            <a:ext cx="1918855" cy="533400"/>
          </a:xfrm>
          <a:prstGeom prst="wedgeRectCallout">
            <a:avLst>
              <a:gd name="adj1" fmla="val -19800"/>
              <a:gd name="adj2" fmla="val 8699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Addressing </a:t>
            </a:r>
            <a:endParaRPr lang="en-US" sz="2400" b="1" dirty="0"/>
          </a:p>
        </p:txBody>
      </p:sp>
      <p:sp>
        <p:nvSpPr>
          <p:cNvPr id="17" name="Oval 16"/>
          <p:cNvSpPr/>
          <p:nvPr/>
        </p:nvSpPr>
        <p:spPr>
          <a:xfrm>
            <a:off x="7117772" y="1495848"/>
            <a:ext cx="1447800" cy="6609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2622" y="2427713"/>
            <a:ext cx="4283529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Addressing Mina as friend, </a:t>
            </a:r>
            <a:endParaRPr lang="en-US" sz="2800" b="1" dirty="0"/>
          </a:p>
        </p:txBody>
      </p:sp>
      <p:sp>
        <p:nvSpPr>
          <p:cNvPr id="23" name="Rectangle 22"/>
          <p:cNvSpPr/>
          <p:nvPr/>
        </p:nvSpPr>
        <p:spPr>
          <a:xfrm>
            <a:off x="4495067" y="2427713"/>
            <a:ext cx="4420333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h</a:t>
            </a:r>
            <a:r>
              <a:rPr lang="en-US" sz="2800" b="1" dirty="0" smtClean="0"/>
              <a:t>e asked if she was hungry. 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325057" y="3048000"/>
            <a:ext cx="8610599" cy="10901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Structure</a:t>
            </a:r>
            <a:r>
              <a:rPr lang="en-US" sz="2400" b="1" dirty="0" smtClean="0">
                <a:solidFill>
                  <a:srgbClr val="002060"/>
                </a:solidFill>
              </a:rPr>
              <a:t> : Addressing + object + as + address , + from First to Last with Normal answer.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2" name="Minus 1"/>
          <p:cNvSpPr/>
          <p:nvPr/>
        </p:nvSpPr>
        <p:spPr>
          <a:xfrm>
            <a:off x="-571500" y="2111276"/>
            <a:ext cx="8610600" cy="246982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8672" y="14263"/>
            <a:ext cx="7848600" cy="914400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8172" y="4279974"/>
            <a:ext cx="82296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“Sister , help me please </a:t>
            </a:r>
            <a:r>
              <a:rPr lang="en-US" sz="2800" b="1" dirty="0"/>
              <a:t>.</a:t>
            </a:r>
            <a:r>
              <a:rPr lang="en-US" sz="2800" b="1" dirty="0" smtClean="0"/>
              <a:t>” He said to her.</a:t>
            </a:r>
            <a:endParaRPr lang="en-US" sz="2800" b="1" dirty="0"/>
          </a:p>
        </p:txBody>
      </p:sp>
      <p:sp>
        <p:nvSpPr>
          <p:cNvPr id="22" name="Rectangle 21"/>
          <p:cNvSpPr/>
          <p:nvPr/>
        </p:nvSpPr>
        <p:spPr>
          <a:xfrm>
            <a:off x="395161" y="4962000"/>
            <a:ext cx="82296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Addressing her as sister , he requested to help him 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2713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7" grpId="0" animBg="1"/>
      <p:bldP spid="20" grpId="0" animBg="1"/>
      <p:bldP spid="23" grpId="0" animBg="1"/>
      <p:bldP spid="11" grpId="0" animBg="1"/>
      <p:bldP spid="2" grpId="0" animBg="1"/>
      <p:bldP spid="16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667000"/>
            <a:ext cx="2819400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</a:rPr>
              <a:t>Swearing by </a:t>
            </a:r>
            <a:r>
              <a:rPr lang="en-US" sz="2400" b="1" i="1" dirty="0" smtClean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</a:rPr>
              <a:t>Allah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443335"/>
            <a:ext cx="8458200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</a:rPr>
              <a:t>He said to me, ” </a:t>
            </a:r>
            <a:r>
              <a:rPr lang="en-US" sz="2800" b="1" i="1" dirty="0" smtClean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</a:rPr>
              <a:t>By Allah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</a:rPr>
              <a:t>, I will never tell a lie.”</a:t>
            </a:r>
            <a:endParaRPr lang="en-US" sz="2800" b="1" dirty="0">
              <a:solidFill>
                <a:schemeClr val="bg1">
                  <a:lumMod val="9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85800" y="55407"/>
            <a:ext cx="7848600" cy="914400"/>
          </a:xfrm>
          <a:prstGeom prst="ellipse">
            <a:avLst/>
          </a:prstGeom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1443335"/>
            <a:ext cx="1905000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" y="4114800"/>
            <a:ext cx="8915400" cy="15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Rule :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Swearing by </a:t>
            </a:r>
            <a:r>
              <a:rPr lang="en-US" sz="2800" b="1" dirty="0" err="1" smtClean="0">
                <a:solidFill>
                  <a:schemeClr val="tx1"/>
                </a:solidFill>
              </a:rPr>
              <a:t>Allah,+from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First to Last with </a:t>
            </a:r>
            <a:r>
              <a:rPr lang="en-US" sz="2800" b="1" dirty="0" smtClean="0">
                <a:solidFill>
                  <a:schemeClr val="tx1"/>
                </a:solidFill>
              </a:rPr>
              <a:t>Normal answer.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04800" y="1363219"/>
            <a:ext cx="2499167" cy="614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00400" y="26670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</a:rPr>
              <a:t>he told me that </a:t>
            </a:r>
          </a:p>
          <a:p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4724400" y="1443335"/>
            <a:ext cx="3886200" cy="5339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417916" y="26670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</a:rPr>
              <a:t>he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</a:rPr>
              <a:t>would never tell a lie.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3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6" grpId="0" animBg="1"/>
      <p:bldP spid="8" grpId="0" animBg="1"/>
      <p:bldP spid="9" grpId="0" animBg="1"/>
      <p:bldP spid="10" grpId="0"/>
      <p:bldP spid="11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chemeClr val="accent6">
                <a:lumMod val="48000"/>
                <a:lumOff val="52000"/>
              </a:schemeClr>
            </a:gs>
            <a:gs pos="45000">
              <a:schemeClr val="bg1"/>
            </a:gs>
            <a:gs pos="18000">
              <a:schemeClr val="tx1">
                <a:lumMod val="98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207" y="2057400"/>
            <a:ext cx="9031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tourist  said to the receptionist </a:t>
            </a:r>
            <a:r>
              <a:rPr lang="en-US" sz="2400" b="1" dirty="0" smtClean="0">
                <a:latin typeface="Book Antiqua" pitchFamily="18" charset="0"/>
              </a:rPr>
              <a:t>,“</a:t>
            </a:r>
            <a:r>
              <a:rPr lang="en-US" sz="2400" b="1" u="sng" dirty="0" smtClean="0"/>
              <a:t>Yes</a:t>
            </a:r>
            <a:r>
              <a:rPr lang="en-US" sz="2400" b="1" dirty="0" smtClean="0"/>
              <a:t>, </a:t>
            </a:r>
            <a:r>
              <a:rPr lang="en-US" sz="2400" b="1" dirty="0"/>
              <a:t>it will be suitable for me</a:t>
            </a:r>
            <a:r>
              <a:rPr lang="en-US" sz="2400" b="1" dirty="0" smtClean="0"/>
              <a:t>.”</a:t>
            </a:r>
            <a:endParaRPr lang="en-US" sz="2400" dirty="0"/>
          </a:p>
        </p:txBody>
      </p:sp>
      <p:sp>
        <p:nvSpPr>
          <p:cNvPr id="19" name="Flowchart: Alternate Process 18"/>
          <p:cNvSpPr/>
          <p:nvPr/>
        </p:nvSpPr>
        <p:spPr>
          <a:xfrm>
            <a:off x="4724400" y="2006071"/>
            <a:ext cx="609600" cy="584775"/>
          </a:xfrm>
          <a:prstGeom prst="flowChartAlternateProcess">
            <a:avLst/>
          </a:prstGeom>
          <a:noFill/>
          <a:ln w="508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496545" y="1175003"/>
            <a:ext cx="2325419" cy="533400"/>
          </a:xfrm>
          <a:prstGeom prst="wedgeRectCallout">
            <a:avLst>
              <a:gd name="adj1" fmla="val -19800"/>
              <a:gd name="adj2" fmla="val 869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Yes/ Oh Yes</a:t>
            </a:r>
            <a:endParaRPr lang="en-US" sz="2800" b="1" dirty="0"/>
          </a:p>
        </p:txBody>
      </p:sp>
      <p:sp>
        <p:nvSpPr>
          <p:cNvPr id="20" name="Rectangle 19"/>
          <p:cNvSpPr/>
          <p:nvPr/>
        </p:nvSpPr>
        <p:spPr>
          <a:xfrm>
            <a:off x="68513" y="3024275"/>
            <a:ext cx="1528059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The tourist</a:t>
            </a:r>
            <a:endParaRPr lang="en-US" sz="2000" b="1" dirty="0"/>
          </a:p>
        </p:txBody>
      </p:sp>
      <p:sp>
        <p:nvSpPr>
          <p:cNvPr id="23" name="Rectangle 22"/>
          <p:cNvSpPr/>
          <p:nvPr/>
        </p:nvSpPr>
        <p:spPr>
          <a:xfrm>
            <a:off x="1424598" y="3024275"/>
            <a:ext cx="3337489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r</a:t>
            </a:r>
            <a:r>
              <a:rPr lang="en-US" sz="2000" b="1" dirty="0" smtClean="0"/>
              <a:t>eplied in the affirmative and </a:t>
            </a:r>
            <a:endParaRPr lang="en-US" sz="20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474930" y="2436352"/>
            <a:ext cx="2249469" cy="5563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18672" y="14263"/>
            <a:ext cx="7848600" cy="914400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3910" y="3896452"/>
            <a:ext cx="8958032" cy="8952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Structure: </a:t>
            </a:r>
            <a:r>
              <a:rPr lang="en-US" sz="2800" b="1" dirty="0" smtClean="0">
                <a:solidFill>
                  <a:srgbClr val="002060"/>
                </a:solidFill>
              </a:rPr>
              <a:t>Sub+ replied in the affirmative and 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79372" y="3024275"/>
            <a:ext cx="1188028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Said that</a:t>
            </a:r>
            <a:endParaRPr lang="en-US" sz="2000" b="1" dirty="0"/>
          </a:p>
        </p:txBody>
      </p:sp>
      <p:sp>
        <p:nvSpPr>
          <p:cNvPr id="6" name="Oval 5"/>
          <p:cNvSpPr/>
          <p:nvPr/>
        </p:nvSpPr>
        <p:spPr>
          <a:xfrm>
            <a:off x="1596572" y="1974516"/>
            <a:ext cx="3737428" cy="60201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7800" y="2006071"/>
            <a:ext cx="3429000" cy="5942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808740" y="3024275"/>
            <a:ext cx="314146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It would be suitable for me.</a:t>
            </a:r>
            <a:endParaRPr lang="en-US" sz="20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943322" y="2463472"/>
            <a:ext cx="225163" cy="5599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9644" y="2006071"/>
            <a:ext cx="1499667" cy="5704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72000" y="1958368"/>
            <a:ext cx="876522" cy="6953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5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 animBg="1"/>
      <p:bldP spid="19" grpId="1" animBg="1"/>
      <p:bldP spid="19" grpId="2" animBg="1"/>
      <p:bldP spid="12" grpId="0" animBg="1"/>
      <p:bldP spid="20" grpId="0" animBg="1"/>
      <p:bldP spid="23" grpId="0" animBg="1"/>
      <p:bldP spid="36" grpId="0" animBg="1"/>
      <p:bldP spid="22" grpId="0" animBg="1"/>
      <p:bldP spid="6" grpId="0" animBg="1"/>
      <p:bldP spid="6" grpId="1" animBg="1"/>
      <p:bldP spid="8" grpId="0" animBg="1"/>
      <p:bldP spid="8" grpId="1" animBg="1"/>
      <p:bldP spid="26" grpId="0" animBg="1"/>
      <p:bldP spid="11" grpId="0" animBg="1"/>
      <p:bldP spid="11" grpId="1" animBg="1"/>
      <p:bldP spid="13" grpId="0" animBg="1"/>
      <p:bldP spid="1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chemeClr val="accent6">
                <a:lumMod val="48000"/>
                <a:lumOff val="52000"/>
              </a:schemeClr>
            </a:gs>
            <a:gs pos="45000">
              <a:schemeClr val="bg1"/>
            </a:gs>
            <a:gs pos="18000">
              <a:schemeClr val="tx1">
                <a:lumMod val="98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207" y="2057400"/>
            <a:ext cx="9031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teacher said to the student </a:t>
            </a:r>
            <a:r>
              <a:rPr lang="en-US" sz="2400" b="1" dirty="0" smtClean="0">
                <a:latin typeface="Book Antiqua" pitchFamily="18" charset="0"/>
              </a:rPr>
              <a:t>,“</a:t>
            </a:r>
            <a:r>
              <a:rPr lang="en-US" sz="2400" b="1" u="sng" dirty="0" smtClean="0"/>
              <a:t>No</a:t>
            </a:r>
            <a:r>
              <a:rPr lang="en-US" sz="2400" b="1" dirty="0" smtClean="0"/>
              <a:t>, </a:t>
            </a:r>
            <a:r>
              <a:rPr lang="en-US" sz="2400" b="1" dirty="0"/>
              <a:t>it will </a:t>
            </a:r>
            <a:r>
              <a:rPr lang="en-US" sz="2400" b="1" dirty="0" smtClean="0"/>
              <a:t>not happen again.”</a:t>
            </a:r>
            <a:endParaRPr lang="en-US" sz="2400" dirty="0"/>
          </a:p>
        </p:txBody>
      </p:sp>
      <p:sp>
        <p:nvSpPr>
          <p:cNvPr id="19" name="Flowchart: Alternate Process 18"/>
          <p:cNvSpPr/>
          <p:nvPr/>
        </p:nvSpPr>
        <p:spPr>
          <a:xfrm>
            <a:off x="4191745" y="2016586"/>
            <a:ext cx="609600" cy="584775"/>
          </a:xfrm>
          <a:prstGeom prst="flowChartAlternateProcess">
            <a:avLst/>
          </a:prstGeom>
          <a:noFill/>
          <a:ln w="508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496545" y="1175003"/>
            <a:ext cx="2325419" cy="533400"/>
          </a:xfrm>
          <a:prstGeom prst="wedgeRectCallout">
            <a:avLst>
              <a:gd name="adj1" fmla="val -19800"/>
              <a:gd name="adj2" fmla="val 869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No/ Oh No</a:t>
            </a:r>
            <a:endParaRPr lang="en-US" sz="2800" b="1" dirty="0"/>
          </a:p>
        </p:txBody>
      </p:sp>
      <p:sp>
        <p:nvSpPr>
          <p:cNvPr id="20" name="Rectangle 19"/>
          <p:cNvSpPr/>
          <p:nvPr/>
        </p:nvSpPr>
        <p:spPr>
          <a:xfrm>
            <a:off x="68513" y="3024275"/>
            <a:ext cx="1528059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The teacher</a:t>
            </a:r>
            <a:endParaRPr lang="en-US" sz="2000" b="1" dirty="0"/>
          </a:p>
        </p:txBody>
      </p:sp>
      <p:sp>
        <p:nvSpPr>
          <p:cNvPr id="23" name="Rectangle 22"/>
          <p:cNvSpPr/>
          <p:nvPr/>
        </p:nvSpPr>
        <p:spPr>
          <a:xfrm>
            <a:off x="1424598" y="3024275"/>
            <a:ext cx="3071947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r</a:t>
            </a:r>
            <a:r>
              <a:rPr lang="en-US" sz="2000" b="1" dirty="0" smtClean="0"/>
              <a:t>eplied in the negative and </a:t>
            </a:r>
            <a:endParaRPr lang="en-US" sz="20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474930" y="2436352"/>
            <a:ext cx="2249469" cy="5563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18672" y="14263"/>
            <a:ext cx="7848600" cy="914400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3910" y="3896452"/>
            <a:ext cx="8958032" cy="8952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Structure: </a:t>
            </a:r>
            <a:r>
              <a:rPr lang="en-US" sz="2800" b="1" dirty="0" smtClean="0">
                <a:solidFill>
                  <a:srgbClr val="002060"/>
                </a:solidFill>
              </a:rPr>
              <a:t>Sub+ replied in the negative and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44397" y="3024275"/>
            <a:ext cx="1142255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s</a:t>
            </a:r>
            <a:r>
              <a:rPr lang="en-US" sz="2000" b="1" dirty="0" smtClean="0"/>
              <a:t>aid that</a:t>
            </a:r>
            <a:endParaRPr lang="en-US" sz="2000" b="1" dirty="0"/>
          </a:p>
        </p:txBody>
      </p:sp>
      <p:sp>
        <p:nvSpPr>
          <p:cNvPr id="6" name="Oval 5"/>
          <p:cNvSpPr/>
          <p:nvPr/>
        </p:nvSpPr>
        <p:spPr>
          <a:xfrm>
            <a:off x="1596572" y="1974516"/>
            <a:ext cx="3286086" cy="60201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31192" y="1992854"/>
            <a:ext cx="3346008" cy="5942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516464" y="3024275"/>
            <a:ext cx="314146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It would not happen again.</a:t>
            </a:r>
            <a:endParaRPr lang="en-US" sz="20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943322" y="2463472"/>
            <a:ext cx="225163" cy="5599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82708" y="2006071"/>
            <a:ext cx="1554169" cy="5704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06136" y="1980813"/>
            <a:ext cx="876522" cy="6953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1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 animBg="1"/>
      <p:bldP spid="19" grpId="1" animBg="1"/>
      <p:bldP spid="19" grpId="2" animBg="1"/>
      <p:bldP spid="12" grpId="0" animBg="1"/>
      <p:bldP spid="20" grpId="0" animBg="1"/>
      <p:bldP spid="23" grpId="0" animBg="1"/>
      <p:bldP spid="36" grpId="0" animBg="1"/>
      <p:bldP spid="22" grpId="0" animBg="1"/>
      <p:bldP spid="6" grpId="0" animBg="1"/>
      <p:bldP spid="6" grpId="1" animBg="1"/>
      <p:bldP spid="8" grpId="0" animBg="1"/>
      <p:bldP spid="8" grpId="1" animBg="1"/>
      <p:bldP spid="26" grpId="0" animBg="1"/>
      <p:bldP spid="11" grpId="0" animBg="1"/>
      <p:bldP spid="11" grpId="1" animBg="1"/>
      <p:bldP spid="13" grpId="0" animBg="1"/>
      <p:bldP spid="1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chemeClr val="accent6">
                <a:lumMod val="48000"/>
                <a:lumOff val="52000"/>
              </a:schemeClr>
            </a:gs>
            <a:gs pos="45000">
              <a:schemeClr val="bg1"/>
            </a:gs>
            <a:gs pos="18000">
              <a:schemeClr val="tx1">
                <a:lumMod val="98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8672" y="1453424"/>
            <a:ext cx="8193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Mother said to me, “</a:t>
            </a:r>
            <a:r>
              <a:rPr lang="en-US" sz="3200" b="1" u="sng" dirty="0"/>
              <a:t>so</a:t>
            </a:r>
            <a:r>
              <a:rPr lang="en-US" sz="3200" b="1" dirty="0"/>
              <a:t>, we will do this</a:t>
            </a:r>
            <a:r>
              <a:rPr lang="en-US" sz="3200" b="1" dirty="0" smtClean="0"/>
              <a:t>.”</a:t>
            </a:r>
            <a:endParaRPr lang="en-US" sz="3200" dirty="0"/>
          </a:p>
        </p:txBody>
      </p:sp>
      <p:sp>
        <p:nvSpPr>
          <p:cNvPr id="19" name="Flowchart: Alternate Process 18"/>
          <p:cNvSpPr/>
          <p:nvPr/>
        </p:nvSpPr>
        <p:spPr>
          <a:xfrm>
            <a:off x="4055138" y="1503455"/>
            <a:ext cx="609600" cy="584775"/>
          </a:xfrm>
          <a:prstGeom prst="flowChartAlternateProcess">
            <a:avLst/>
          </a:prstGeom>
          <a:noFill/>
          <a:ln w="508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13" y="3024275"/>
            <a:ext cx="3665287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Mother told me that</a:t>
            </a:r>
            <a:endParaRPr lang="en-US" sz="32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322658" y="2062679"/>
            <a:ext cx="78764" cy="9931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18672" y="14263"/>
            <a:ext cx="7848600" cy="914400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3910" y="3896452"/>
            <a:ext cx="8958032" cy="8952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Structure: </a:t>
            </a:r>
            <a:r>
              <a:rPr lang="en-US" sz="2800" b="1" dirty="0"/>
              <a:t>Reported </a:t>
            </a:r>
            <a:r>
              <a:rPr lang="en-US" sz="2800" b="1" dirty="0" smtClean="0"/>
              <a:t>speech </a:t>
            </a:r>
            <a:r>
              <a:rPr lang="en-US" sz="2400" b="1" dirty="0" err="1" smtClean="0"/>
              <a:t>এর</a:t>
            </a:r>
            <a:r>
              <a:rPr lang="en-US" sz="2400" b="1" dirty="0" smtClean="0"/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শুরুতে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/>
              <a:t>so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পরিবর্তে</a:t>
            </a:r>
            <a:r>
              <a:rPr lang="en-US" sz="2800" b="1" dirty="0" smtClean="0"/>
              <a:t>   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that is why </a:t>
            </a:r>
            <a:r>
              <a:rPr lang="en-US" sz="2400" b="1" dirty="0" err="1" smtClean="0"/>
              <a:t>হয়</a:t>
            </a:r>
            <a:r>
              <a:rPr lang="en-US" sz="2400" b="1" dirty="0" smtClean="0"/>
              <a:t> </a:t>
            </a:r>
            <a:r>
              <a:rPr lang="en-US" sz="2800" b="1" dirty="0" smtClean="0"/>
              <a:t>।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33800" y="3024275"/>
            <a:ext cx="2286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t</a:t>
            </a:r>
            <a:r>
              <a:rPr lang="en-US" sz="3200" b="1" dirty="0" smtClean="0"/>
              <a:t>hat is why </a:t>
            </a:r>
            <a:endParaRPr lang="en-US" sz="3200" b="1" dirty="0"/>
          </a:p>
        </p:txBody>
      </p:sp>
      <p:sp>
        <p:nvSpPr>
          <p:cNvPr id="8" name="Oval 7"/>
          <p:cNvSpPr/>
          <p:nvPr/>
        </p:nvSpPr>
        <p:spPr>
          <a:xfrm>
            <a:off x="4715439" y="1453424"/>
            <a:ext cx="2895559" cy="5942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791200" y="3024275"/>
            <a:ext cx="3270742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w</a:t>
            </a:r>
            <a:r>
              <a:rPr lang="en-US" sz="3200" b="1" dirty="0" smtClean="0"/>
              <a:t>e would do that.</a:t>
            </a:r>
            <a:endParaRPr lang="en-US" sz="3200" b="1" dirty="0"/>
          </a:p>
        </p:txBody>
      </p:sp>
      <p:sp>
        <p:nvSpPr>
          <p:cNvPr id="11" name="Oval 10"/>
          <p:cNvSpPr/>
          <p:nvPr/>
        </p:nvSpPr>
        <p:spPr>
          <a:xfrm>
            <a:off x="501679" y="1486258"/>
            <a:ext cx="3689321" cy="5704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21677" y="1438015"/>
            <a:ext cx="876522" cy="6953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 animBg="1"/>
      <p:bldP spid="19" grpId="1" animBg="1"/>
      <p:bldP spid="19" grpId="2" animBg="1"/>
      <p:bldP spid="20" grpId="0" animBg="1"/>
      <p:bldP spid="36" grpId="0" animBg="1"/>
      <p:bldP spid="22" grpId="0" animBg="1"/>
      <p:bldP spid="8" grpId="0" animBg="1"/>
      <p:bldP spid="8" grpId="1" animBg="1"/>
      <p:bldP spid="26" grpId="0" animBg="1"/>
      <p:bldP spid="11" grpId="0" animBg="1"/>
      <p:bldP spid="11" grpId="1" animBg="1"/>
      <p:bldP spid="13" grpId="0" animBg="1"/>
      <p:bldP spid="1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591" y="1871366"/>
            <a:ext cx="8991600" cy="9144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“This is a nice picture” I said</a:t>
            </a:r>
            <a:r>
              <a:rPr lang="en-US" sz="2400" b="1" dirty="0" smtClean="0"/>
              <a:t>. “How </a:t>
            </a:r>
            <a:r>
              <a:rPr lang="en-US" sz="2400" b="1" dirty="0" err="1"/>
              <a:t>much</a:t>
            </a:r>
            <a:r>
              <a:rPr lang="en-US" sz="2400" b="1" dirty="0" err="1" smtClean="0"/>
              <a:t>?”The</a:t>
            </a:r>
            <a:r>
              <a:rPr lang="en-US" sz="2400" b="1" dirty="0" smtClean="0"/>
              <a:t> </a:t>
            </a:r>
            <a:r>
              <a:rPr lang="en-US" sz="2400" b="1" dirty="0"/>
              <a:t>salesman said, “</a:t>
            </a:r>
            <a:r>
              <a:rPr lang="en-US" sz="2400" b="1" dirty="0" smtClean="0"/>
              <a:t>Fifty.”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810000" y="2097992"/>
            <a:ext cx="1828800" cy="439882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ular Callout 1"/>
          <p:cNvSpPr/>
          <p:nvPr/>
        </p:nvSpPr>
        <p:spPr>
          <a:xfrm>
            <a:off x="3429000" y="1234297"/>
            <a:ext cx="3428999" cy="457200"/>
          </a:xfrm>
          <a:prstGeom prst="wedgeRectCallout">
            <a:avLst>
              <a:gd name="adj1" fmla="val -20383"/>
              <a:gd name="adj2" fmla="val 81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how much cost of the picture</a:t>
            </a:r>
            <a:r>
              <a:rPr lang="en-US" b="1" dirty="0"/>
              <a:t>. </a:t>
            </a:r>
            <a:endParaRPr lang="en-US" dirty="0"/>
          </a:p>
        </p:txBody>
      </p:sp>
      <p:sp>
        <p:nvSpPr>
          <p:cNvPr id="3" name="Rectangular Callout 2"/>
          <p:cNvSpPr/>
          <p:nvPr/>
        </p:nvSpPr>
        <p:spPr>
          <a:xfrm>
            <a:off x="7543800" y="1158097"/>
            <a:ext cx="1600200" cy="533400"/>
          </a:xfrm>
          <a:prstGeom prst="wedgeRectCallout">
            <a:avLst>
              <a:gd name="adj1" fmla="val -15600"/>
              <a:gd name="adj2" fmla="val 78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the picture </a:t>
            </a:r>
            <a:r>
              <a:rPr lang="en-US" b="1" dirty="0" smtClean="0"/>
              <a:t>is  </a:t>
            </a:r>
            <a:r>
              <a:rPr lang="en-US" b="1" dirty="0"/>
              <a:t>fifty</a:t>
            </a:r>
            <a:r>
              <a:rPr lang="en-US" b="1" u="sng" dirty="0"/>
              <a:t>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077199" y="2119257"/>
            <a:ext cx="974651" cy="418617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200" y="2965635"/>
            <a:ext cx="8991600" cy="2186763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I told the salesman that that was a nice picture. Then I asked him how much cost of the picture. The salesman replied that the picture was fifty</a:t>
            </a:r>
            <a:r>
              <a:rPr lang="en-US" sz="2400" b="1" u="sng" dirty="0"/>
              <a:t> 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83126" y="3854295"/>
            <a:ext cx="3810001" cy="439882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15199" y="3839075"/>
            <a:ext cx="1524000" cy="439882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3126" y="4294176"/>
            <a:ext cx="1235150" cy="359739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8091" y="34636"/>
            <a:ext cx="7848600" cy="914400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23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762000"/>
            <a:ext cx="8991600" cy="9144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“I’m going to my home.” The man replied</a:t>
            </a:r>
            <a:r>
              <a:rPr lang="en-US" sz="3200" b="1" dirty="0" smtClean="0"/>
              <a:t>.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6200" y="1981200"/>
            <a:ext cx="8963892" cy="11845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The man replied that he was going to his home</a:t>
            </a:r>
            <a:r>
              <a:rPr lang="en-US" sz="3200" b="1" dirty="0" smtClean="0"/>
              <a:t>.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6200" y="2289464"/>
            <a:ext cx="2916382" cy="53340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67200" y="966353"/>
            <a:ext cx="2971799" cy="5160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" y="3352800"/>
            <a:ext cx="8991600" cy="9144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The girl </a:t>
            </a:r>
            <a:r>
              <a:rPr lang="en-US" sz="3200" b="1" dirty="0" smtClean="0"/>
              <a:t>asked </a:t>
            </a:r>
            <a:r>
              <a:rPr lang="en-US" sz="3200" b="1" dirty="0"/>
              <a:t>the man, “Where are you going?” </a:t>
            </a:r>
            <a:r>
              <a:rPr lang="en-US" sz="3200" b="1" dirty="0" smtClean="0"/>
              <a:t>.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65809" y="4423063"/>
            <a:ext cx="8991600" cy="9144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The girl asked the man where he was going.</a:t>
            </a:r>
            <a:r>
              <a:rPr lang="en-US" sz="3200" b="1" dirty="0" smtClean="0"/>
              <a:t> .</a:t>
            </a:r>
            <a:endParaRPr lang="en-US" sz="3200" dirty="0"/>
          </a:p>
        </p:txBody>
      </p:sp>
      <p:sp>
        <p:nvSpPr>
          <p:cNvPr id="16" name="Oval 15"/>
          <p:cNvSpPr/>
          <p:nvPr/>
        </p:nvSpPr>
        <p:spPr>
          <a:xfrm>
            <a:off x="65809" y="3470564"/>
            <a:ext cx="4048991" cy="7966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2400" y="4627419"/>
            <a:ext cx="3886200" cy="53340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5418" y="5503718"/>
            <a:ext cx="89916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Rule : </a:t>
            </a:r>
            <a:r>
              <a:rPr lang="en-US" sz="3200" dirty="0" smtClean="0"/>
              <a:t>‘</a:t>
            </a:r>
            <a:r>
              <a:rPr lang="en-US" sz="3200" b="1" dirty="0" smtClean="0"/>
              <a:t>replied</a:t>
            </a:r>
            <a:r>
              <a:rPr lang="en-US" sz="3200" b="1" dirty="0"/>
              <a:t>, uttered, </a:t>
            </a:r>
            <a:r>
              <a:rPr lang="en-US" sz="3200" b="1" dirty="0" smtClean="0"/>
              <a:t>cried, asked’ will always be unchanged in indirect speech. </a:t>
            </a:r>
            <a:endParaRPr lang="en-US" sz="3200" dirty="0"/>
          </a:p>
        </p:txBody>
      </p:sp>
      <p:sp>
        <p:nvSpPr>
          <p:cNvPr id="12" name="Oval 11"/>
          <p:cNvSpPr/>
          <p:nvPr/>
        </p:nvSpPr>
        <p:spPr>
          <a:xfrm>
            <a:off x="609600" y="17317"/>
            <a:ext cx="7848600" cy="606136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81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228600"/>
            <a:ext cx="9067800" cy="6494085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Monotype Corsiva" pitchFamily="66" charset="0"/>
              </a:rPr>
              <a:t>Ilias</a:t>
            </a:r>
            <a:r>
              <a:rPr lang="en-US" sz="9600" b="1" dirty="0" smtClean="0">
                <a:latin typeface="Monotype Corsiva" pitchFamily="66" charset="0"/>
              </a:rPr>
              <a:t> Ahmed </a:t>
            </a:r>
          </a:p>
          <a:p>
            <a:pPr algn="ctr"/>
            <a:r>
              <a:rPr lang="en-US" sz="4000" b="1" dirty="0" smtClean="0">
                <a:latin typeface="Monotype Corsiva" pitchFamily="66" charset="0"/>
              </a:rPr>
              <a:t>B. A (Honors-English), M. A (English), B. Ed</a:t>
            </a:r>
          </a:p>
          <a:p>
            <a:pPr algn="ctr"/>
            <a:endParaRPr lang="en-US" sz="40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ctr"/>
            <a:r>
              <a:rPr lang="en-US" sz="4000" b="1" dirty="0" smtClean="0">
                <a:latin typeface="Monotype Corsiva" pitchFamily="66" charset="0"/>
              </a:rPr>
              <a:t>Assistant Teacher ( English) </a:t>
            </a:r>
          </a:p>
          <a:p>
            <a:pPr algn="ctr"/>
            <a:r>
              <a:rPr lang="en-US" sz="4000" b="1" dirty="0" smtClean="0">
                <a:latin typeface="Monotype Corsiva" pitchFamily="66" charset="0"/>
              </a:rPr>
              <a:t>POLISHA HIGH SCHOOL</a:t>
            </a:r>
          </a:p>
          <a:p>
            <a:pPr algn="ctr"/>
            <a:r>
              <a:rPr lang="en-US" sz="4000" b="1" dirty="0" smtClean="0">
                <a:latin typeface="Monotype Corsiva" pitchFamily="66" charset="0"/>
              </a:rPr>
              <a:t>Mob. 01757451690</a:t>
            </a:r>
          </a:p>
          <a:p>
            <a:pPr algn="ctr"/>
            <a:r>
              <a:rPr lang="en-US" sz="4000" b="1" dirty="0" smtClean="0">
                <a:latin typeface="Monotype Corsiva" pitchFamily="66" charset="0"/>
              </a:rPr>
              <a:t>E-mail : ilias.ahcb@gmail.com </a:t>
            </a:r>
          </a:p>
          <a:p>
            <a:pPr algn="ctr"/>
            <a:endParaRPr lang="en-US" sz="4000" b="1" dirty="0">
              <a:latin typeface="Monotype Corsiva" pitchFamily="66" charset="0"/>
            </a:endParaRPr>
          </a:p>
          <a:p>
            <a:pPr algn="ctr"/>
            <a:endParaRPr lang="en-US" sz="4000" b="1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8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762000"/>
            <a:ext cx="8991600" cy="9144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“I’m going to my home.” The man </a:t>
            </a:r>
            <a:r>
              <a:rPr lang="en-US" sz="3200" b="1" dirty="0" smtClean="0"/>
              <a:t>said.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6200" y="1925782"/>
            <a:ext cx="8963892" cy="11845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The man </a:t>
            </a:r>
            <a:r>
              <a:rPr lang="en-US" sz="3200" b="1" dirty="0" smtClean="0"/>
              <a:t>told the person spoken to </a:t>
            </a:r>
            <a:r>
              <a:rPr lang="en-US" sz="3200" b="1" dirty="0"/>
              <a:t>that he was going to his home</a:t>
            </a:r>
            <a:r>
              <a:rPr lang="en-US" sz="3200" b="1" dirty="0" smtClean="0"/>
              <a:t>.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52400" y="2052205"/>
            <a:ext cx="5943600" cy="53340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67201" y="966353"/>
            <a:ext cx="2667000" cy="5160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" y="3352800"/>
            <a:ext cx="8991600" cy="9144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The girl </a:t>
            </a:r>
            <a:r>
              <a:rPr lang="en-US" sz="3200" b="1" dirty="0" smtClean="0"/>
              <a:t>asked , </a:t>
            </a:r>
            <a:r>
              <a:rPr lang="en-US" sz="3200" b="1" dirty="0"/>
              <a:t>“Where are you going?” </a:t>
            </a:r>
            <a:r>
              <a:rPr lang="en-US" sz="3200" b="1" dirty="0" smtClean="0"/>
              <a:t>.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65808" y="4423063"/>
            <a:ext cx="9001991" cy="1080654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The girl asked </a:t>
            </a:r>
            <a:r>
              <a:rPr lang="en-US" sz="3200" b="1" dirty="0" smtClean="0"/>
              <a:t>the person spoken to </a:t>
            </a:r>
            <a:r>
              <a:rPr lang="en-US" sz="3200" b="1" dirty="0"/>
              <a:t>where he was going.</a:t>
            </a:r>
            <a:r>
              <a:rPr lang="en-US" sz="3200" b="1" dirty="0" smtClean="0"/>
              <a:t> .</a:t>
            </a:r>
            <a:endParaRPr lang="en-US" sz="3200" dirty="0"/>
          </a:p>
        </p:txBody>
      </p:sp>
      <p:sp>
        <p:nvSpPr>
          <p:cNvPr id="16" name="Oval 15"/>
          <p:cNvSpPr/>
          <p:nvPr/>
        </p:nvSpPr>
        <p:spPr>
          <a:xfrm>
            <a:off x="65809" y="3470564"/>
            <a:ext cx="2677391" cy="7966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2400" y="4433454"/>
            <a:ext cx="6019800" cy="53340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200" y="5676898"/>
            <a:ext cx="9067800" cy="102870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Rule : </a:t>
            </a:r>
            <a:r>
              <a:rPr lang="en-US" sz="3200" dirty="0" smtClean="0"/>
              <a:t>If there is no Object in reporting speech , Write  ‘ the person spoken to ’ as object </a:t>
            </a:r>
            <a:r>
              <a:rPr lang="en-US" sz="3200" b="1" dirty="0" smtClean="0"/>
              <a:t>. </a:t>
            </a:r>
            <a:endParaRPr lang="en-US" sz="3200" dirty="0"/>
          </a:p>
        </p:txBody>
      </p:sp>
      <p:sp>
        <p:nvSpPr>
          <p:cNvPr id="12" name="Oval 11"/>
          <p:cNvSpPr/>
          <p:nvPr/>
        </p:nvSpPr>
        <p:spPr>
          <a:xfrm>
            <a:off x="609600" y="17317"/>
            <a:ext cx="7848600" cy="606136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chemeClr val="accent6">
                <a:lumMod val="48000"/>
                <a:lumOff val="52000"/>
              </a:schemeClr>
            </a:gs>
            <a:gs pos="45000">
              <a:schemeClr val="bg1"/>
            </a:gs>
            <a:gs pos="18000">
              <a:schemeClr val="tx1">
                <a:lumMod val="98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53424"/>
            <a:ext cx="9097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“Are you going to start a business</a:t>
            </a:r>
            <a:r>
              <a:rPr lang="en-US" sz="2800" b="1" dirty="0" smtClean="0"/>
              <a:t>?”“</a:t>
            </a:r>
            <a:r>
              <a:rPr lang="en-US" sz="2800" b="1" dirty="0" err="1" smtClean="0"/>
              <a:t>Yes,I</a:t>
            </a:r>
            <a:r>
              <a:rPr lang="en-US" sz="2800" b="1" dirty="0" smtClean="0"/>
              <a:t> </a:t>
            </a:r>
            <a:r>
              <a:rPr lang="en-US" sz="2800" b="1" dirty="0"/>
              <a:t>am </a:t>
            </a:r>
            <a:r>
              <a:rPr lang="en-US" sz="2800" b="1" dirty="0" smtClean="0"/>
              <a:t>going to start</a:t>
            </a:r>
            <a:r>
              <a:rPr lang="en-US" sz="2800" b="1" dirty="0"/>
              <a:t>.”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19" name="Flowchart: Alternate Process 18"/>
          <p:cNvSpPr/>
          <p:nvPr/>
        </p:nvSpPr>
        <p:spPr>
          <a:xfrm>
            <a:off x="103910" y="1503456"/>
            <a:ext cx="5306290" cy="441518"/>
          </a:xfrm>
          <a:prstGeom prst="flowChartAlternateProcess">
            <a:avLst/>
          </a:prstGeom>
          <a:noFill/>
          <a:ln w="508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3910" y="2469734"/>
            <a:ext cx="8993429" cy="8934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/>
              <a:t>The speaker asked the listener</a:t>
            </a:r>
            <a:r>
              <a:rPr lang="en-US" sz="2800" b="1" dirty="0"/>
              <a:t> if he was going to start a business.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757055" y="1936462"/>
            <a:ext cx="105613" cy="4305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18672" y="14263"/>
            <a:ext cx="7848600" cy="914400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3910" y="5105400"/>
            <a:ext cx="8958032" cy="8952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Rule : </a:t>
            </a:r>
            <a:r>
              <a:rPr lang="as-IN" sz="2000" dirty="0" smtClean="0"/>
              <a:t>যদি</a:t>
            </a:r>
            <a:r>
              <a:rPr lang="en-US" sz="2000" dirty="0" smtClean="0"/>
              <a:t> </a:t>
            </a:r>
            <a:r>
              <a:rPr lang="en-US" sz="2400" b="1" dirty="0"/>
              <a:t>Direct speech </a:t>
            </a:r>
            <a:r>
              <a:rPr lang="as-IN" sz="2000" dirty="0" smtClean="0"/>
              <a:t>এ</a:t>
            </a:r>
            <a:r>
              <a:rPr lang="en-US" sz="2000" dirty="0" smtClean="0"/>
              <a:t> </a:t>
            </a:r>
            <a:r>
              <a:rPr lang="as-IN" sz="2000" dirty="0" smtClean="0"/>
              <a:t>বক্তা </a:t>
            </a:r>
            <a:r>
              <a:rPr lang="as-IN" sz="2000" dirty="0"/>
              <a:t>ও শ্রোতা উল্লেখ না </a:t>
            </a:r>
            <a:r>
              <a:rPr lang="as-IN" sz="2000" dirty="0" smtClean="0"/>
              <a:t>থাকে</a:t>
            </a:r>
            <a:r>
              <a:rPr lang="en-US" sz="2000" dirty="0" smtClean="0"/>
              <a:t> </a:t>
            </a:r>
            <a:r>
              <a:rPr lang="en-US" sz="2400" b="1" dirty="0" smtClean="0"/>
              <a:t>Indirect speech </a:t>
            </a:r>
            <a:r>
              <a:rPr lang="as-IN" sz="2000" dirty="0"/>
              <a:t>এ</a:t>
            </a:r>
            <a:r>
              <a:rPr lang="en-US" sz="2400" b="1" dirty="0" smtClean="0"/>
              <a:t> </a:t>
            </a:r>
            <a:r>
              <a:rPr lang="as-IN" sz="2000" dirty="0" smtClean="0"/>
              <a:t>বক্তা হিসেবে</a:t>
            </a:r>
            <a:r>
              <a:rPr lang="en-US" sz="2000" dirty="0" smtClean="0"/>
              <a:t> </a:t>
            </a:r>
            <a:r>
              <a:rPr lang="en-US" sz="2400" b="1" dirty="0" smtClean="0"/>
              <a:t>the </a:t>
            </a:r>
            <a:r>
              <a:rPr lang="en-US" sz="2400" b="1" dirty="0"/>
              <a:t>speaker </a:t>
            </a:r>
            <a:r>
              <a:rPr lang="as-IN" sz="2000" dirty="0"/>
              <a:t>ও শ্রোতা </a:t>
            </a:r>
            <a:r>
              <a:rPr lang="as-IN" sz="2000" dirty="0" smtClean="0"/>
              <a:t>হিসেবে</a:t>
            </a:r>
            <a:r>
              <a:rPr lang="en-US" sz="2000" dirty="0" smtClean="0"/>
              <a:t> </a:t>
            </a:r>
            <a:r>
              <a:rPr lang="en-US" sz="2400" b="1" dirty="0" smtClean="0"/>
              <a:t>the </a:t>
            </a:r>
            <a:r>
              <a:rPr lang="en-US" sz="2400" b="1" dirty="0"/>
              <a:t>listener </a:t>
            </a:r>
            <a:r>
              <a:rPr lang="as-IN" sz="2000" dirty="0"/>
              <a:t>উল্লেখ করতে হবে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4800" y="3769767"/>
            <a:ext cx="8420163" cy="10723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u="sng" dirty="0"/>
              <a:t>The listener</a:t>
            </a:r>
            <a:r>
              <a:rPr lang="en-US" sz="3200" b="1" dirty="0"/>
              <a:t> replied in the affirmative and told that he was going to start </a:t>
            </a:r>
          </a:p>
        </p:txBody>
      </p:sp>
      <p:sp>
        <p:nvSpPr>
          <p:cNvPr id="13" name="Oval 12"/>
          <p:cNvSpPr/>
          <p:nvPr/>
        </p:nvSpPr>
        <p:spPr>
          <a:xfrm>
            <a:off x="5445597" y="1367783"/>
            <a:ext cx="3651741" cy="6953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8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 animBg="1"/>
      <p:bldP spid="19" grpId="1" animBg="1"/>
      <p:bldP spid="19" grpId="2" animBg="1"/>
      <p:bldP spid="20" grpId="0" animBg="1"/>
      <p:bldP spid="36" grpId="0" animBg="1"/>
      <p:bldP spid="22" grpId="0" animBg="1"/>
      <p:bldP spid="13" grpId="0" animBg="1"/>
      <p:bldP spid="13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762000"/>
            <a:ext cx="8991600" cy="9144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/>
              <a:t>Ratan</a:t>
            </a:r>
            <a:r>
              <a:rPr lang="en-US" sz="2400" b="1" dirty="0" smtClean="0"/>
              <a:t> said “ I’ve </a:t>
            </a:r>
            <a:r>
              <a:rPr lang="en-US" sz="2400" b="1" dirty="0"/>
              <a:t>done </a:t>
            </a:r>
            <a:r>
              <a:rPr lang="en-US" sz="2400" b="1" dirty="0" smtClean="0"/>
              <a:t>it . </a:t>
            </a:r>
            <a:r>
              <a:rPr lang="en-US" sz="2400" b="1" dirty="0"/>
              <a:t>But I haven’t understood some matter.”</a:t>
            </a:r>
            <a:endParaRPr lang="en-US" sz="2400" dirty="0"/>
          </a:p>
        </p:txBody>
      </p:sp>
      <p:sp>
        <p:nvSpPr>
          <p:cNvPr id="5" name="Minus 4"/>
          <p:cNvSpPr/>
          <p:nvPr/>
        </p:nvSpPr>
        <p:spPr>
          <a:xfrm>
            <a:off x="1295400" y="1295400"/>
            <a:ext cx="2286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2438400" y="1281545"/>
            <a:ext cx="6705600" cy="24245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1981200"/>
            <a:ext cx="8963892" cy="11845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/>
              <a:t>Ratan</a:t>
            </a:r>
            <a:r>
              <a:rPr lang="en-US" sz="2400" b="1" dirty="0"/>
              <a:t> </a:t>
            </a:r>
            <a:r>
              <a:rPr lang="en-US" sz="2400" b="1" dirty="0" smtClean="0"/>
              <a:t>told that </a:t>
            </a:r>
            <a:r>
              <a:rPr lang="en-US" sz="2400" b="1" dirty="0"/>
              <a:t>he had done </a:t>
            </a:r>
            <a:r>
              <a:rPr lang="en-US" sz="2400" b="1" dirty="0" smtClean="0"/>
              <a:t>it</a:t>
            </a:r>
            <a:r>
              <a:rPr lang="en-US" sz="2400" b="1" dirty="0"/>
              <a:t> </a:t>
            </a:r>
            <a:r>
              <a:rPr lang="en-US" sz="2400" b="1" dirty="0" smtClean="0"/>
              <a:t>and added that  </a:t>
            </a:r>
            <a:r>
              <a:rPr lang="en-US" sz="2400" b="1" dirty="0"/>
              <a:t>he hadn’t understood some matter.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983182" y="2133600"/>
            <a:ext cx="2036617" cy="439882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75709" y="1007918"/>
            <a:ext cx="381000" cy="5160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418" y="3435928"/>
            <a:ext cx="8963892" cy="11845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/>
              <a:t>Ratan</a:t>
            </a:r>
            <a:r>
              <a:rPr lang="en-US" sz="2400" b="1" dirty="0"/>
              <a:t> </a:t>
            </a:r>
            <a:r>
              <a:rPr lang="en-US" sz="2400" b="1" dirty="0" smtClean="0"/>
              <a:t>told that </a:t>
            </a:r>
            <a:r>
              <a:rPr lang="en-US" sz="2400" b="1" dirty="0"/>
              <a:t>he had done </a:t>
            </a:r>
            <a:r>
              <a:rPr lang="en-US" sz="2400" b="1" dirty="0" smtClean="0"/>
              <a:t>it</a:t>
            </a:r>
            <a:r>
              <a:rPr lang="en-US" sz="2400" b="1" dirty="0"/>
              <a:t> </a:t>
            </a:r>
            <a:r>
              <a:rPr lang="en-US" sz="2400" b="1" dirty="0" smtClean="0"/>
              <a:t>and also said that  </a:t>
            </a:r>
            <a:r>
              <a:rPr lang="en-US" sz="2400" b="1" dirty="0"/>
              <a:t>he hadn’t understood some matter.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962400" y="3657600"/>
            <a:ext cx="2362200" cy="439882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636" y="4724400"/>
            <a:ext cx="8963892" cy="11845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/>
              <a:t>Ratan</a:t>
            </a:r>
            <a:r>
              <a:rPr lang="en-US" sz="2400" b="1" dirty="0"/>
              <a:t> </a:t>
            </a:r>
            <a:r>
              <a:rPr lang="en-US" sz="2400" b="1" dirty="0" smtClean="0"/>
              <a:t>told that </a:t>
            </a:r>
            <a:r>
              <a:rPr lang="en-US" sz="2400" b="1" dirty="0"/>
              <a:t>he had done </a:t>
            </a:r>
            <a:r>
              <a:rPr lang="en-US" sz="2400" b="1" dirty="0" smtClean="0"/>
              <a:t>it</a:t>
            </a:r>
            <a:r>
              <a:rPr lang="en-US" sz="2400" b="1" dirty="0"/>
              <a:t> </a:t>
            </a:r>
            <a:r>
              <a:rPr lang="en-US" sz="2400" b="1" dirty="0" smtClean="0"/>
              <a:t>and he told that  </a:t>
            </a:r>
            <a:r>
              <a:rPr lang="en-US" sz="2400" b="1" dirty="0"/>
              <a:t>he hadn’t understood some matter.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3983183" y="4907974"/>
            <a:ext cx="2112818" cy="439882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5800" y="0"/>
            <a:ext cx="7848600" cy="539632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200" y="5999020"/>
            <a:ext cx="47244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If connect two assertive sentence 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4333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83126" y="568036"/>
            <a:ext cx="8991600" cy="2556164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Karim said to the boy, “What is your name?” </a:t>
            </a:r>
            <a:r>
              <a:rPr lang="en-US" sz="2800" b="1" dirty="0" smtClean="0"/>
              <a:t>                      The </a:t>
            </a:r>
            <a:r>
              <a:rPr lang="en-US" sz="2800" b="1" dirty="0"/>
              <a:t>boy said, “My name is </a:t>
            </a:r>
            <a:r>
              <a:rPr lang="en-US" sz="2800" b="1" dirty="0" err="1"/>
              <a:t>Hasan</a:t>
            </a:r>
            <a:r>
              <a:rPr lang="en-US" sz="2800" b="1" dirty="0"/>
              <a:t>.” </a:t>
            </a:r>
            <a:r>
              <a:rPr lang="en-US" sz="2800" b="1" dirty="0" smtClean="0"/>
              <a:t>                                                Then </a:t>
            </a:r>
            <a:r>
              <a:rPr lang="en-US" sz="2800" b="1" dirty="0"/>
              <a:t>he said to the boy, “Where do you live?” </a:t>
            </a:r>
            <a:r>
              <a:rPr lang="en-US" sz="2800" b="1" dirty="0" smtClean="0"/>
              <a:t>                                          The </a:t>
            </a:r>
            <a:r>
              <a:rPr lang="en-US" sz="2800" b="1" dirty="0"/>
              <a:t>boy </a:t>
            </a:r>
            <a:r>
              <a:rPr lang="en-US" sz="2800" b="1" dirty="0" smtClean="0"/>
              <a:t>said, “I </a:t>
            </a:r>
            <a:r>
              <a:rPr lang="en-US" sz="2800" b="1" dirty="0"/>
              <a:t>live in </a:t>
            </a:r>
            <a:r>
              <a:rPr lang="en-US" sz="2800" b="1" dirty="0" err="1" smtClean="0"/>
              <a:t>Jmalpur</a:t>
            </a:r>
            <a:r>
              <a:rPr lang="en-US" sz="2800" b="1" dirty="0" smtClean="0"/>
              <a:t>.”                                                              Again </a:t>
            </a:r>
            <a:r>
              <a:rPr lang="en-US" sz="2800" b="1" dirty="0"/>
              <a:t>he said to the boy, “Are you busy now?”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658091" y="34636"/>
            <a:ext cx="7848600" cy="498764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126" y="3276600"/>
            <a:ext cx="8991600" cy="2175163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Karim asked the boy what his name was. The boy replied that his name was </a:t>
            </a:r>
            <a:r>
              <a:rPr lang="en-US" sz="2800" b="1" dirty="0" err="1"/>
              <a:t>Hasan</a:t>
            </a:r>
            <a:r>
              <a:rPr lang="en-US" sz="2800" b="1" dirty="0"/>
              <a:t>. Then he again asked the boy where he lived. The boy replied that he lived in </a:t>
            </a:r>
            <a:r>
              <a:rPr lang="en-US" sz="2800" b="1" dirty="0" err="1" smtClean="0"/>
              <a:t>Jamalpur</a:t>
            </a:r>
            <a:r>
              <a:rPr lang="en-US" sz="2800" b="1" dirty="0" smtClean="0"/>
              <a:t>. </a:t>
            </a:r>
            <a:r>
              <a:rPr lang="en-US" sz="2800" b="1" dirty="0"/>
              <a:t>He further asked him if he was busy then.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52400" y="568036"/>
            <a:ext cx="6553200" cy="498764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en-US" b="1">
              <a:ln/>
              <a:solidFill>
                <a:schemeClr val="accent3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568036"/>
            <a:ext cx="1143000" cy="4987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56409" y="3505200"/>
            <a:ext cx="1000991" cy="4987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1066799"/>
            <a:ext cx="6553200" cy="38100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en-US" b="1">
              <a:ln/>
              <a:solidFill>
                <a:schemeClr val="accent3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278083" y="1021772"/>
            <a:ext cx="1000991" cy="42602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467600" y="3505200"/>
            <a:ext cx="1219200" cy="4987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371599" y="1447800"/>
            <a:ext cx="1160319" cy="38100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181600" y="3910444"/>
            <a:ext cx="1898074" cy="5091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278083" y="1828800"/>
            <a:ext cx="1000991" cy="4987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733800" y="4343401"/>
            <a:ext cx="1828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447800" y="2213264"/>
            <a:ext cx="12192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33400" y="4724400"/>
            <a:ext cx="2209800" cy="609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3126" y="5489864"/>
            <a:ext cx="8991600" cy="910936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FF00"/>
                </a:solidFill>
              </a:rPr>
              <a:t>In answer –write Replied that *** In Question – 1</a:t>
            </a:r>
            <a:r>
              <a:rPr lang="en-US" sz="2800" baseline="30000" dirty="0" smtClean="0">
                <a:solidFill>
                  <a:srgbClr val="FFFF00"/>
                </a:solidFill>
              </a:rPr>
              <a:t>st</a:t>
            </a:r>
            <a:r>
              <a:rPr lang="en-US" sz="2800" dirty="0" smtClean="0">
                <a:solidFill>
                  <a:srgbClr val="FFFF00"/>
                </a:solidFill>
              </a:rPr>
              <a:t> time – asked , 2</a:t>
            </a:r>
            <a:r>
              <a:rPr lang="en-US" sz="2800" baseline="30000" dirty="0" smtClean="0">
                <a:solidFill>
                  <a:srgbClr val="FFFF00"/>
                </a:solidFill>
              </a:rPr>
              <a:t>nd</a:t>
            </a:r>
            <a:r>
              <a:rPr lang="en-US" sz="2800" dirty="0" smtClean="0">
                <a:solidFill>
                  <a:srgbClr val="FFFF00"/>
                </a:solidFill>
              </a:rPr>
              <a:t> Time – again asked , 3</a:t>
            </a:r>
            <a:r>
              <a:rPr lang="en-US" sz="2800" baseline="30000" dirty="0" smtClean="0">
                <a:solidFill>
                  <a:srgbClr val="FFFF00"/>
                </a:solidFill>
              </a:rPr>
              <a:t>rd</a:t>
            </a:r>
            <a:r>
              <a:rPr lang="en-US" sz="2800" dirty="0" smtClean="0">
                <a:solidFill>
                  <a:srgbClr val="FFFF00"/>
                </a:solidFill>
              </a:rPr>
              <a:t>  Time – further asked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46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5" grpId="1" animBg="1"/>
      <p:bldP spid="6" grpId="0" animBg="1"/>
      <p:bldP spid="6" grpId="1" animBg="1"/>
      <p:bldP spid="20" grpId="0" animBg="1"/>
      <p:bldP spid="20" grpId="1" animBg="1"/>
      <p:bldP spid="20" grpId="2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72" y="1828800"/>
            <a:ext cx="624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Home Work</a:t>
            </a:r>
          </a:p>
          <a:p>
            <a:pPr algn="ctr"/>
            <a:endParaRPr lang="en-US" sz="4000" b="1" dirty="0">
              <a:solidFill>
                <a:schemeClr val="accent6">
                  <a:lumMod val="20000"/>
                  <a:lumOff val="80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Write a paragraph about- A Rainy Day </a:t>
            </a:r>
          </a:p>
        </p:txBody>
      </p:sp>
    </p:spTree>
    <p:extLst>
      <p:ext uri="{BB962C8B-B14F-4D97-AF65-F5344CB8AC3E}">
        <p14:creationId xmlns:p14="http://schemas.microsoft.com/office/powerpoint/2010/main" val="25125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520372" y="3429000"/>
            <a:ext cx="6248400" cy="1676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latin typeface="Book Antiqua" pitchFamily="18" charset="0"/>
              </a:rPr>
              <a:t>Allah Hafez</a:t>
            </a:r>
            <a:endParaRPr lang="en-US" sz="5400" b="1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0372" y="18288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Continue to 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Narration Part-3</a:t>
            </a:r>
            <a:endParaRPr lang="en-US" sz="4000" b="1" dirty="0">
              <a:solidFill>
                <a:schemeClr val="accent6">
                  <a:lumMod val="20000"/>
                  <a:lumOff val="8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4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43000" y="1565729"/>
            <a:ext cx="6858000" cy="1447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atin typeface="Book Antiqua" pitchFamily="18" charset="0"/>
              </a:rPr>
              <a:t>Our Today’s lesson is-</a:t>
            </a:r>
            <a:endParaRPr lang="en-US" sz="3200" b="1">
              <a:latin typeface="Book Antiqua" pitchFamily="18" charset="0"/>
            </a:endParaRPr>
          </a:p>
        </p:txBody>
      </p:sp>
      <p:sp>
        <p:nvSpPr>
          <p:cNvPr id="3" name="Snip Same Side Corner Rectangle 2"/>
          <p:cNvSpPr/>
          <p:nvPr/>
        </p:nvSpPr>
        <p:spPr>
          <a:xfrm>
            <a:off x="1143000" y="3242129"/>
            <a:ext cx="6858000" cy="2971800"/>
          </a:xfrm>
          <a:prstGeom prst="snip2SameRect">
            <a:avLst/>
          </a:prstGeom>
          <a:solidFill>
            <a:srgbClr val="7030A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 Antiqua" pitchFamily="18" charset="0"/>
              </a:rPr>
              <a:t>Direct and indirect speech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 Antiqua" pitchFamily="18" charset="0"/>
              </a:rPr>
              <a:t>Narration Part-2</a:t>
            </a:r>
          </a:p>
        </p:txBody>
      </p:sp>
    </p:spTree>
    <p:extLst>
      <p:ext uri="{BB962C8B-B14F-4D97-AF65-F5344CB8AC3E}">
        <p14:creationId xmlns:p14="http://schemas.microsoft.com/office/powerpoint/2010/main" val="113449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304800" y="1143000"/>
            <a:ext cx="8305800" cy="1447800"/>
          </a:xfrm>
          <a:prstGeom prst="ribbon">
            <a:avLst>
              <a:gd name="adj1" fmla="val 22305"/>
              <a:gd name="adj2" fmla="val 74814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latin typeface="Book Antiqua" pitchFamily="18" charset="0"/>
              </a:rPr>
              <a:t>Learning outcomes</a:t>
            </a:r>
            <a:endParaRPr lang="en-US" sz="4400" b="1">
              <a:latin typeface="Book Antiqua" pitchFamily="18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457200" y="2743200"/>
            <a:ext cx="8305800" cy="3733800"/>
          </a:xfrm>
          <a:prstGeom prst="frame">
            <a:avLst>
              <a:gd name="adj1" fmla="val 7447"/>
            </a:avLst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315831"/>
            <a:ext cx="701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After we have studied this lesson,</a:t>
            </a:r>
          </a:p>
          <a:p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we will be able to---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Know the exception rules.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Get idea about passage Narration.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change speech from direct to indirect</a:t>
            </a:r>
          </a:p>
        </p:txBody>
      </p:sp>
    </p:spTree>
    <p:extLst>
      <p:ext uri="{BB962C8B-B14F-4D97-AF65-F5344CB8AC3E}">
        <p14:creationId xmlns:p14="http://schemas.microsoft.com/office/powerpoint/2010/main" val="58538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69968"/>
            <a:ext cx="7848600" cy="914400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/Exceptional Rules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456" y="5142922"/>
            <a:ext cx="8646887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If the reporting verb is in present &amp; future tense, there will be no change  of the verb of reported speech.</a:t>
            </a:r>
            <a:endParaRPr lang="en-US" sz="2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012077"/>
            <a:ext cx="7315200" cy="7239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>
                <a:solidFill>
                  <a:schemeClr val="tx1"/>
                </a:solidFill>
                <a:latin typeface="Book Antiqua" pitchFamily="18" charset="0"/>
              </a:rPr>
              <a:t>He </a:t>
            </a:r>
            <a:r>
              <a:rPr lang="en-US" sz="2400" b="1" i="1">
                <a:solidFill>
                  <a:srgbClr val="FF0000"/>
                </a:solidFill>
                <a:latin typeface="Book Antiqua" pitchFamily="18" charset="0"/>
              </a:rPr>
              <a:t>says</a:t>
            </a:r>
            <a:r>
              <a:rPr lang="en-US" sz="2400" b="1">
                <a:solidFill>
                  <a:schemeClr val="tx1"/>
                </a:solidFill>
                <a:latin typeface="Book Antiqua" pitchFamily="18" charset="0"/>
              </a:rPr>
              <a:t>, “ My mother </a:t>
            </a:r>
            <a:r>
              <a:rPr lang="en-US" sz="2400" b="1" i="1">
                <a:solidFill>
                  <a:srgbClr val="FF0000"/>
                </a:solidFill>
                <a:latin typeface="Book Antiqua" pitchFamily="18" charset="0"/>
              </a:rPr>
              <a:t>loves</a:t>
            </a:r>
            <a:r>
              <a:rPr lang="en-US" sz="2400" b="1">
                <a:solidFill>
                  <a:schemeClr val="tx1"/>
                </a:solidFill>
                <a:latin typeface="Book Antiqua" pitchFamily="18" charset="0"/>
              </a:rPr>
              <a:t> me more than her life.”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854427"/>
            <a:ext cx="8077200" cy="8382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= He  </a:t>
            </a:r>
            <a:r>
              <a:rPr lang="en-US" sz="2400" b="1" i="1" dirty="0" smtClean="0">
                <a:solidFill>
                  <a:srgbClr val="FF0000"/>
                </a:solidFill>
                <a:latin typeface="Book Antiqua" pitchFamily="18" charset="0"/>
              </a:rPr>
              <a:t>says</a:t>
            </a:r>
            <a:r>
              <a:rPr lang="en-US" sz="2400" b="1" dirty="0" smtClean="0">
                <a:latin typeface="Book Antiqua" pitchFamily="18" charset="0"/>
              </a:rPr>
              <a:t> that his mother </a:t>
            </a:r>
            <a:r>
              <a:rPr lang="en-US" sz="2400" b="1" i="1" dirty="0" smtClean="0">
                <a:solidFill>
                  <a:srgbClr val="FF0000"/>
                </a:solidFill>
                <a:latin typeface="Book Antiqua" pitchFamily="18" charset="0"/>
              </a:rPr>
              <a:t>loves</a:t>
            </a:r>
            <a:r>
              <a:rPr lang="en-US" sz="2400" b="1" dirty="0" smtClean="0">
                <a:latin typeface="Book Antiqua" pitchFamily="18" charset="0"/>
              </a:rPr>
              <a:t> him more than her life.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2745349"/>
            <a:ext cx="8763000" cy="106361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  <a:latin typeface="Book Antiqua" pitchFamily="18" charset="0"/>
              </a:rPr>
              <a:t>The student 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will say, </a:t>
            </a:r>
            <a:r>
              <a:rPr lang="en-US" sz="2400" b="1" dirty="0">
                <a:solidFill>
                  <a:schemeClr val="bg1"/>
                </a:solidFill>
                <a:latin typeface="Book Antiqua" pitchFamily="18" charset="0"/>
              </a:rPr>
              <a:t>“ 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He has </a:t>
            </a:r>
            <a:r>
              <a:rPr lang="en-US" sz="2400" b="1" dirty="0">
                <a:solidFill>
                  <a:schemeClr val="bg1"/>
                </a:solidFill>
                <a:latin typeface="Book Antiqua" pitchFamily="18" charset="0"/>
              </a:rPr>
              <a:t>completed 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his </a:t>
            </a:r>
            <a:r>
              <a:rPr lang="en-US" sz="2400" b="1" dirty="0">
                <a:solidFill>
                  <a:schemeClr val="bg1"/>
                </a:solidFill>
                <a:latin typeface="Book Antiqua" pitchFamily="18" charset="0"/>
              </a:rPr>
              <a:t>home work.”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0836" y="3908398"/>
            <a:ext cx="8763000" cy="106361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= The </a:t>
            </a:r>
            <a:r>
              <a:rPr lang="en-US" sz="2400" b="1" dirty="0">
                <a:solidFill>
                  <a:schemeClr val="bg1"/>
                </a:solidFill>
                <a:latin typeface="Book Antiqua" pitchFamily="18" charset="0"/>
              </a:rPr>
              <a:t>student 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will say that he has </a:t>
            </a:r>
            <a:r>
              <a:rPr lang="en-US" sz="2400" b="1" dirty="0">
                <a:solidFill>
                  <a:schemeClr val="bg1"/>
                </a:solidFill>
                <a:latin typeface="Book Antiqua" pitchFamily="18" charset="0"/>
              </a:rPr>
              <a:t>completed 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his </a:t>
            </a:r>
            <a:r>
              <a:rPr lang="en-US" sz="2400" b="1" dirty="0">
                <a:solidFill>
                  <a:schemeClr val="bg1"/>
                </a:solidFill>
                <a:latin typeface="Book Antiqua" pitchFamily="18" charset="0"/>
              </a:rPr>
              <a:t>home work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981200" y="2823091"/>
            <a:ext cx="1295400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133600" y="4028936"/>
            <a:ext cx="1295400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898901" y="2989392"/>
            <a:ext cx="634999" cy="6403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343400" y="4096512"/>
            <a:ext cx="655134" cy="6873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3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69968"/>
            <a:ext cx="7848600" cy="914400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/Exceptional Rules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0849" y="1152038"/>
            <a:ext cx="7619999" cy="7239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Book Antiqua" pitchFamily="18" charset="0"/>
              </a:rPr>
              <a:t>My father said to me  , “ Honesty is the best policy.”</a:t>
            </a:r>
            <a:endParaRPr lang="en-US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0849" y="1976633"/>
            <a:ext cx="7620000" cy="8382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Book Antiqua" pitchFamily="18" charset="0"/>
              </a:rPr>
              <a:t>My father </a:t>
            </a:r>
            <a:r>
              <a:rPr lang="en-US" sz="2400" b="1" dirty="0" smtClean="0">
                <a:solidFill>
                  <a:schemeClr val="tx1"/>
                </a:solidFill>
                <a:latin typeface="Book Antiqua" pitchFamily="18" charset="0"/>
              </a:rPr>
              <a:t>told me that honesty </a:t>
            </a:r>
            <a:r>
              <a:rPr lang="en-US" sz="2400" b="1" dirty="0">
                <a:solidFill>
                  <a:schemeClr val="tx1"/>
                </a:solidFill>
                <a:latin typeface="Book Antiqua" pitchFamily="18" charset="0"/>
              </a:rPr>
              <a:t>is the best </a:t>
            </a:r>
            <a:r>
              <a:rPr lang="en-US" sz="2400" b="1" dirty="0" smtClean="0">
                <a:solidFill>
                  <a:schemeClr val="tx1"/>
                </a:solidFill>
                <a:latin typeface="Book Antiqua" pitchFamily="18" charset="0"/>
              </a:rPr>
              <a:t>policy. 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8794" y="2932794"/>
            <a:ext cx="8763000" cy="10636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bg1"/>
                </a:solidFill>
                <a:latin typeface="Book Antiqua" pitchFamily="18" charset="0"/>
              </a:rPr>
              <a:t>The student </a:t>
            </a:r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said, </a:t>
            </a:r>
            <a:r>
              <a:rPr lang="en-US" sz="3200" b="1" dirty="0">
                <a:solidFill>
                  <a:schemeClr val="bg1"/>
                </a:solidFill>
                <a:latin typeface="Book Antiqua" pitchFamily="18" charset="0"/>
              </a:rPr>
              <a:t>“ </a:t>
            </a:r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The sun rises in the </a:t>
            </a:r>
            <a:r>
              <a:rPr lang="en-US" sz="3200" b="1" dirty="0" err="1" smtClean="0">
                <a:solidFill>
                  <a:schemeClr val="bg1"/>
                </a:solidFill>
                <a:latin typeface="Book Antiqua" pitchFamily="18" charset="0"/>
              </a:rPr>
              <a:t>esat</a:t>
            </a:r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 .”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1786" y="4133044"/>
            <a:ext cx="8763000" cy="10636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bg1"/>
                </a:solidFill>
                <a:latin typeface="Book Antiqua" pitchFamily="18" charset="0"/>
              </a:rPr>
              <a:t>The student </a:t>
            </a:r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said that the </a:t>
            </a:r>
            <a:r>
              <a:rPr lang="en-US" sz="3200" b="1" dirty="0">
                <a:solidFill>
                  <a:schemeClr val="bg1"/>
                </a:solidFill>
                <a:latin typeface="Book Antiqua" pitchFamily="18" charset="0"/>
              </a:rPr>
              <a:t>sun rises in the </a:t>
            </a:r>
            <a:r>
              <a:rPr lang="en-US" sz="3200" b="1" dirty="0" err="1" smtClean="0">
                <a:solidFill>
                  <a:schemeClr val="bg1"/>
                </a:solidFill>
                <a:latin typeface="Book Antiqua" pitchFamily="18" charset="0"/>
              </a:rPr>
              <a:t>esat</a:t>
            </a:r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810000" y="3076188"/>
            <a:ext cx="4837151" cy="8071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82640" y="4267200"/>
            <a:ext cx="4883561" cy="78606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1785" y="5461401"/>
            <a:ext cx="8744415" cy="107721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Book Antiqua" pitchFamily="18" charset="0"/>
              </a:rPr>
              <a:t>Rule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 : </a:t>
            </a:r>
            <a:r>
              <a:rPr lang="en-US" sz="3200" b="1" dirty="0" smtClean="0">
                <a:solidFill>
                  <a:schemeClr val="bg1"/>
                </a:solidFill>
                <a:latin typeface="Book Antiqua" pitchFamily="18" charset="0"/>
              </a:rPr>
              <a:t>Universal truth  will not be changed in indirect speech.</a:t>
            </a:r>
            <a:endParaRPr lang="en-US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5800" y="984368"/>
            <a:ext cx="3482433" cy="9922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38200" y="1898768"/>
            <a:ext cx="3494049" cy="9922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144072" y="1172482"/>
            <a:ext cx="3933128" cy="6500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168233" y="2070690"/>
            <a:ext cx="3933128" cy="6500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4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69968"/>
            <a:ext cx="7848600" cy="914400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0849" y="1152038"/>
            <a:ext cx="7619999" cy="7239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My father said to me 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</a:rPr>
              <a:t>. “Good morning .”</a:t>
            </a:r>
            <a:endParaRPr lang="en-US" sz="36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0849" y="1976633"/>
            <a:ext cx="7620000" cy="8382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Book Antiqua" pitchFamily="18" charset="0"/>
              </a:rPr>
              <a:t>My father </a:t>
            </a:r>
            <a:r>
              <a:rPr lang="en-US" sz="3200" b="1" dirty="0" smtClean="0">
                <a:solidFill>
                  <a:schemeClr val="tx1"/>
                </a:solidFill>
                <a:latin typeface="Book Antiqua" pitchFamily="18" charset="0"/>
              </a:rPr>
              <a:t>wished me good morning . </a:t>
            </a:r>
            <a:endParaRPr lang="en-US" sz="3200" b="1" dirty="0">
              <a:latin typeface="Book Antiqu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1785" y="2932794"/>
            <a:ext cx="8617416" cy="106361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Book Antiqua" pitchFamily="18" charset="0"/>
              </a:rPr>
              <a:t>The student </a:t>
            </a:r>
            <a:r>
              <a:rPr lang="en-US" sz="2800" b="1" dirty="0" smtClean="0">
                <a:solidFill>
                  <a:schemeClr val="bg1"/>
                </a:solidFill>
                <a:latin typeface="Book Antiqua" pitchFamily="18" charset="0"/>
              </a:rPr>
              <a:t>said to the teacher , “ Good evening .”</a:t>
            </a:r>
            <a:endParaRPr lang="en-US" sz="28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1785" y="4128424"/>
            <a:ext cx="8617416" cy="106361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Book Antiqua" pitchFamily="18" charset="0"/>
              </a:rPr>
              <a:t>The student </a:t>
            </a:r>
            <a:r>
              <a:rPr lang="en-US" sz="2800" b="1" dirty="0" smtClean="0">
                <a:solidFill>
                  <a:schemeClr val="bg1"/>
                </a:solidFill>
                <a:latin typeface="Book Antiqua" pitchFamily="18" charset="0"/>
              </a:rPr>
              <a:t>wished the teacher good evening.</a:t>
            </a:r>
            <a:endParaRPr lang="en-US" sz="28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478049" y="3117248"/>
            <a:ext cx="1255751" cy="8071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743200" y="4301237"/>
            <a:ext cx="1327560" cy="78606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1785" y="5461401"/>
            <a:ext cx="8744415" cy="95410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ook Antiqua" pitchFamily="18" charset="0"/>
              </a:rPr>
              <a:t>Structure</a:t>
            </a:r>
            <a:r>
              <a:rPr lang="en-US" sz="2000" b="1" dirty="0" smtClean="0">
                <a:solidFill>
                  <a:schemeClr val="bg1"/>
                </a:solidFill>
                <a:latin typeface="Book Antiqua" pitchFamily="18" charset="0"/>
              </a:rPr>
              <a:t> : </a:t>
            </a:r>
            <a:r>
              <a:rPr lang="en-US" sz="2800" b="1" dirty="0" smtClean="0">
                <a:solidFill>
                  <a:schemeClr val="bg1"/>
                </a:solidFill>
                <a:latin typeface="Book Antiqua" pitchFamily="18" charset="0"/>
              </a:rPr>
              <a:t>Sub + wished +</a:t>
            </a:r>
            <a:r>
              <a:rPr lang="en-US" sz="2800" b="1" dirty="0" err="1" smtClean="0">
                <a:solidFill>
                  <a:schemeClr val="bg1"/>
                </a:solidFill>
                <a:latin typeface="Book Antiqua" pitchFamily="18" charset="0"/>
              </a:rPr>
              <a:t>Obj</a:t>
            </a:r>
            <a:r>
              <a:rPr lang="en-US" sz="2800" b="1" dirty="0" smtClean="0">
                <a:solidFill>
                  <a:schemeClr val="bg1"/>
                </a:solidFill>
                <a:latin typeface="Book Antiqua" pitchFamily="18" charset="0"/>
              </a:rPr>
              <a:t> + good morning / good evening / good night .</a:t>
            </a:r>
            <a:endParaRPr lang="en-US" sz="28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62200" y="1181419"/>
            <a:ext cx="1219200" cy="6500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1996766"/>
            <a:ext cx="1524000" cy="7692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95800" y="1172481"/>
            <a:ext cx="3200400" cy="73022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105399" y="2070690"/>
            <a:ext cx="2819401" cy="7489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7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69968"/>
            <a:ext cx="7848600" cy="914400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0849" y="1152038"/>
            <a:ext cx="7619999" cy="723900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Book Antiqua" pitchFamily="18" charset="0"/>
              </a:rPr>
              <a:t>Runa</a:t>
            </a:r>
            <a:r>
              <a:rPr lang="en-US" sz="3200" b="1" dirty="0" smtClean="0">
                <a:solidFill>
                  <a:schemeClr val="tx1"/>
                </a:solidFill>
                <a:latin typeface="Book Antiqua" pitchFamily="18" charset="0"/>
              </a:rPr>
              <a:t> said to me </a:t>
            </a:r>
            <a:r>
              <a:rPr lang="en-US" sz="4000" b="1" dirty="0" smtClean="0">
                <a:solidFill>
                  <a:schemeClr val="tx1"/>
                </a:solidFill>
                <a:latin typeface="Book Antiqua" pitchFamily="18" charset="0"/>
              </a:rPr>
              <a:t>. 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</a:rPr>
              <a:t>“</a:t>
            </a:r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</a:rPr>
              <a:t>Good bye 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</a:rPr>
              <a:t>.”</a:t>
            </a:r>
            <a:endParaRPr lang="en-US" sz="36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0849" y="1976633"/>
            <a:ext cx="7620000" cy="838200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ook Antiqua" pitchFamily="18" charset="0"/>
              </a:rPr>
              <a:t>Runa</a:t>
            </a:r>
            <a:r>
              <a:rPr lang="en-US" sz="3200" b="1" dirty="0" smtClean="0">
                <a:solidFill>
                  <a:schemeClr val="tx1"/>
                </a:solidFill>
                <a:latin typeface="Book Antiqua" pitchFamily="18" charset="0"/>
              </a:rPr>
              <a:t> bade me good bye . </a:t>
            </a:r>
            <a:endParaRPr lang="en-US" sz="3200" b="1" dirty="0">
              <a:latin typeface="Book Antiqu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1785" y="2932794"/>
            <a:ext cx="8617416" cy="1063617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Book Antiqua" pitchFamily="18" charset="0"/>
              </a:rPr>
              <a:t>The student </a:t>
            </a:r>
            <a:r>
              <a:rPr lang="en-US" sz="2800" b="1" dirty="0" smtClean="0">
                <a:solidFill>
                  <a:schemeClr val="bg1"/>
                </a:solidFill>
                <a:latin typeface="Book Antiqua" pitchFamily="18" charset="0"/>
              </a:rPr>
              <a:t>said to the teacher , “ Good bye .”</a:t>
            </a:r>
            <a:endParaRPr lang="en-US" sz="28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1785" y="4128424"/>
            <a:ext cx="8617416" cy="1063617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Book Antiqua" pitchFamily="18" charset="0"/>
              </a:rPr>
              <a:t>The student </a:t>
            </a:r>
            <a:r>
              <a:rPr lang="en-US" sz="2800" b="1" dirty="0" smtClean="0">
                <a:solidFill>
                  <a:schemeClr val="bg1"/>
                </a:solidFill>
                <a:latin typeface="Book Antiqua" pitchFamily="18" charset="0"/>
              </a:rPr>
              <a:t>bade the teacher good bye .</a:t>
            </a:r>
            <a:endParaRPr lang="en-US" sz="28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742603" y="3061047"/>
            <a:ext cx="1255751" cy="8071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00399" y="4265771"/>
            <a:ext cx="1098960" cy="78606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1785" y="5461401"/>
            <a:ext cx="8744415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Book Antiqua" pitchFamily="18" charset="0"/>
              </a:rPr>
              <a:t>Structure</a:t>
            </a:r>
            <a:r>
              <a:rPr lang="en-US" sz="2800" b="1" dirty="0" smtClean="0">
                <a:solidFill>
                  <a:schemeClr val="bg1"/>
                </a:solidFill>
                <a:latin typeface="Book Antiqua" pitchFamily="18" charset="0"/>
              </a:rPr>
              <a:t> : </a:t>
            </a:r>
            <a:r>
              <a:rPr lang="en-US" sz="3600" b="1" dirty="0" smtClean="0">
                <a:solidFill>
                  <a:schemeClr val="bg1"/>
                </a:solidFill>
                <a:latin typeface="Book Antiqua" pitchFamily="18" charset="0"/>
              </a:rPr>
              <a:t>Sub + bade +</a:t>
            </a:r>
            <a:r>
              <a:rPr lang="en-US" sz="3600" b="1" dirty="0" err="1" smtClean="0">
                <a:solidFill>
                  <a:schemeClr val="bg1"/>
                </a:solidFill>
                <a:latin typeface="Book Antiqua" pitchFamily="18" charset="0"/>
              </a:rPr>
              <a:t>Obj</a:t>
            </a:r>
            <a:r>
              <a:rPr lang="en-US" sz="3600" b="1" dirty="0" smtClean="0">
                <a:solidFill>
                  <a:schemeClr val="bg1"/>
                </a:solidFill>
                <a:latin typeface="Book Antiqua" pitchFamily="18" charset="0"/>
              </a:rPr>
              <a:t> + good bye .</a:t>
            </a:r>
            <a:endParaRPr lang="en-US" sz="36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868448" y="1228276"/>
            <a:ext cx="1331951" cy="6500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00399" y="1987342"/>
            <a:ext cx="1143001" cy="7692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886200" y="1148135"/>
            <a:ext cx="3200400" cy="73022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76801" y="2095099"/>
            <a:ext cx="2057400" cy="64597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0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chemeClr val="accent6">
                <a:lumMod val="48000"/>
                <a:lumOff val="52000"/>
              </a:schemeClr>
            </a:gs>
            <a:gs pos="45000">
              <a:schemeClr val="bg1"/>
            </a:gs>
            <a:gs pos="18000">
              <a:schemeClr val="tx1">
                <a:lumMod val="98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057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Book Antiqua" pitchFamily="18" charset="0"/>
              </a:rPr>
              <a:t>He said to me,   “Thank you .”</a:t>
            </a:r>
            <a:endParaRPr lang="en-US" sz="3200" b="1" dirty="0">
              <a:latin typeface="Book Antiqua" pitchFamily="18" charset="0"/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1665533" y="2046512"/>
            <a:ext cx="2819400" cy="584775"/>
          </a:xfrm>
          <a:prstGeom prst="flowChartAlternateProcess">
            <a:avLst/>
          </a:prstGeom>
          <a:noFill/>
          <a:ln w="508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4756251" y="2057400"/>
            <a:ext cx="2711349" cy="584775"/>
          </a:xfrm>
          <a:prstGeom prst="flowChartAlternateProcess">
            <a:avLst/>
          </a:prstGeom>
          <a:noFill/>
          <a:ln w="508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679372" y="1251857"/>
            <a:ext cx="4876800" cy="533400"/>
          </a:xfrm>
          <a:prstGeom prst="wedgeRectCallout">
            <a:avLst>
              <a:gd name="adj1" fmla="val -19800"/>
              <a:gd name="adj2" fmla="val 869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r>
              <a:rPr lang="en-US" sz="2000" b="1" dirty="0" smtClean="0"/>
              <a:t>thank you /congratulations / welcome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1607494" y="2008413"/>
            <a:ext cx="809978" cy="6609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22459" y="3048000"/>
            <a:ext cx="64004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He</a:t>
            </a:r>
            <a:endParaRPr lang="en-US" sz="2800" b="1" dirty="0"/>
          </a:p>
        </p:txBody>
      </p:sp>
      <p:sp>
        <p:nvSpPr>
          <p:cNvPr id="21" name="Oval 20"/>
          <p:cNvSpPr/>
          <p:nvPr/>
        </p:nvSpPr>
        <p:spPr>
          <a:xfrm>
            <a:off x="2362199" y="2046512"/>
            <a:ext cx="1448399" cy="6119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477417" y="3048000"/>
            <a:ext cx="1509031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Thanked</a:t>
            </a:r>
            <a:endParaRPr lang="en-US" sz="2800" b="1" dirty="0"/>
          </a:p>
        </p:txBody>
      </p:sp>
      <p:sp>
        <p:nvSpPr>
          <p:cNvPr id="24" name="Oval 23"/>
          <p:cNvSpPr/>
          <p:nvPr/>
        </p:nvSpPr>
        <p:spPr>
          <a:xfrm>
            <a:off x="3704772" y="2057400"/>
            <a:ext cx="838200" cy="6119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79521" y="3048000"/>
            <a:ext cx="1010823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me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3649556" y="2404213"/>
            <a:ext cx="1340788" cy="5883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18672" y="14263"/>
            <a:ext cx="7848600" cy="914400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Some Special /Exception Rules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1244" y="3531514"/>
            <a:ext cx="82296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1. The teacher said to him , “Congratulations.”</a:t>
            </a:r>
            <a:endParaRPr lang="en-US" sz="2800" b="1" dirty="0"/>
          </a:p>
        </p:txBody>
      </p:sp>
      <p:sp>
        <p:nvSpPr>
          <p:cNvPr id="32" name="Rectangle 31"/>
          <p:cNvSpPr/>
          <p:nvPr/>
        </p:nvSpPr>
        <p:spPr>
          <a:xfrm>
            <a:off x="421244" y="4113612"/>
            <a:ext cx="82296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The teacher congratulated him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421244" y="4671228"/>
            <a:ext cx="82296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He said to the teacher , “ Welcome , Sir .”</a:t>
            </a:r>
            <a:endParaRPr lang="en-US" sz="2800" b="1" dirty="0"/>
          </a:p>
        </p:txBody>
      </p:sp>
      <p:sp>
        <p:nvSpPr>
          <p:cNvPr id="35" name="Rectangle 34"/>
          <p:cNvSpPr/>
          <p:nvPr/>
        </p:nvSpPr>
        <p:spPr>
          <a:xfrm>
            <a:off x="428172" y="5228844"/>
            <a:ext cx="82296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He respectfully welcomed the teacher .</a:t>
            </a:r>
            <a:endParaRPr lang="en-US" sz="2800" b="1" dirty="0"/>
          </a:p>
        </p:txBody>
      </p:sp>
      <p:sp>
        <p:nvSpPr>
          <p:cNvPr id="36" name="Rectangle 35"/>
          <p:cNvSpPr/>
          <p:nvPr/>
        </p:nvSpPr>
        <p:spPr>
          <a:xfrm>
            <a:off x="304800" y="5943600"/>
            <a:ext cx="86106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Structure : </a:t>
            </a:r>
            <a:r>
              <a:rPr lang="en-US" sz="2800" b="1" dirty="0" smtClean="0">
                <a:solidFill>
                  <a:srgbClr val="002060"/>
                </a:solidFill>
              </a:rPr>
              <a:t>Sub + thanked/congratulated/welcomed +</a:t>
            </a:r>
            <a:r>
              <a:rPr lang="en-US" sz="2800" b="1" dirty="0" err="1" smtClean="0">
                <a:solidFill>
                  <a:srgbClr val="002060"/>
                </a:solidFill>
              </a:rPr>
              <a:t>Obj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animBg="1"/>
      <p:bldP spid="18" grpId="1" animBg="1"/>
      <p:bldP spid="19" grpId="0" animBg="1"/>
      <p:bldP spid="19" grpId="1" animBg="1"/>
      <p:bldP spid="12" grpId="0" animBg="1"/>
      <p:bldP spid="17" grpId="0" animBg="1"/>
      <p:bldP spid="17" grpId="1" animBg="1"/>
      <p:bldP spid="20" grpId="0" animBg="1"/>
      <p:bldP spid="21" grpId="0" animBg="1"/>
      <p:bldP spid="21" grpId="1" animBg="1"/>
      <p:bldP spid="23" grpId="0" animBg="1"/>
      <p:bldP spid="24" grpId="0" animBg="1"/>
      <p:bldP spid="24" grpId="1" animBg="1"/>
      <p:bldP spid="25" grpId="0" animBg="1"/>
      <p:bldP spid="7" grpId="0" animBg="1"/>
      <p:bldP spid="32" grpId="0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2576</TotalTime>
  <Words>1486</Words>
  <Application>Microsoft Office PowerPoint</Application>
  <PresentationFormat>On-screen Show (4:3)</PresentationFormat>
  <Paragraphs>203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Book Antiqua</vt:lpstr>
      <vt:lpstr>Calibri</vt:lpstr>
      <vt:lpstr>Monotype Corsiva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SPEED</cp:lastModifiedBy>
  <cp:revision>412</cp:revision>
  <dcterms:created xsi:type="dcterms:W3CDTF">2015-03-02T06:05:26Z</dcterms:created>
  <dcterms:modified xsi:type="dcterms:W3CDTF">2019-10-29T14:35:08Z</dcterms:modified>
</cp:coreProperties>
</file>