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75" r:id="rId3"/>
    <p:sldId id="257" r:id="rId4"/>
    <p:sldId id="258" r:id="rId5"/>
    <p:sldId id="276" r:id="rId6"/>
    <p:sldId id="27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 varScale="1">
        <p:scale>
          <a:sx n="74" d="100"/>
          <a:sy n="74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1BC5C-76ED-49B2-A129-C06291BD655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F5468-879A-4054-924A-CFA7462C95E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Tense </a:t>
          </a:r>
          <a:endParaRPr lang="en-US" dirty="0"/>
        </a:p>
      </dgm:t>
    </dgm:pt>
    <dgm:pt modelId="{931D3182-1242-462D-96CF-9186A5D2D9AD}" type="parTrans" cxnId="{96940EB1-5AF4-4F8E-AE21-C36D31230EAF}">
      <dgm:prSet/>
      <dgm:spPr/>
      <dgm:t>
        <a:bodyPr/>
        <a:lstStyle/>
        <a:p>
          <a:endParaRPr lang="en-US"/>
        </a:p>
      </dgm:t>
    </dgm:pt>
    <dgm:pt modelId="{5B28317A-17CE-42A4-969E-AB390B48EC9A}" type="sibTrans" cxnId="{96940EB1-5AF4-4F8E-AE21-C36D31230EAF}">
      <dgm:prSet/>
      <dgm:spPr/>
      <dgm:t>
        <a:bodyPr/>
        <a:lstStyle/>
        <a:p>
          <a:endParaRPr lang="en-US"/>
        </a:p>
      </dgm:t>
    </dgm:pt>
    <dgm:pt modelId="{B95C8BD9-B2EC-408E-BB2A-453FFF3CCE5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Present Tense </a:t>
          </a:r>
          <a:endParaRPr lang="en-US" dirty="0"/>
        </a:p>
      </dgm:t>
    </dgm:pt>
    <dgm:pt modelId="{F4002BBE-E68C-4BB1-8E26-5236E49F8CCA}" type="parTrans" cxnId="{033DD56C-11C6-4A9F-98BE-7775056E3841}">
      <dgm:prSet/>
      <dgm:spPr/>
      <dgm:t>
        <a:bodyPr/>
        <a:lstStyle/>
        <a:p>
          <a:endParaRPr lang="en-US"/>
        </a:p>
      </dgm:t>
    </dgm:pt>
    <dgm:pt modelId="{BB6B1331-1442-40D7-A26C-817B482B27D2}" type="sibTrans" cxnId="{033DD56C-11C6-4A9F-98BE-7775056E3841}">
      <dgm:prSet/>
      <dgm:spPr/>
      <dgm:t>
        <a:bodyPr/>
        <a:lstStyle/>
        <a:p>
          <a:endParaRPr lang="en-US"/>
        </a:p>
      </dgm:t>
    </dgm:pt>
    <dgm:pt modelId="{1BAF974F-A108-4146-9A15-1C5B0B37B2A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Past Tense</a:t>
          </a:r>
          <a:endParaRPr lang="en-US" dirty="0"/>
        </a:p>
      </dgm:t>
    </dgm:pt>
    <dgm:pt modelId="{C4C3FCBC-4A65-4EAF-A30E-3A19976E46AF}" type="parTrans" cxnId="{3BA0A17B-091A-40AF-8D4E-2470272D4EAA}">
      <dgm:prSet/>
      <dgm:spPr/>
      <dgm:t>
        <a:bodyPr/>
        <a:lstStyle/>
        <a:p>
          <a:endParaRPr lang="en-US"/>
        </a:p>
      </dgm:t>
    </dgm:pt>
    <dgm:pt modelId="{9B60F5D2-BDB1-42BE-A368-5D7545037175}" type="sibTrans" cxnId="{3BA0A17B-091A-40AF-8D4E-2470272D4EAA}">
      <dgm:prSet/>
      <dgm:spPr/>
      <dgm:t>
        <a:bodyPr/>
        <a:lstStyle/>
        <a:p>
          <a:endParaRPr lang="en-US"/>
        </a:p>
      </dgm:t>
    </dgm:pt>
    <dgm:pt modelId="{CBFE5A18-D71B-46E9-A138-82327C0BB42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Future Tense</a:t>
          </a:r>
          <a:endParaRPr lang="en-US" dirty="0"/>
        </a:p>
      </dgm:t>
    </dgm:pt>
    <dgm:pt modelId="{703B1A24-DDE9-497E-87E4-25E3164255C2}" type="parTrans" cxnId="{8B93C38E-84C7-403F-95A6-FF905DBDAD3B}">
      <dgm:prSet/>
      <dgm:spPr/>
      <dgm:t>
        <a:bodyPr/>
        <a:lstStyle/>
        <a:p>
          <a:endParaRPr lang="en-US"/>
        </a:p>
      </dgm:t>
    </dgm:pt>
    <dgm:pt modelId="{4A1F2CA4-CCF6-45C6-AAE0-9F41620667EE}" type="sibTrans" cxnId="{8B93C38E-84C7-403F-95A6-FF905DBDAD3B}">
      <dgm:prSet/>
      <dgm:spPr/>
      <dgm:t>
        <a:bodyPr/>
        <a:lstStyle/>
        <a:p>
          <a:endParaRPr lang="en-US"/>
        </a:p>
      </dgm:t>
    </dgm:pt>
    <dgm:pt modelId="{F1141832-8E7F-462A-8955-E6252ADA40C7}" type="pres">
      <dgm:prSet presAssocID="{2CC1BC5C-76ED-49B2-A129-C06291BD655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AD9F166-8920-4A0F-9904-31E2639AAE1C}" type="pres">
      <dgm:prSet presAssocID="{C10F5468-879A-4054-924A-CFA7462C95E3}" presName="singleCycle" presStyleCnt="0"/>
      <dgm:spPr/>
    </dgm:pt>
    <dgm:pt modelId="{814C3C1D-B890-4A4C-908F-BD7F73DF12AA}" type="pres">
      <dgm:prSet presAssocID="{C10F5468-879A-4054-924A-CFA7462C95E3}" presName="singleCenter" presStyleLbl="node1" presStyleIdx="0" presStyleCnt="4" custLinFactNeighborX="3918" custLinFactNeighborY="-1029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D149AB1-B05A-4A62-8F8A-28E5E4311C23}" type="pres">
      <dgm:prSet presAssocID="{F4002BBE-E68C-4BB1-8E26-5236E49F8CCA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EF2DC59-09DD-423B-A509-EE692B7A48C7}" type="pres">
      <dgm:prSet presAssocID="{B95C8BD9-B2EC-408E-BB2A-453FFF3CCE57}" presName="text0" presStyleLbl="node1" presStyleIdx="1" presStyleCnt="4" custScaleX="228491" custRadScaleRad="111852" custRadScaleInc="5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BD8A3-EE4F-4BD5-BB94-050DE3128797}" type="pres">
      <dgm:prSet presAssocID="{C4C3FCBC-4A65-4EAF-A30E-3A19976E46AF}" presName="Name56" presStyleLbl="parChTrans1D2" presStyleIdx="1" presStyleCnt="3"/>
      <dgm:spPr/>
      <dgm:t>
        <a:bodyPr/>
        <a:lstStyle/>
        <a:p>
          <a:endParaRPr lang="en-US"/>
        </a:p>
      </dgm:t>
    </dgm:pt>
    <dgm:pt modelId="{FC58D29A-DA4B-4FFE-A21D-146977C0EAD4}" type="pres">
      <dgm:prSet presAssocID="{1BAF974F-A108-4146-9A15-1C5B0B37B2A0}" presName="text0" presStyleLbl="node1" presStyleIdx="2" presStyleCnt="4" custScaleX="274444" custRadScaleRad="206196" custRadScaleInc="1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BE07F-B828-4430-912E-5BFC5C6DC482}" type="pres">
      <dgm:prSet presAssocID="{703B1A24-DDE9-497E-87E4-25E3164255C2}" presName="Name56" presStyleLbl="parChTrans1D2" presStyleIdx="2" presStyleCnt="3"/>
      <dgm:spPr/>
      <dgm:t>
        <a:bodyPr/>
        <a:lstStyle/>
        <a:p>
          <a:endParaRPr lang="en-US"/>
        </a:p>
      </dgm:t>
    </dgm:pt>
    <dgm:pt modelId="{998544C4-6FC5-412E-9047-60C4398A7438}" type="pres">
      <dgm:prSet presAssocID="{CBFE5A18-D71B-46E9-A138-82327C0BB42D}" presName="text0" presStyleLbl="node1" presStyleIdx="3" presStyleCnt="4" custScaleX="218540" custRadScaleRad="135197" custRadScaleInc="20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0A17B-091A-40AF-8D4E-2470272D4EAA}" srcId="{C10F5468-879A-4054-924A-CFA7462C95E3}" destId="{1BAF974F-A108-4146-9A15-1C5B0B37B2A0}" srcOrd="1" destOrd="0" parTransId="{C4C3FCBC-4A65-4EAF-A30E-3A19976E46AF}" sibTransId="{9B60F5D2-BDB1-42BE-A368-5D7545037175}"/>
    <dgm:cxn modelId="{0E3FF4F0-A20A-44E7-8845-122EDD86853F}" type="presOf" srcId="{C4C3FCBC-4A65-4EAF-A30E-3A19976E46AF}" destId="{A25BD8A3-EE4F-4BD5-BB94-050DE3128797}" srcOrd="0" destOrd="0" presId="urn:microsoft.com/office/officeart/2008/layout/RadialCluster"/>
    <dgm:cxn modelId="{ADBDB168-B019-46F0-93A8-EBFA7105CD62}" type="presOf" srcId="{CBFE5A18-D71B-46E9-A138-82327C0BB42D}" destId="{998544C4-6FC5-412E-9047-60C4398A7438}" srcOrd="0" destOrd="0" presId="urn:microsoft.com/office/officeart/2008/layout/RadialCluster"/>
    <dgm:cxn modelId="{F71DD94B-B84A-4554-B36F-6F138AD534CF}" type="presOf" srcId="{2CC1BC5C-76ED-49B2-A129-C06291BD655D}" destId="{F1141832-8E7F-462A-8955-E6252ADA40C7}" srcOrd="0" destOrd="0" presId="urn:microsoft.com/office/officeart/2008/layout/RadialCluster"/>
    <dgm:cxn modelId="{B4CC5C9C-AF59-4F5A-A1DB-12579B462117}" type="presOf" srcId="{1BAF974F-A108-4146-9A15-1C5B0B37B2A0}" destId="{FC58D29A-DA4B-4FFE-A21D-146977C0EAD4}" srcOrd="0" destOrd="0" presId="urn:microsoft.com/office/officeart/2008/layout/RadialCluster"/>
    <dgm:cxn modelId="{033DD56C-11C6-4A9F-98BE-7775056E3841}" srcId="{C10F5468-879A-4054-924A-CFA7462C95E3}" destId="{B95C8BD9-B2EC-408E-BB2A-453FFF3CCE57}" srcOrd="0" destOrd="0" parTransId="{F4002BBE-E68C-4BB1-8E26-5236E49F8CCA}" sibTransId="{BB6B1331-1442-40D7-A26C-817B482B27D2}"/>
    <dgm:cxn modelId="{A24A48A1-EC55-47C3-A0B6-860C1B5B42A8}" type="presOf" srcId="{C10F5468-879A-4054-924A-CFA7462C95E3}" destId="{814C3C1D-B890-4A4C-908F-BD7F73DF12AA}" srcOrd="0" destOrd="0" presId="urn:microsoft.com/office/officeart/2008/layout/RadialCluster"/>
    <dgm:cxn modelId="{96940EB1-5AF4-4F8E-AE21-C36D31230EAF}" srcId="{2CC1BC5C-76ED-49B2-A129-C06291BD655D}" destId="{C10F5468-879A-4054-924A-CFA7462C95E3}" srcOrd="0" destOrd="0" parTransId="{931D3182-1242-462D-96CF-9186A5D2D9AD}" sibTransId="{5B28317A-17CE-42A4-969E-AB390B48EC9A}"/>
    <dgm:cxn modelId="{E937E7A0-A3B8-4973-A71A-59F9057E4532}" type="presOf" srcId="{F4002BBE-E68C-4BB1-8E26-5236E49F8CCA}" destId="{CD149AB1-B05A-4A62-8F8A-28E5E4311C23}" srcOrd="0" destOrd="0" presId="urn:microsoft.com/office/officeart/2008/layout/RadialCluster"/>
    <dgm:cxn modelId="{05297337-7C0C-4876-9557-518D0133EDB8}" type="presOf" srcId="{B95C8BD9-B2EC-408E-BB2A-453FFF3CCE57}" destId="{AEF2DC59-09DD-423B-A509-EE692B7A48C7}" srcOrd="0" destOrd="0" presId="urn:microsoft.com/office/officeart/2008/layout/RadialCluster"/>
    <dgm:cxn modelId="{75A2BDEB-9AF3-4F76-95AC-F4663FCCD715}" type="presOf" srcId="{703B1A24-DDE9-497E-87E4-25E3164255C2}" destId="{BE4BE07F-B828-4430-912E-5BFC5C6DC482}" srcOrd="0" destOrd="0" presId="urn:microsoft.com/office/officeart/2008/layout/RadialCluster"/>
    <dgm:cxn modelId="{8B93C38E-84C7-403F-95A6-FF905DBDAD3B}" srcId="{C10F5468-879A-4054-924A-CFA7462C95E3}" destId="{CBFE5A18-D71B-46E9-A138-82327C0BB42D}" srcOrd="2" destOrd="0" parTransId="{703B1A24-DDE9-497E-87E4-25E3164255C2}" sibTransId="{4A1F2CA4-CCF6-45C6-AAE0-9F41620667EE}"/>
    <dgm:cxn modelId="{36FDF1C2-7B87-40E4-A94A-D1D69C2FD9CE}" type="presParOf" srcId="{F1141832-8E7F-462A-8955-E6252ADA40C7}" destId="{AAD9F166-8920-4A0F-9904-31E2639AAE1C}" srcOrd="0" destOrd="0" presId="urn:microsoft.com/office/officeart/2008/layout/RadialCluster"/>
    <dgm:cxn modelId="{D6EAAD99-D0B1-4A61-8BE7-12B1435952F2}" type="presParOf" srcId="{AAD9F166-8920-4A0F-9904-31E2639AAE1C}" destId="{814C3C1D-B890-4A4C-908F-BD7F73DF12AA}" srcOrd="0" destOrd="0" presId="urn:microsoft.com/office/officeart/2008/layout/RadialCluster"/>
    <dgm:cxn modelId="{BEF1FC91-84E2-4E65-B4BA-273B0F69E3FA}" type="presParOf" srcId="{AAD9F166-8920-4A0F-9904-31E2639AAE1C}" destId="{CD149AB1-B05A-4A62-8F8A-28E5E4311C23}" srcOrd="1" destOrd="0" presId="urn:microsoft.com/office/officeart/2008/layout/RadialCluster"/>
    <dgm:cxn modelId="{555293A6-90A4-4BAC-9BF9-BA9CD24D4D4F}" type="presParOf" srcId="{AAD9F166-8920-4A0F-9904-31E2639AAE1C}" destId="{AEF2DC59-09DD-423B-A509-EE692B7A48C7}" srcOrd="2" destOrd="0" presId="urn:microsoft.com/office/officeart/2008/layout/RadialCluster"/>
    <dgm:cxn modelId="{38CF924E-6B8A-4486-9FE4-395C2AB1E63E}" type="presParOf" srcId="{AAD9F166-8920-4A0F-9904-31E2639AAE1C}" destId="{A25BD8A3-EE4F-4BD5-BB94-050DE3128797}" srcOrd="3" destOrd="0" presId="urn:microsoft.com/office/officeart/2008/layout/RadialCluster"/>
    <dgm:cxn modelId="{06221259-E643-4535-9C47-944C055BFD75}" type="presParOf" srcId="{AAD9F166-8920-4A0F-9904-31E2639AAE1C}" destId="{FC58D29A-DA4B-4FFE-A21D-146977C0EAD4}" srcOrd="4" destOrd="0" presId="urn:microsoft.com/office/officeart/2008/layout/RadialCluster"/>
    <dgm:cxn modelId="{87A1CF39-FE9A-486C-8B4E-4DB51833470D}" type="presParOf" srcId="{AAD9F166-8920-4A0F-9904-31E2639AAE1C}" destId="{BE4BE07F-B828-4430-912E-5BFC5C6DC482}" srcOrd="5" destOrd="0" presId="urn:microsoft.com/office/officeart/2008/layout/RadialCluster"/>
    <dgm:cxn modelId="{942F67FB-F404-463D-951A-4D437303BFF5}" type="presParOf" srcId="{AAD9F166-8920-4A0F-9904-31E2639AAE1C}" destId="{998544C4-6FC5-412E-9047-60C4398A743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C3C1D-B890-4A4C-908F-BD7F73DF12AA}">
      <dsp:nvSpPr>
        <dsp:cNvPr id="0" name=""/>
        <dsp:cNvSpPr/>
      </dsp:nvSpPr>
      <dsp:spPr>
        <a:xfrm>
          <a:off x="3352816" y="2286018"/>
          <a:ext cx="1851660" cy="18516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Tense </a:t>
          </a:r>
          <a:endParaRPr lang="en-US" sz="3600" kern="1200" dirty="0"/>
        </a:p>
      </dsp:txBody>
      <dsp:txXfrm>
        <a:off x="3443207" y="2376409"/>
        <a:ext cx="1670878" cy="1670878"/>
      </dsp:txXfrm>
    </dsp:sp>
    <dsp:sp modelId="{CD149AB1-B05A-4A62-8F8A-28E5E4311C23}">
      <dsp:nvSpPr>
        <dsp:cNvPr id="0" name=""/>
        <dsp:cNvSpPr/>
      </dsp:nvSpPr>
      <dsp:spPr>
        <a:xfrm rot="16144401">
          <a:off x="3732449" y="1763319"/>
          <a:ext cx="10455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55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2DC59-09DD-423B-A509-EE692B7A48C7}">
      <dsp:nvSpPr>
        <dsp:cNvPr id="0" name=""/>
        <dsp:cNvSpPr/>
      </dsp:nvSpPr>
      <dsp:spPr>
        <a:xfrm>
          <a:off x="2819385" y="8"/>
          <a:ext cx="2834687" cy="124061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Present Tense </a:t>
          </a:r>
          <a:endParaRPr lang="en-US" sz="3500" kern="1200" dirty="0"/>
        </a:p>
      </dsp:txBody>
      <dsp:txXfrm>
        <a:off x="2879947" y="60570"/>
        <a:ext cx="2713563" cy="1119488"/>
      </dsp:txXfrm>
    </dsp:sp>
    <dsp:sp modelId="{A25BD8A3-EE4F-4BD5-BB94-050DE3128797}">
      <dsp:nvSpPr>
        <dsp:cNvPr id="0" name=""/>
        <dsp:cNvSpPr/>
      </dsp:nvSpPr>
      <dsp:spPr>
        <a:xfrm rot="2602175">
          <a:off x="5036441" y="4509010"/>
          <a:ext cx="12307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07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8D29A-DA4B-4FFE-A21D-146977C0EAD4}">
      <dsp:nvSpPr>
        <dsp:cNvPr id="0" name=""/>
        <dsp:cNvSpPr/>
      </dsp:nvSpPr>
      <dsp:spPr>
        <a:xfrm>
          <a:off x="5053414" y="4931587"/>
          <a:ext cx="3404785" cy="124061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Past Tense</a:t>
          </a:r>
          <a:endParaRPr lang="en-US" sz="3500" kern="1200" dirty="0"/>
        </a:p>
      </dsp:txBody>
      <dsp:txXfrm>
        <a:off x="5113976" y="4992149"/>
        <a:ext cx="3283661" cy="1119488"/>
      </dsp:txXfrm>
    </dsp:sp>
    <dsp:sp modelId="{BE4BE07F-B828-4430-912E-5BFC5C6DC482}">
      <dsp:nvSpPr>
        <dsp:cNvPr id="0" name=""/>
        <dsp:cNvSpPr/>
      </dsp:nvSpPr>
      <dsp:spPr>
        <a:xfrm rot="8930302">
          <a:off x="2299515" y="4065411"/>
          <a:ext cx="11351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519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544C4-6FC5-412E-9047-60C4398A7438}">
      <dsp:nvSpPr>
        <dsp:cNvPr id="0" name=""/>
        <dsp:cNvSpPr/>
      </dsp:nvSpPr>
      <dsp:spPr>
        <a:xfrm>
          <a:off x="0" y="4359117"/>
          <a:ext cx="2711233" cy="124061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Future Tense</a:t>
          </a:r>
          <a:endParaRPr lang="en-US" sz="3500" kern="1200" dirty="0"/>
        </a:p>
      </dsp:txBody>
      <dsp:txXfrm>
        <a:off x="60562" y="4419679"/>
        <a:ext cx="2590109" cy="1119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96653-9CD9-4B6C-9F0E-06EB0E04DBB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EC59B-4FEC-49F9-BA6D-71090EDA1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C59B-4FEC-49F9-BA6D-71090EDA11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914400"/>
            <a:ext cx="6705600" cy="914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WELCOME</a:t>
            </a:r>
            <a:endParaRPr lang="en-US" sz="66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5867400"/>
            <a:ext cx="5715000" cy="76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HOW  ARE  YOU ?</a:t>
            </a:r>
            <a:endParaRPr lang="en-US" sz="36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pic>
        <p:nvPicPr>
          <p:cNvPr id="5" name="Picture 4" descr="ros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05000"/>
            <a:ext cx="3773112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43200"/>
            <a:ext cx="1981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Past Tense </a:t>
            </a:r>
            <a:endParaRPr lang="en-US" sz="3200" dirty="0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1219200" y="1371600"/>
            <a:ext cx="19050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" idx="2"/>
          </p:cNvCxnSpPr>
          <p:nvPr/>
        </p:nvCxnSpPr>
        <p:spPr>
          <a:xfrm>
            <a:off x="1219200" y="3327975"/>
            <a:ext cx="1922318" cy="1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09800" y="3327975"/>
            <a:ext cx="1524000" cy="25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09800" y="23622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1127" y="856327"/>
            <a:ext cx="365067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Past Indefinite Tense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2131367"/>
            <a:ext cx="3886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Past</a:t>
            </a:r>
            <a:r>
              <a:rPr lang="en-US" sz="3200" dirty="0" smtClean="0"/>
              <a:t> Continuous Tense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3733800" y="3352800"/>
            <a:ext cx="336480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</a:rPr>
              <a:t>Past</a:t>
            </a:r>
            <a:r>
              <a:rPr lang="en-US" sz="3200" dirty="0" smtClean="0">
                <a:solidFill>
                  <a:srgbClr val="0000CC"/>
                </a:solidFill>
              </a:rPr>
              <a:t> Perfect </a:t>
            </a:r>
            <a:r>
              <a:rPr lang="en-US" sz="3200" dirty="0">
                <a:solidFill>
                  <a:srgbClr val="0000CC"/>
                </a:solidFill>
              </a:rPr>
              <a:t>Tense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94398" y="5105400"/>
            <a:ext cx="518760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Past</a:t>
            </a:r>
            <a:r>
              <a:rPr lang="en-US" sz="3200" dirty="0" smtClean="0">
                <a:solidFill>
                  <a:srgbClr val="FF0000"/>
                </a:solidFill>
              </a:rPr>
              <a:t> Perfect continuous Tense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600"/>
                            </p:stCondLst>
                            <p:childTnLst>
                              <p:par>
                                <p:cTn id="3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1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600"/>
                            </p:stCondLst>
                            <p:childTnLst>
                              <p:par>
                                <p:cTn id="4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590800"/>
            <a:ext cx="2514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Future Tense</a:t>
            </a:r>
            <a:endParaRPr lang="en-US" sz="2800" dirty="0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1409700" y="1524000"/>
            <a:ext cx="25527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686050" y="2590800"/>
            <a:ext cx="12001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67000" y="3114019"/>
            <a:ext cx="1081214" cy="385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2"/>
            <a:endCxn id="15" idx="1"/>
          </p:cNvCxnSpPr>
          <p:nvPr/>
        </p:nvCxnSpPr>
        <p:spPr>
          <a:xfrm>
            <a:off x="1409700" y="3114020"/>
            <a:ext cx="2338514" cy="1445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90108" y="1244025"/>
            <a:ext cx="469669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Future Indefinite Tense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2286000"/>
            <a:ext cx="480616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Future</a:t>
            </a:r>
            <a:r>
              <a:rPr lang="en-US" sz="3200" dirty="0" smtClean="0"/>
              <a:t> Continuous Tense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733800" y="3200400"/>
            <a:ext cx="493801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Future</a:t>
            </a:r>
            <a:r>
              <a:rPr lang="en-US" sz="3200" dirty="0" smtClean="0"/>
              <a:t> Perfect </a:t>
            </a:r>
            <a:r>
              <a:rPr lang="en-US" sz="3200" dirty="0"/>
              <a:t>Tense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48214" y="4267200"/>
            <a:ext cx="554818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/>
              <a:t>Future</a:t>
            </a:r>
            <a:r>
              <a:rPr lang="en-US" sz="3200" dirty="0" smtClean="0"/>
              <a:t> Perfect continuous Tense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81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7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2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4582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Present indefinite tense </a:t>
            </a:r>
            <a:r>
              <a:rPr lang="bn-BD" sz="4400" dirty="0" smtClean="0"/>
              <a:t> 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চেনার উপায়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বাংলা ক্রিয়ার সাথে সাধারনত, ই, ি, </a:t>
            </a:r>
            <a:r>
              <a:rPr lang="bn-BD" sz="4000" smtClean="0">
                <a:latin typeface="Nikosh" pitchFamily="2" charset="0"/>
                <a:cs typeface="Nikosh" pitchFamily="2" charset="0"/>
              </a:rPr>
              <a:t>য় ও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ইত্যাদি থাকে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286000"/>
            <a:ext cx="44958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" pitchFamily="2" charset="0"/>
                <a:cs typeface="Nikosh" pitchFamily="2" charset="0"/>
              </a:rPr>
              <a:t>আমি ভাত </a:t>
            </a:r>
            <a:r>
              <a:rPr lang="bn-BD" sz="4400" u="sng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খাই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0036" y="3048000"/>
            <a:ext cx="4080164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latin typeface="Nikosh" pitchFamily="2" charset="0"/>
                <a:cs typeface="Nikosh" pitchFamily="2" charset="0"/>
              </a:rPr>
              <a:t>সে ইস্কুলে </a:t>
            </a:r>
            <a:r>
              <a:rPr lang="bn-BD" sz="4400" b="1" u="sng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যায়</a:t>
            </a:r>
            <a:endParaRPr lang="en-US" sz="4400" b="1" u="sng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987225"/>
            <a:ext cx="32004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তুমি একটি অংক </a:t>
            </a:r>
            <a:r>
              <a:rPr lang="bn-BD" sz="3600" b="1" u="sng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972580"/>
            <a:ext cx="381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3200400"/>
            <a:ext cx="381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2362200"/>
            <a:ext cx="381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146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0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7889"/>
            <a:ext cx="8534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Present </a:t>
            </a:r>
            <a:r>
              <a:rPr lang="en-US" sz="4400" dirty="0" smtClean="0"/>
              <a:t>Indefinite Tense</a:t>
            </a:r>
            <a:r>
              <a:rPr lang="bn-BD" sz="4400" dirty="0" smtClean="0"/>
              <a:t> 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এর গঠন প্রনালী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08" y="1884962"/>
            <a:ext cx="568729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2.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মুল</a:t>
            </a:r>
            <a:r>
              <a:rPr lang="bn-BD" sz="2800" dirty="0" smtClean="0"/>
              <a:t> </a:t>
            </a:r>
            <a:r>
              <a:rPr lang="en-US" sz="2800" dirty="0" smtClean="0"/>
              <a:t> Verb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এর </a:t>
            </a:r>
            <a:r>
              <a:rPr lang="en-US" sz="2800" dirty="0" smtClean="0"/>
              <a:t>  present form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2164" y="1310742"/>
            <a:ext cx="3048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1.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2800" dirty="0" smtClean="0"/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308" y="2346627"/>
            <a:ext cx="446809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ইহাহ পর বাকি অংশ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124200"/>
            <a:ext cx="1828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Example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962698" y="3524309"/>
            <a:ext cx="380970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আমি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ভাত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খাই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46482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Subject 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84518" y="3951225"/>
            <a:ext cx="3464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4648200"/>
            <a:ext cx="762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Verb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629400" y="3962400"/>
            <a:ext cx="0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46482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বাকি অংশ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86400" y="3951225"/>
            <a:ext cx="0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5650468"/>
            <a:ext cx="42256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970318" y="5650468"/>
            <a:ext cx="66848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eat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5650468"/>
            <a:ext cx="74468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33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5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2" grpId="0" animBg="1"/>
      <p:bldP spid="4" grpId="0" animBg="1"/>
      <p:bldP spid="11" grpId="0" animBg="1"/>
      <p:bldP spid="16" grpId="0" animBg="1"/>
      <p:bldP spid="15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959"/>
            <a:ext cx="8915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Present continuous Tense</a:t>
            </a:r>
            <a:r>
              <a:rPr lang="bn-BD" sz="4400" dirty="0" smtClean="0"/>
              <a:t> 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এর গঠন প্রনালী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84962"/>
            <a:ext cx="599209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2.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সাহায্য কারী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verb  am, is, are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এর একটি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লিখবে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310742"/>
            <a:ext cx="3048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1.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2800" dirty="0" smtClean="0"/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814935"/>
            <a:ext cx="446809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.</a:t>
            </a:r>
            <a:r>
              <a:rPr lang="bn-BD" sz="2400" dirty="0" smtClean="0"/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ইহাহ পর বাকি অংশ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লিখবে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25225"/>
            <a:ext cx="1828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Example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962698" y="3524309"/>
            <a:ext cx="380970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আমি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ভাত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খাই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তেছি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6482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Subject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84518" y="3951225"/>
            <a:ext cx="3464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4600" y="4648200"/>
            <a:ext cx="762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Verb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29400" y="3962400"/>
            <a:ext cx="0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9200" y="46482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বাকি অংশ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6400" y="3951225"/>
            <a:ext cx="0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5650468"/>
            <a:ext cx="42256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70318" y="5650468"/>
            <a:ext cx="12954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eating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265718" y="5650468"/>
            <a:ext cx="74468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rice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2357735"/>
            <a:ext cx="70866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মুল</a:t>
            </a:r>
            <a:r>
              <a:rPr lang="bn-BD" sz="2400" dirty="0" smtClean="0"/>
              <a:t> </a:t>
            </a:r>
            <a:r>
              <a:rPr lang="en-US" sz="2400" dirty="0" smtClean="0"/>
              <a:t> Verb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এর </a:t>
            </a:r>
            <a:r>
              <a:rPr lang="en-US" sz="2400" dirty="0" smtClean="0"/>
              <a:t>  present form </a:t>
            </a:r>
            <a:r>
              <a:rPr lang="bn-IN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এর</a:t>
            </a:r>
            <a:r>
              <a:rPr lang="bn-IN" sz="2400" dirty="0" smtClean="0"/>
              <a:t> </a:t>
            </a:r>
            <a:r>
              <a:rPr lang="bn-IN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সাথে</a:t>
            </a:r>
            <a:r>
              <a:rPr lang="bn-IN" sz="2400" dirty="0" smtClean="0"/>
              <a:t> </a:t>
            </a:r>
            <a:r>
              <a:rPr lang="en-US" sz="2400" dirty="0" err="1" smtClean="0"/>
              <a:t>ing</a:t>
            </a:r>
            <a:r>
              <a:rPr lang="en-US" sz="2400" dirty="0" smtClean="0"/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যোগ</a:t>
            </a:r>
            <a:r>
              <a:rPr lang="bn-IN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করবে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5650468"/>
            <a:ext cx="66848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0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5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2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75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959"/>
            <a:ext cx="8915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Present perfect Tense</a:t>
            </a:r>
            <a:r>
              <a:rPr lang="bn-BD" sz="4400" dirty="0" smtClean="0"/>
              <a:t> 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এর গঠন প্রনালী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84962"/>
            <a:ext cx="599209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2.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সাহায্য কারী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have, has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এর একটি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লিখবে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310742"/>
            <a:ext cx="3048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1.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2800" dirty="0" smtClean="0"/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814935"/>
            <a:ext cx="446809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.</a:t>
            </a:r>
            <a:r>
              <a:rPr lang="bn-BD" sz="2400" dirty="0" smtClean="0"/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ইহাহ পর বাকি অংশ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লিখবে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25225"/>
            <a:ext cx="1828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Example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962698" y="3524309"/>
            <a:ext cx="380970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আমি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ভাত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খা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ইয়েছি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6482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Subject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84518" y="3951225"/>
            <a:ext cx="3464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4600" y="4648200"/>
            <a:ext cx="762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Verb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29400" y="3962400"/>
            <a:ext cx="0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9200" y="46482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বাকি অংশ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6400" y="3951225"/>
            <a:ext cx="0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5650468"/>
            <a:ext cx="42256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5650468"/>
            <a:ext cx="108411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eaten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265718" y="5650468"/>
            <a:ext cx="74468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rice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2357735"/>
            <a:ext cx="64008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মুল</a:t>
            </a:r>
            <a:r>
              <a:rPr lang="bn-BD" sz="2400" dirty="0" smtClean="0"/>
              <a:t> </a:t>
            </a:r>
            <a:r>
              <a:rPr lang="en-US" sz="2400" dirty="0" smtClean="0"/>
              <a:t> Verb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এর </a:t>
            </a:r>
            <a:r>
              <a:rPr lang="en-US" sz="2400" dirty="0" smtClean="0"/>
              <a:t>  past participle form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লিখবে।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5650468"/>
            <a:ext cx="97328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have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04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3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3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8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8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3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959"/>
            <a:ext cx="8915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Present perfect continuous Tense</a:t>
            </a:r>
            <a:r>
              <a:rPr lang="bn-BD" sz="3600" dirty="0" smtClean="0"/>
              <a:t>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এর গঠন প্রনালী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84962"/>
            <a:ext cx="73152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2.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সাহায্য কারী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verb have been, has been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এর একটি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লিখবে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310742"/>
            <a:ext cx="3048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1.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2800" dirty="0" smtClean="0"/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814935"/>
            <a:ext cx="446809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.</a:t>
            </a:r>
            <a:r>
              <a:rPr lang="bn-BD" sz="2400" dirty="0" smtClean="0"/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ইহাহ পর বাকি অংশ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লিখবে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25225"/>
            <a:ext cx="1828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Example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505200" y="3524309"/>
            <a:ext cx="5105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আমি </a:t>
            </a:r>
            <a:r>
              <a:rPr lang="bn-IN" sz="3200" u="sng" dirty="0" smtClean="0">
                <a:latin typeface="Nikosh" pitchFamily="2" charset="0"/>
                <a:cs typeface="Nikosh" pitchFamily="2" charset="0"/>
              </a:rPr>
              <a:t>এক ঘন্টা যাবৎ</a:t>
            </a:r>
            <a:r>
              <a:rPr lang="en-US" sz="3200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u="sng" dirty="0" smtClean="0">
                <a:latin typeface="Nikosh" pitchFamily="2" charset="0"/>
                <a:cs typeface="Nikosh" pitchFamily="2" charset="0"/>
              </a:rPr>
              <a:t>ভাত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খাই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তেছি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46482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Subject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26964" y="4025744"/>
            <a:ext cx="3464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63861" y="4583723"/>
            <a:ext cx="762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Verb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39000" y="3951225"/>
            <a:ext cx="0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9200" y="46482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বাকি অংশ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6400" y="3951225"/>
            <a:ext cx="0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1800" y="5650468"/>
            <a:ext cx="42256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5650468"/>
            <a:ext cx="12954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eating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5646094"/>
            <a:ext cx="25908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Rice for an hour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2357735"/>
            <a:ext cx="73914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মুল</a:t>
            </a:r>
            <a:r>
              <a:rPr lang="bn-BD" sz="2400" dirty="0" smtClean="0"/>
              <a:t> </a:t>
            </a:r>
            <a:r>
              <a:rPr lang="en-US" sz="2400" dirty="0" smtClean="0"/>
              <a:t> Verb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এর </a:t>
            </a:r>
            <a:r>
              <a:rPr lang="en-US" sz="2400" dirty="0" smtClean="0"/>
              <a:t>  present form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এর সাথে </a:t>
            </a:r>
            <a:r>
              <a:rPr lang="en-US" sz="2400" dirty="0" err="1" smtClean="0"/>
              <a:t>ing</a:t>
            </a:r>
            <a:r>
              <a:rPr lang="en-US" sz="2400" dirty="0" smtClean="0"/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যোগ করবে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5650468"/>
            <a:ext cx="176991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Have been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91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65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1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6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1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6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1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6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1159"/>
            <a:ext cx="774469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Past Indefinite Tense</a:t>
            </a:r>
            <a:r>
              <a:rPr lang="bn-BD" sz="4400" dirty="0" smtClean="0"/>
              <a:t> 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এর গঠন প্রনালী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308" y="1884962"/>
            <a:ext cx="545869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2.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মুল</a:t>
            </a:r>
            <a:r>
              <a:rPr lang="bn-BD" sz="2800" dirty="0" smtClean="0"/>
              <a:t> </a:t>
            </a:r>
            <a:r>
              <a:rPr lang="en-US" sz="2800" dirty="0" smtClean="0"/>
              <a:t> Verb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এর </a:t>
            </a:r>
            <a:r>
              <a:rPr lang="en-US" sz="2800" dirty="0" smtClean="0"/>
              <a:t>  past form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2164" y="1310742"/>
            <a:ext cx="3048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1.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2800" dirty="0" smtClean="0"/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308" y="2346627"/>
            <a:ext cx="446809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ইহাহ পর বাকি অংশ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124200"/>
            <a:ext cx="1828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Example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962698" y="3524309"/>
            <a:ext cx="380970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আমি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ভাত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খাই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লাম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6482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Subject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84518" y="3951225"/>
            <a:ext cx="3464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4600" y="4648200"/>
            <a:ext cx="762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Verb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29400" y="3962400"/>
            <a:ext cx="0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9200" y="46482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বাকি অংশ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6400" y="3951225"/>
            <a:ext cx="0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5650468"/>
            <a:ext cx="42256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70318" y="5650468"/>
            <a:ext cx="66848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ate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265718" y="5650468"/>
            <a:ext cx="74468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160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5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5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5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5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959"/>
            <a:ext cx="8915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Past continuous Tense</a:t>
            </a:r>
            <a:r>
              <a:rPr lang="bn-BD" sz="4400" dirty="0" smtClean="0"/>
              <a:t> 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এর গঠন প্রনালী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78486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2.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সাহায্য কারী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verb  was, were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এর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310742"/>
            <a:ext cx="3048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1.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2800" dirty="0" smtClean="0"/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814935"/>
            <a:ext cx="446809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ইহাহ পর বাকি অংশ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25225"/>
            <a:ext cx="1828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Example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581400" y="3524309"/>
            <a:ext cx="4191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আমি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ভাত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খাই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তেছিলাম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46482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Subject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14800" y="3951225"/>
            <a:ext cx="3464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4600" y="4648200"/>
            <a:ext cx="762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Verb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29400" y="3962400"/>
            <a:ext cx="0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00600" y="46482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বাকি অংশ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57800" y="3951225"/>
            <a:ext cx="0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5650468"/>
            <a:ext cx="42256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70318" y="5650468"/>
            <a:ext cx="12954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eating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265718" y="5650468"/>
            <a:ext cx="74468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rice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2357735"/>
            <a:ext cx="78486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3.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মুল</a:t>
            </a:r>
            <a:r>
              <a:rPr lang="bn-BD" sz="2800" dirty="0" smtClean="0"/>
              <a:t> </a:t>
            </a:r>
            <a:r>
              <a:rPr lang="en-US" sz="2800" dirty="0" smtClean="0"/>
              <a:t> Verb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এর </a:t>
            </a:r>
            <a:r>
              <a:rPr lang="en-US" sz="2800" dirty="0" smtClean="0"/>
              <a:t>  present form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সাথে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যোগ করবে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3682" y="5650468"/>
            <a:ext cx="77931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was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56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5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3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5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5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25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959"/>
            <a:ext cx="7315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Past perfect Tense</a:t>
            </a:r>
            <a:r>
              <a:rPr lang="bn-BD" sz="4400" dirty="0" smtClean="0"/>
              <a:t> 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এর গঠন প্রনালী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84962"/>
            <a:ext cx="599209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2.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সাহায্য কারী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এর একটি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310742"/>
            <a:ext cx="3048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1.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2800" dirty="0" smtClean="0"/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891135"/>
            <a:ext cx="446809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ইহাহ পর বাকি অংশ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লিখবে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301425"/>
            <a:ext cx="1828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Example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962698" y="3524309"/>
            <a:ext cx="380970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আমি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ভাত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খা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ইয়েছি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6482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Subject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84518" y="3951225"/>
            <a:ext cx="3464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4600" y="4648200"/>
            <a:ext cx="762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Verb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29400" y="3962400"/>
            <a:ext cx="0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9200" y="46482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বাকি অংশ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6400" y="3951225"/>
            <a:ext cx="0" cy="6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5650468"/>
            <a:ext cx="42256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5650468"/>
            <a:ext cx="108411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eaten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265718" y="5650468"/>
            <a:ext cx="74468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rice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2357735"/>
            <a:ext cx="64008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3.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মুল</a:t>
            </a:r>
            <a:r>
              <a:rPr lang="bn-BD" sz="2800" dirty="0" smtClean="0"/>
              <a:t> </a:t>
            </a:r>
            <a:r>
              <a:rPr lang="en-US" sz="2800" dirty="0" smtClean="0"/>
              <a:t> Verb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এর </a:t>
            </a:r>
            <a:r>
              <a:rPr lang="en-US" sz="2800" dirty="0" smtClean="0"/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past participle form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লিখবে।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5650468"/>
            <a:ext cx="97328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have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684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5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5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6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1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6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1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6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76200" y="609600"/>
            <a:ext cx="8382000" cy="1066800"/>
          </a:xfrm>
          <a:prstGeom prst="ellipseRibbon2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269468"/>
            <a:ext cx="3429000" cy="1138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Mahfuzul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Head Teacher</a:t>
            </a:r>
          </a:p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Munshinagar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High School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    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5257800"/>
            <a:ext cx="327660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ENGLISH second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CLASS : Eight</a:t>
            </a:r>
          </a:p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,  Tense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46567"/>
            <a:ext cx="2743200" cy="33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3048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 </a:t>
            </a:r>
            <a:endParaRPr lang="en-US" sz="4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990600"/>
            <a:ext cx="8991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according to direction in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1548825"/>
            <a:ext cx="7772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1. We do the work (past perfect)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4508" y="3225225"/>
            <a:ext cx="72874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Ans</a:t>
            </a:r>
            <a:r>
              <a:rPr lang="en-US" sz="3200" dirty="0" smtClean="0"/>
              <a:t>- Rahim has eaten </a:t>
            </a:r>
            <a:r>
              <a:rPr lang="en-US" sz="3200" dirty="0"/>
              <a:t>an apple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4508" y="2057400"/>
            <a:ext cx="77446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Ans</a:t>
            </a:r>
            <a:r>
              <a:rPr lang="en-US" sz="3200" dirty="0" smtClean="0"/>
              <a:t>- We had done the work.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2590800"/>
            <a:ext cx="7696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 Rahim ate an apple (present  perfect)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6800" y="4673025"/>
            <a:ext cx="8001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. They swam in the Padma (future indefinite)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5130225"/>
            <a:ext cx="65254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Ans</a:t>
            </a:r>
            <a:r>
              <a:rPr lang="en-US" sz="3200" dirty="0" smtClean="0"/>
              <a:t>- They will swim in the Padma.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4508" y="3758625"/>
            <a:ext cx="80494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</a:t>
            </a:r>
            <a:r>
              <a:rPr lang="en-US" sz="3200" dirty="0" err="1" smtClean="0"/>
              <a:t>Sima</a:t>
            </a:r>
            <a:r>
              <a:rPr lang="en-US" sz="3200" dirty="0" smtClean="0"/>
              <a:t> had caught a bird. (present continuous)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94508" y="4215825"/>
            <a:ext cx="79732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Ans</a:t>
            </a:r>
            <a:r>
              <a:rPr lang="en-US" sz="3200" dirty="0" smtClean="0"/>
              <a:t>- </a:t>
            </a:r>
            <a:r>
              <a:rPr lang="en-US" sz="3200" dirty="0" err="1" smtClean="0"/>
              <a:t>Sima</a:t>
            </a:r>
            <a:r>
              <a:rPr lang="en-US" sz="3200" dirty="0" smtClean="0"/>
              <a:t> is catching a bird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5663625"/>
            <a:ext cx="65254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  <a:r>
              <a:rPr lang="en-US" sz="3200" dirty="0" smtClean="0"/>
              <a:t>. We took tea.(past continuous)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4508" y="6168048"/>
            <a:ext cx="65254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Ans</a:t>
            </a:r>
            <a:r>
              <a:rPr lang="en-US" sz="3200" dirty="0" smtClean="0"/>
              <a:t>- We are taking  tea.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472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 work  </a:t>
            </a:r>
            <a:endParaRPr lang="en-US" sz="6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14600"/>
            <a:ext cx="8915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Change the following sentences according to direction.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reads in class one. ( present continuous tense).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cooking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rice.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 Past continuous tense).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 got a bird(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Present perfect tense).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They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play cricket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Present perfect continuous tense).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Saki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drinks milk everyday. (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past indefinite).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6014" y="685800"/>
            <a:ext cx="529170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en-US" sz="80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8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502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3733800" cy="502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752600" y="5715000"/>
            <a:ext cx="51054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They are doing something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144000" cy="53755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219200" y="5791200"/>
            <a:ext cx="68580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They are talking  about something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23427"/>
            <a:ext cx="7543800" cy="1723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Lesson Declaration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Today we’ll discuss about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267670"/>
            <a:ext cx="5410200" cy="26468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atin typeface="Times New Roman" pitchFamily="18" charset="0"/>
                <a:cs typeface="Times New Roman" pitchFamily="18" charset="0"/>
              </a:rPr>
              <a:t>Tense </a:t>
            </a:r>
            <a:endParaRPr lang="en-US" sz="1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9" y="381000"/>
            <a:ext cx="7315201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Algerian" panose="04020705040A02060702" pitchFamily="82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76497"/>
            <a:ext cx="8839200" cy="2062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end of this lesson students will be able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to-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Say  what is tense .</a:t>
            </a:r>
          </a:p>
          <a:p>
            <a:pPr marL="400050" indent="-400050">
              <a:buFont typeface="+mj-lt"/>
              <a:buAutoNum type="arabicPeriod"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Identify the deferent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types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of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tense</a:t>
            </a:r>
          </a:p>
          <a:p>
            <a:pPr marL="400050" indent="-400050">
              <a:buFont typeface="+mj-lt"/>
              <a:buAutoNum type="arabicPeriod"/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 of Present, Past &amp; Future tense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2514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Tense</a:t>
            </a:r>
            <a:r>
              <a:rPr lang="en-US" dirty="0" smtClean="0"/>
              <a:t> </a:t>
            </a:r>
            <a:r>
              <a:rPr lang="bn-BD" dirty="0"/>
              <a:t>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কি?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486400"/>
            <a:ext cx="7315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কোন কাজ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সংঘঠিত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হওয়ার সময়কে </a:t>
            </a:r>
            <a:r>
              <a:rPr lang="en-US" sz="4800" b="1" dirty="0" smtClean="0">
                <a:solidFill>
                  <a:srgbClr val="00B050"/>
                </a:solidFill>
              </a:rPr>
              <a:t>Tense</a:t>
            </a:r>
            <a:r>
              <a:rPr lang="bn-BD" dirty="0" smtClean="0"/>
              <a:t>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bn-BD" dirty="0" smtClean="0"/>
              <a:t>।</a:t>
            </a:r>
            <a:r>
              <a:rPr lang="bn-IN" dirty="0" smtClean="0"/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" y="1570759"/>
            <a:ext cx="7433734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2120345"/>
              </p:ext>
            </p:extLst>
          </p:nvPr>
        </p:nvGraphicFramePr>
        <p:xfrm>
          <a:off x="304800" y="228600"/>
          <a:ext cx="8458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7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2971800"/>
            <a:ext cx="2133600" cy="762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Present Tense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71570" y="2102224"/>
            <a:ext cx="1412731" cy="853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22938" y="1617922"/>
            <a:ext cx="4263604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Present </a:t>
            </a:r>
            <a:r>
              <a:rPr lang="en-US" sz="3200" b="1" dirty="0" smtClean="0">
                <a:solidFill>
                  <a:srgbClr val="FF0000"/>
                </a:solidFill>
              </a:rPr>
              <a:t>Indefinite Tense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4301" y="2742425"/>
            <a:ext cx="487859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Present </a:t>
            </a:r>
            <a:r>
              <a:rPr lang="en-US" sz="3200" b="1" dirty="0" smtClean="0"/>
              <a:t>Continuous Tense</a:t>
            </a:r>
            <a:endParaRPr lang="en-US" sz="32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14282" y="3133502"/>
            <a:ext cx="1086118" cy="219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2"/>
          </p:cNvCxnSpPr>
          <p:nvPr/>
        </p:nvCxnSpPr>
        <p:spPr>
          <a:xfrm>
            <a:off x="1752600" y="37338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048000" y="3788679"/>
            <a:ext cx="4339804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Present Perfect </a:t>
            </a:r>
            <a:r>
              <a:rPr lang="en-US" sz="3200" b="1" dirty="0">
                <a:solidFill>
                  <a:srgbClr val="00B050"/>
                </a:solidFill>
              </a:rPr>
              <a:t>Tense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30238" y="3731801"/>
            <a:ext cx="1233325" cy="1477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09900" y="4857303"/>
            <a:ext cx="59817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Present </a:t>
            </a:r>
            <a:r>
              <a:rPr lang="en-US" sz="3200" b="1" dirty="0" smtClean="0">
                <a:solidFill>
                  <a:srgbClr val="0000CC"/>
                </a:solidFill>
              </a:rPr>
              <a:t>Perfect continuous Tense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4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680</Words>
  <Application>Microsoft Office PowerPoint</Application>
  <PresentationFormat>On-screen Show (4:3)</PresentationFormat>
  <Paragraphs>163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angon</dc:creator>
  <cp:lastModifiedBy>Mahfuz</cp:lastModifiedBy>
  <cp:revision>63</cp:revision>
  <dcterms:created xsi:type="dcterms:W3CDTF">2006-08-16T00:00:00Z</dcterms:created>
  <dcterms:modified xsi:type="dcterms:W3CDTF">2020-04-11T09:55:31Z</dcterms:modified>
</cp:coreProperties>
</file>