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2"/>
  </p:notesMasterIdLst>
  <p:sldIdLst>
    <p:sldId id="290" r:id="rId2"/>
    <p:sldId id="256" r:id="rId3"/>
    <p:sldId id="258" r:id="rId4"/>
    <p:sldId id="257" r:id="rId5"/>
    <p:sldId id="260" r:id="rId6"/>
    <p:sldId id="261" r:id="rId7"/>
    <p:sldId id="263" r:id="rId8"/>
    <p:sldId id="259" r:id="rId9"/>
    <p:sldId id="265" r:id="rId10"/>
    <p:sldId id="266" r:id="rId11"/>
    <p:sldId id="288" r:id="rId12"/>
    <p:sldId id="267" r:id="rId13"/>
    <p:sldId id="268" r:id="rId14"/>
    <p:sldId id="289" r:id="rId15"/>
    <p:sldId id="287" r:id="rId16"/>
    <p:sldId id="270" r:id="rId17"/>
    <p:sldId id="271" r:id="rId18"/>
    <p:sldId id="272" r:id="rId19"/>
    <p:sldId id="274" r:id="rId20"/>
    <p:sldId id="275" r:id="rId21"/>
    <p:sldId id="276" r:id="rId22"/>
    <p:sldId id="285" r:id="rId23"/>
    <p:sldId id="282" r:id="rId24"/>
    <p:sldId id="283" r:id="rId25"/>
    <p:sldId id="284" r:id="rId26"/>
    <p:sldId id="286" r:id="rId27"/>
    <p:sldId id="292" r:id="rId28"/>
    <p:sldId id="279" r:id="rId29"/>
    <p:sldId id="280" r:id="rId30"/>
    <p:sldId id="281"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828" y="4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9EF0A-8AAD-4CE6-B2B6-0C4871D6C49B}" type="datetimeFigureOut">
              <a:rPr lang="en-GB" smtClean="0"/>
              <a:t>12/04/2020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13E3D9-2D3E-4757-B0FA-2646EFC7294A}" type="slidenum">
              <a:rPr lang="en-GB" smtClean="0"/>
              <a:t>‹#›</a:t>
            </a:fld>
            <a:endParaRPr lang="en-GB"/>
          </a:p>
        </p:txBody>
      </p:sp>
    </p:spTree>
    <p:extLst>
      <p:ext uri="{BB962C8B-B14F-4D97-AF65-F5344CB8AC3E}">
        <p14:creationId xmlns:p14="http://schemas.microsoft.com/office/powerpoint/2010/main" val="1938500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2</a:t>
            </a:fld>
            <a:endParaRPr lang="en-GB"/>
          </a:p>
        </p:txBody>
      </p:sp>
    </p:spTree>
    <p:extLst>
      <p:ext uri="{BB962C8B-B14F-4D97-AF65-F5344CB8AC3E}">
        <p14:creationId xmlns:p14="http://schemas.microsoft.com/office/powerpoint/2010/main" val="38606560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t> ছাড়পত্র (১৯৪৭), পূর্বাভাস (১৯৫০), অভিযান (১৯৫৩), ঘুম নেই (১৯৫৪), হরতাল (১৯৬২), </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11</a:t>
            </a:fld>
            <a:endParaRPr lang="en-GB"/>
          </a:p>
        </p:txBody>
      </p:sp>
    </p:spTree>
    <p:extLst>
      <p:ext uri="{BB962C8B-B14F-4D97-AF65-F5344CB8AC3E}">
        <p14:creationId xmlns:p14="http://schemas.microsoft.com/office/powerpoint/2010/main" val="39819036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দূর্বল</a:t>
            </a:r>
            <a:r>
              <a:rPr lang="en-US" baseline="0" dirty="0" smtClean="0"/>
              <a:t> ও </a:t>
            </a:r>
            <a:r>
              <a:rPr lang="en-US" baseline="0" dirty="0" err="1" smtClean="0"/>
              <a:t>সবল</a:t>
            </a:r>
            <a:r>
              <a:rPr lang="en-US" baseline="0" dirty="0" smtClean="0"/>
              <a:t> </a:t>
            </a:r>
            <a:r>
              <a:rPr lang="en-US" baseline="0" dirty="0" err="1" smtClean="0"/>
              <a:t>শিক্ষার্থী</a:t>
            </a:r>
            <a:r>
              <a:rPr lang="en-US" baseline="0" dirty="0" smtClean="0"/>
              <a:t> </a:t>
            </a:r>
            <a:r>
              <a:rPr lang="en-US" baseline="0" dirty="0" err="1" smtClean="0"/>
              <a:t>চিহ্নিত</a:t>
            </a:r>
            <a:r>
              <a:rPr lang="en-US" baseline="0" dirty="0" smtClean="0"/>
              <a:t> </a:t>
            </a:r>
            <a:r>
              <a:rPr lang="en-US" baseline="0" dirty="0" err="1" smtClean="0"/>
              <a:t>করে</a:t>
            </a:r>
            <a:r>
              <a:rPr lang="en-US" baseline="0" dirty="0" smtClean="0"/>
              <a:t> </a:t>
            </a:r>
            <a:r>
              <a:rPr lang="en-US" baseline="0" dirty="0" err="1" smtClean="0"/>
              <a:t>মান</a:t>
            </a:r>
            <a:r>
              <a:rPr lang="en-US" baseline="0" dirty="0" smtClean="0"/>
              <a:t> </a:t>
            </a:r>
            <a:r>
              <a:rPr lang="en-US" baseline="0" dirty="0" err="1" smtClean="0"/>
              <a:t>অনুসারে</a:t>
            </a:r>
            <a:r>
              <a:rPr lang="en-US" baseline="0" dirty="0" smtClean="0"/>
              <a:t> </a:t>
            </a:r>
            <a:r>
              <a:rPr lang="en-US" baseline="0" dirty="0" err="1" smtClean="0"/>
              <a:t>প্রশ্ন</a:t>
            </a:r>
            <a:r>
              <a:rPr lang="en-US" baseline="0" dirty="0" smtClean="0"/>
              <a:t> </a:t>
            </a:r>
            <a:r>
              <a:rPr lang="en-US" baseline="0" dirty="0" err="1" smtClean="0"/>
              <a:t>করা</a:t>
            </a:r>
            <a:r>
              <a:rPr lang="en-US" baseline="0" dirty="0" smtClean="0"/>
              <a:t> </a:t>
            </a:r>
            <a:r>
              <a:rPr lang="en-US" baseline="0" dirty="0" err="1" smtClean="0"/>
              <a:t>উত্তম</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12</a:t>
            </a:fld>
            <a:endParaRPr lang="en-GB"/>
          </a:p>
        </p:txBody>
      </p:sp>
    </p:spTree>
    <p:extLst>
      <p:ext uri="{BB962C8B-B14F-4D97-AF65-F5344CB8AC3E}">
        <p14:creationId xmlns:p14="http://schemas.microsoft.com/office/powerpoint/2010/main" val="21373396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উত্তর</a:t>
            </a:r>
            <a:r>
              <a:rPr lang="en-US" baseline="0" dirty="0" smtClean="0"/>
              <a:t> </a:t>
            </a:r>
            <a:r>
              <a:rPr lang="en-US" baseline="0" dirty="0" err="1" smtClean="0"/>
              <a:t>প্রদান</a:t>
            </a:r>
            <a:r>
              <a:rPr lang="en-US" baseline="0" dirty="0" smtClean="0"/>
              <a:t> </a:t>
            </a:r>
            <a:r>
              <a:rPr lang="en-US" baseline="0" dirty="0" err="1" smtClean="0"/>
              <a:t>নিশ্চিত</a:t>
            </a:r>
            <a:r>
              <a:rPr lang="en-US" baseline="0" dirty="0" smtClean="0"/>
              <a:t> </a:t>
            </a:r>
            <a:r>
              <a:rPr lang="en-US" baseline="0" dirty="0" err="1" smtClean="0"/>
              <a:t>করতে</a:t>
            </a:r>
            <a:r>
              <a:rPr lang="en-US" baseline="0" dirty="0" smtClean="0"/>
              <a:t> </a:t>
            </a:r>
            <a:r>
              <a:rPr lang="en-US" baseline="0" dirty="0" err="1" smtClean="0"/>
              <a:t>হবে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13</a:t>
            </a:fld>
            <a:endParaRPr lang="en-GB"/>
          </a:p>
        </p:txBody>
      </p:sp>
    </p:spTree>
    <p:extLst>
      <p:ext uri="{BB962C8B-B14F-4D97-AF65-F5344CB8AC3E}">
        <p14:creationId xmlns:p14="http://schemas.microsoft.com/office/powerpoint/2010/main" val="8644232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ভিডিওটি</a:t>
            </a:r>
            <a:r>
              <a:rPr lang="en-US" dirty="0" smtClean="0"/>
              <a:t> </a:t>
            </a:r>
            <a:r>
              <a:rPr lang="en-US" dirty="0" err="1" smtClean="0"/>
              <a:t>হাইপার</a:t>
            </a:r>
            <a:r>
              <a:rPr lang="en-US" dirty="0" smtClean="0"/>
              <a:t> </a:t>
            </a:r>
            <a:r>
              <a:rPr lang="en-US" dirty="0" err="1" smtClean="0"/>
              <a:t>লিংক</a:t>
            </a:r>
            <a:r>
              <a:rPr lang="en-US" baseline="0" dirty="0" smtClean="0"/>
              <a:t> </a:t>
            </a:r>
            <a:r>
              <a:rPr lang="en-US" baseline="0" dirty="0" err="1" smtClean="0"/>
              <a:t>করা</a:t>
            </a:r>
            <a:r>
              <a:rPr lang="en-US" baseline="0" dirty="0" smtClean="0"/>
              <a:t> </a:t>
            </a:r>
            <a:r>
              <a:rPr lang="en-US" baseline="0" dirty="0" err="1" smtClean="0"/>
              <a:t>আছে</a:t>
            </a:r>
            <a:r>
              <a:rPr lang="en-US" baseline="0" dirty="0" smtClean="0"/>
              <a:t> </a:t>
            </a:r>
            <a:r>
              <a:rPr lang="en-US" baseline="0" dirty="0" err="1" smtClean="0"/>
              <a:t>তাই</a:t>
            </a:r>
            <a:r>
              <a:rPr lang="en-US" baseline="0" dirty="0" smtClean="0"/>
              <a:t>, </a:t>
            </a:r>
            <a:r>
              <a:rPr lang="en-US" baseline="0" dirty="0" err="1" smtClean="0"/>
              <a:t>ইন্টারনেট</a:t>
            </a:r>
            <a:r>
              <a:rPr lang="en-US" baseline="0" dirty="0" smtClean="0"/>
              <a:t> </a:t>
            </a:r>
            <a:r>
              <a:rPr lang="en-US" baseline="0" dirty="0" err="1" smtClean="0"/>
              <a:t>সংযোগ</a:t>
            </a:r>
            <a:r>
              <a:rPr lang="en-US" baseline="0" dirty="0" smtClean="0"/>
              <a:t> </a:t>
            </a:r>
            <a:r>
              <a:rPr lang="en-US" baseline="0" dirty="0" err="1" smtClean="0"/>
              <a:t>থাকতে</a:t>
            </a:r>
            <a:r>
              <a:rPr lang="en-US" baseline="0" dirty="0" smtClean="0"/>
              <a:t> </a:t>
            </a:r>
            <a:r>
              <a:rPr lang="en-US" baseline="0" dirty="0" err="1" smtClean="0"/>
              <a:t>হবে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14</a:t>
            </a:fld>
            <a:endParaRPr lang="en-GB"/>
          </a:p>
        </p:txBody>
      </p:sp>
    </p:spTree>
    <p:extLst>
      <p:ext uri="{BB962C8B-B14F-4D97-AF65-F5344CB8AC3E}">
        <p14:creationId xmlns:p14="http://schemas.microsoft.com/office/powerpoint/2010/main" val="2098842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প্রমিত</a:t>
            </a:r>
            <a:r>
              <a:rPr lang="en-US" dirty="0" smtClean="0"/>
              <a:t> </a:t>
            </a:r>
            <a:r>
              <a:rPr lang="en-US" dirty="0" err="1" smtClean="0"/>
              <a:t>উচ্চারণ</a:t>
            </a:r>
            <a:r>
              <a:rPr lang="en-US" dirty="0" smtClean="0"/>
              <a:t> </a:t>
            </a:r>
            <a:r>
              <a:rPr lang="en-US" dirty="0" err="1" smtClean="0"/>
              <a:t>মানসিকতার</a:t>
            </a:r>
            <a:r>
              <a:rPr lang="en-US" dirty="0" smtClean="0"/>
              <a:t> </a:t>
            </a:r>
            <a:r>
              <a:rPr lang="en-US" dirty="0" err="1" smtClean="0"/>
              <a:t>পরিবর্তন</a:t>
            </a:r>
            <a:r>
              <a:rPr lang="en-US" baseline="0" dirty="0" smtClean="0"/>
              <a:t> </a:t>
            </a:r>
            <a:r>
              <a:rPr lang="en-US" baseline="0" dirty="0" err="1" smtClean="0"/>
              <a:t>ঘটাতে</a:t>
            </a:r>
            <a:r>
              <a:rPr lang="en-US" baseline="0" dirty="0" smtClean="0"/>
              <a:t> </a:t>
            </a:r>
            <a:r>
              <a:rPr lang="en-US" baseline="0" dirty="0" err="1" smtClean="0"/>
              <a:t>পারে</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15</a:t>
            </a:fld>
            <a:endParaRPr lang="en-GB"/>
          </a:p>
        </p:txBody>
      </p:sp>
    </p:spTree>
    <p:extLst>
      <p:ext uri="{BB962C8B-B14F-4D97-AF65-F5344CB8AC3E}">
        <p14:creationId xmlns:p14="http://schemas.microsoft.com/office/powerpoint/2010/main" val="3585505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runner  /noun/ </a:t>
            </a:r>
            <a:r>
              <a:rPr lang="as-IN" dirty="0" smtClean="0"/>
              <a:t>সংবাদ-বাহক; দূত; ধাবনকারী; দৌড়বাজ</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16</a:t>
            </a:fld>
            <a:endParaRPr lang="en-GB"/>
          </a:p>
        </p:txBody>
      </p:sp>
    </p:spTree>
    <p:extLst>
      <p:ext uri="{BB962C8B-B14F-4D97-AF65-F5344CB8AC3E}">
        <p14:creationId xmlns:p14="http://schemas.microsoft.com/office/powerpoint/2010/main" val="12152504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t>লণ্ঠন /</a:t>
            </a:r>
            <a:r>
              <a:rPr lang="en-US" dirty="0" smtClean="0"/>
              <a:t>noun/ lantern; glim; /</a:t>
            </a:r>
            <a:r>
              <a:rPr lang="as-IN" dirty="0" smtClean="0"/>
              <a:t>প্রতিশব্দ/ ক্ষীণ আলো;</a:t>
            </a:r>
            <a:r>
              <a:rPr lang="en-US" dirty="0" smtClean="0"/>
              <a:t> </a:t>
            </a:r>
            <a:r>
              <a:rPr lang="as-IN" dirty="0" smtClean="0"/>
              <a:t>দস্যুতা /</a:t>
            </a:r>
            <a:r>
              <a:rPr lang="en-US" dirty="0" smtClean="0"/>
              <a:t>noun/ robbery; /</a:t>
            </a:r>
            <a:r>
              <a:rPr lang="as-IN" dirty="0" smtClean="0"/>
              <a:t>প্রতিশব্দ/ ডাকাতি;</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17</a:t>
            </a:fld>
            <a:endParaRPr lang="en-GB"/>
          </a:p>
        </p:txBody>
      </p:sp>
    </p:spTree>
    <p:extLst>
      <p:ext uri="{BB962C8B-B14F-4D97-AF65-F5344CB8AC3E}">
        <p14:creationId xmlns:p14="http://schemas.microsoft.com/office/powerpoint/2010/main" val="2582753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মাভৈঃ</a:t>
            </a:r>
            <a:r>
              <a:rPr lang="en-US" dirty="0" smtClean="0"/>
              <a:t> /Interjection/ Don't fear; no fear.</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18</a:t>
            </a:fld>
            <a:endParaRPr lang="en-GB"/>
          </a:p>
        </p:txBody>
      </p:sp>
    </p:spTree>
    <p:extLst>
      <p:ext uri="{BB962C8B-B14F-4D97-AF65-F5344CB8AC3E}">
        <p14:creationId xmlns:p14="http://schemas.microsoft.com/office/powerpoint/2010/main" val="16795559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t>দিগন্ত   /বিশেষ্য পদ/ দিকের সীমা, দিক্‌চক্রবাল।</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19</a:t>
            </a:fld>
            <a:endParaRPr lang="en-GB"/>
          </a:p>
        </p:txBody>
      </p:sp>
    </p:spTree>
    <p:extLst>
      <p:ext uri="{BB962C8B-B14F-4D97-AF65-F5344CB8AC3E}">
        <p14:creationId xmlns:p14="http://schemas.microsoft.com/office/powerpoint/2010/main" val="884917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t>চিতা একটি স্প্রিন্টার এবং ১০০-১২০ কিমি প্রতি ঘন্টা গতিতে দৌড়াতে পারে তবে সংক্ষিপ্ত বিস্ফোরণে, এটি প্রায় ৪ সেকেন্ডের জন্য এটির উচ্চ গতি বজায় রাখতে পারে তবে ধারাবাহিকভাবে নয়। চিতা দীর্ঘ দূরত্বের রানার নয় এবং যদি এটি একটি উচ্চ গতিতে ধারাবাহিক ভাবে চলতে চেষ্টা করে তবে এর শরীরের তাপমাত্রা ৫০ ডিগ্রিরও বেশি বৃদ্ধি পাবে যা শরীরের প্রচণ্ড শক্তি নিষ্কাশন করবে এবং চিতা দুর্বল হয়ে পড়বে এবং অজ্ঞান ও হয়ে যেতে পারে। এই কারণেই চিতা তাদের শিকারের খুব কাছাকাছি যাওয়ার চেষ্টা করে এবং দুর্বলকে লক্ষ্য করে আক্রমণ করে যা তার দ্রুতগমন কে অতিক্রম করতে পারবে না। গজেল, এন্টালপ, ইম্পালা, হরিণগুলি প্রায় ১০০ কিমি প্রতি ঘন্টা কাছাকাছি দৌড়াতে পারে যা তুলনামূলকভাবে চিতা থেকে কম হয়, তবে তারা এই গতি দীর্ঘ সময় এবং দূরত্বের জন্য ধরে রাখতে পারে এবং শরু ঠ্যাং এর কারণ তারা জিগ-জ্যাগ ভাবে দৌড়াতে পারে অতি সহজে.. সুতরাং তারা যদি ২০-৩০ সেকেন্ডের বেশি সময় এই দ্রুত গতি ধরে রাখে তবে চিতা ক্লান্ত হয়ে পড়বে এই কারণেই চিতা অনেক সময় দৌড়ে হরিণ ধরতে ব্যর্থ হয়</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20</a:t>
            </a:fld>
            <a:endParaRPr lang="en-GB"/>
          </a:p>
        </p:txBody>
      </p:sp>
    </p:spTree>
    <p:extLst>
      <p:ext uri="{BB962C8B-B14F-4D97-AF65-F5344CB8AC3E}">
        <p14:creationId xmlns:p14="http://schemas.microsoft.com/office/powerpoint/2010/main" val="777383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এই</a:t>
            </a:r>
            <a:r>
              <a:rPr lang="en-US" dirty="0" smtClean="0"/>
              <a:t> </a:t>
            </a:r>
            <a:r>
              <a:rPr lang="en-US" dirty="0" err="1" smtClean="0"/>
              <a:t>স্লাইডটি</a:t>
            </a:r>
            <a:r>
              <a:rPr lang="en-US" dirty="0" smtClean="0"/>
              <a:t> </a:t>
            </a:r>
            <a:r>
              <a:rPr lang="en-US" dirty="0" err="1" smtClean="0"/>
              <a:t>হাইড</a:t>
            </a:r>
            <a:r>
              <a:rPr lang="en-US" dirty="0" smtClean="0"/>
              <a:t> </a:t>
            </a:r>
            <a:r>
              <a:rPr lang="en-US" dirty="0" err="1" smtClean="0"/>
              <a:t>থাকা</a:t>
            </a:r>
            <a:r>
              <a:rPr lang="en-US" baseline="0" dirty="0" smtClean="0"/>
              <a:t> </a:t>
            </a:r>
            <a:r>
              <a:rPr lang="en-US" baseline="0" dirty="0" err="1" smtClean="0"/>
              <a:t>উত্তম</a:t>
            </a:r>
            <a:r>
              <a:rPr lang="en-US" baseline="0" dirty="0" smtClean="0"/>
              <a:t> । </a:t>
            </a:r>
            <a:r>
              <a:rPr lang="en-US" baseline="0" dirty="0" err="1" smtClean="0"/>
              <a:t>সময়ক্ষেপন</a:t>
            </a:r>
            <a:r>
              <a:rPr lang="en-US" baseline="0" dirty="0" smtClean="0"/>
              <a:t> </a:t>
            </a:r>
            <a:r>
              <a:rPr lang="en-US" baseline="0" dirty="0" err="1" smtClean="0"/>
              <a:t>কম</a:t>
            </a:r>
            <a:r>
              <a:rPr lang="en-US" baseline="0" dirty="0" smtClean="0"/>
              <a:t> </a:t>
            </a:r>
            <a:r>
              <a:rPr lang="en-US" baseline="0" dirty="0" err="1" smtClean="0"/>
              <a:t>হবে</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3</a:t>
            </a:fld>
            <a:endParaRPr lang="en-GB"/>
          </a:p>
        </p:txBody>
      </p:sp>
    </p:spTree>
    <p:extLst>
      <p:ext uri="{BB962C8B-B14F-4D97-AF65-F5344CB8AC3E}">
        <p14:creationId xmlns:p14="http://schemas.microsoft.com/office/powerpoint/2010/main" val="744574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t>অপেক্ষা - একটি রাত্রিশেষের</a:t>
            </a:r>
          </a:p>
          <a:p>
            <a:r>
              <a:rPr lang="as-IN" dirty="0" smtClean="0"/>
              <a:t>অপেক্ষা - একটি সূর্যোদয়ের</a:t>
            </a:r>
          </a:p>
          <a:p>
            <a:r>
              <a:rPr lang="as-IN" dirty="0" smtClean="0"/>
              <a:t>আকাঙ্ক্ষা - চিরন্তন নতুনত্বের</a:t>
            </a:r>
          </a:p>
          <a:p>
            <a:r>
              <a:rPr lang="as-IN" dirty="0" smtClean="0"/>
              <a:t>সময় যখন </a:t>
            </a:r>
            <a:endParaRPr lang="en-GB" dirty="0"/>
          </a:p>
        </p:txBody>
      </p:sp>
      <p:sp>
        <p:nvSpPr>
          <p:cNvPr id="4" name="Slide Number Placeholder 3"/>
          <p:cNvSpPr>
            <a:spLocks noGrp="1"/>
          </p:cNvSpPr>
          <p:nvPr>
            <p:ph type="sldNum" sz="quarter" idx="10"/>
          </p:nvPr>
        </p:nvSpPr>
        <p:spPr/>
        <p:txBody>
          <a:bodyPr/>
          <a:lstStyle/>
          <a:p>
            <a:fld id="{5813E3D9-2D3E-4757-B0FA-2646EFC7294A}" type="slidenum">
              <a:rPr lang="en-GB" smtClean="0"/>
              <a:t>21</a:t>
            </a:fld>
            <a:endParaRPr lang="en-GB"/>
          </a:p>
        </p:txBody>
      </p:sp>
    </p:spTree>
    <p:extLst>
      <p:ext uri="{BB962C8B-B14F-4D97-AF65-F5344CB8AC3E}">
        <p14:creationId xmlns:p14="http://schemas.microsoft.com/office/powerpoint/2010/main" val="16677997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আলোচনার</a:t>
            </a:r>
            <a:r>
              <a:rPr lang="en-US" baseline="0" dirty="0" smtClean="0"/>
              <a:t> </a:t>
            </a:r>
            <a:r>
              <a:rPr lang="en-US" baseline="0" dirty="0" err="1" smtClean="0"/>
              <a:t>জন্য</a:t>
            </a:r>
            <a:r>
              <a:rPr lang="en-US" baseline="0" dirty="0" smtClean="0"/>
              <a:t> </a:t>
            </a:r>
            <a:r>
              <a:rPr lang="en-US" baseline="0" dirty="0" err="1" smtClean="0"/>
              <a:t>দুজন</a:t>
            </a:r>
            <a:r>
              <a:rPr lang="en-US" baseline="0" dirty="0" smtClean="0"/>
              <a:t> </a:t>
            </a:r>
            <a:r>
              <a:rPr lang="en-US" baseline="0" dirty="0" err="1" smtClean="0"/>
              <a:t>করে</a:t>
            </a:r>
            <a:r>
              <a:rPr lang="en-US" baseline="0" dirty="0" smtClean="0"/>
              <a:t> </a:t>
            </a:r>
            <a:r>
              <a:rPr lang="en-US" baseline="0" dirty="0" err="1" smtClean="0"/>
              <a:t>কাজ</a:t>
            </a:r>
            <a:r>
              <a:rPr lang="en-US" baseline="0" dirty="0" smtClean="0"/>
              <a:t> </a:t>
            </a:r>
            <a:r>
              <a:rPr lang="en-US" baseline="0" dirty="0" err="1" smtClean="0"/>
              <a:t>করবে</a:t>
            </a:r>
            <a:r>
              <a:rPr lang="en-US" baseline="0" dirty="0" smtClean="0"/>
              <a:t>। </a:t>
            </a:r>
            <a:r>
              <a:rPr lang="en-US" baseline="0" dirty="0" err="1" smtClean="0"/>
              <a:t>একজন</a:t>
            </a:r>
            <a:r>
              <a:rPr lang="en-US" baseline="0" dirty="0" smtClean="0"/>
              <a:t> </a:t>
            </a:r>
            <a:r>
              <a:rPr lang="en-US" baseline="0" dirty="0" err="1" smtClean="0"/>
              <a:t>লিপিব্দধ</a:t>
            </a:r>
            <a:r>
              <a:rPr lang="en-US" baseline="0" dirty="0" smtClean="0"/>
              <a:t> </a:t>
            </a:r>
            <a:r>
              <a:rPr lang="en-US" baseline="0" dirty="0" err="1" smtClean="0"/>
              <a:t>করবে</a:t>
            </a:r>
            <a:r>
              <a:rPr lang="en-US" baseline="0" dirty="0" smtClean="0"/>
              <a:t> </a:t>
            </a:r>
            <a:r>
              <a:rPr lang="en-US" baseline="0" dirty="0" err="1" smtClean="0"/>
              <a:t>অন্যজন</a:t>
            </a:r>
            <a:r>
              <a:rPr lang="en-US" baseline="0" dirty="0" smtClean="0"/>
              <a:t> </a:t>
            </a:r>
            <a:r>
              <a:rPr lang="en-US" baseline="0" dirty="0" err="1" smtClean="0"/>
              <a:t>উপস্থাপন</a:t>
            </a:r>
            <a:r>
              <a:rPr lang="en-US" baseline="0" dirty="0" smtClean="0"/>
              <a:t> </a:t>
            </a:r>
            <a:r>
              <a:rPr lang="en-US" baseline="0" dirty="0" err="1" smtClean="0"/>
              <a:t>করবে</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22</a:t>
            </a:fld>
            <a:endParaRPr lang="en-GB"/>
          </a:p>
        </p:txBody>
      </p:sp>
    </p:spTree>
    <p:extLst>
      <p:ext uri="{BB962C8B-B14F-4D97-AF65-F5344CB8AC3E}">
        <p14:creationId xmlns:p14="http://schemas.microsoft.com/office/powerpoint/2010/main" val="13139708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t>সত্যিই তো, এ বোঝা বয়ে রানারের কী হবে? ঘরে তার প্রিয়া যে একা শয্যায় বিনিদ্র রাত জাগছে, তারই বা কী হবে? সঙ্গে সঙ্গে অন্য একটা চিন্তাও মাথায় এলো। রানার যদি বোঝা না বয়, তবে সে খাবে কি করে? যদিও কবির বর্ণনায় রানার অর্ধভুক্ত – ক্ষুধিত রানারের ঘরেতে অভাব আছে; সে নিজে ক্ষুধার ক্লান্তিতে ক্ষয়ে ক্ষয়ে যাচ্ছে – তবুও বোঝা না বইলে রানার তো সম্পুর্ণ অভুক্ত থেকে যাবে।</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23</a:t>
            </a:fld>
            <a:endParaRPr lang="en-GB"/>
          </a:p>
        </p:txBody>
      </p:sp>
    </p:spTree>
    <p:extLst>
      <p:ext uri="{BB962C8B-B14F-4D97-AF65-F5344CB8AC3E}">
        <p14:creationId xmlns:p14="http://schemas.microsoft.com/office/powerpoint/2010/main" val="16367321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যে</a:t>
            </a:r>
            <a:r>
              <a:rPr lang="en-US" dirty="0" smtClean="0"/>
              <a:t> </a:t>
            </a:r>
            <a:r>
              <a:rPr lang="en-US" dirty="0" err="1" smtClean="0"/>
              <a:t>সর্বদা</a:t>
            </a:r>
            <a:r>
              <a:rPr lang="en-US" baseline="0" dirty="0" smtClean="0"/>
              <a:t> </a:t>
            </a:r>
            <a:r>
              <a:rPr lang="en-US" baseline="0" dirty="0" err="1" smtClean="0"/>
              <a:t>রানারের</a:t>
            </a:r>
            <a:r>
              <a:rPr lang="en-US" baseline="0" dirty="0" smtClean="0"/>
              <a:t> </a:t>
            </a:r>
            <a:r>
              <a:rPr lang="en-US" baseline="0" dirty="0" err="1" smtClean="0"/>
              <a:t>সাথে</a:t>
            </a:r>
            <a:r>
              <a:rPr lang="en-US" baseline="0" dirty="0" smtClean="0"/>
              <a:t> </a:t>
            </a:r>
            <a:r>
              <a:rPr lang="en-US" baseline="0" dirty="0" err="1" smtClean="0"/>
              <a:t>থাকে</a:t>
            </a:r>
            <a:r>
              <a:rPr lang="en-US" baseline="0" dirty="0" smtClean="0"/>
              <a:t> </a:t>
            </a:r>
            <a:r>
              <a:rPr lang="en-US" baseline="0" dirty="0" err="1" smtClean="0"/>
              <a:t>সেই</a:t>
            </a:r>
            <a:r>
              <a:rPr lang="en-US" baseline="0" dirty="0" smtClean="0"/>
              <a:t> </a:t>
            </a:r>
            <a:r>
              <a:rPr lang="en-US" baseline="0" dirty="0" err="1" smtClean="0"/>
              <a:t>বুঝবে</a:t>
            </a:r>
            <a:r>
              <a:rPr lang="en-US" baseline="0" dirty="0" smtClean="0"/>
              <a:t> </a:t>
            </a:r>
            <a:r>
              <a:rPr lang="en-US" baseline="0" dirty="0" err="1" smtClean="0"/>
              <a:t>কতটা</a:t>
            </a:r>
            <a:r>
              <a:rPr lang="en-US" baseline="0" dirty="0" smtClean="0"/>
              <a:t> </a:t>
            </a:r>
            <a:r>
              <a:rPr lang="en-US" baseline="0" dirty="0" err="1" smtClean="0"/>
              <a:t>যন্ত্রণা</a:t>
            </a:r>
            <a:r>
              <a:rPr lang="en-US" baseline="0" dirty="0" smtClean="0"/>
              <a:t> </a:t>
            </a:r>
            <a:r>
              <a:rPr lang="en-US" baseline="0" dirty="0" err="1" smtClean="0"/>
              <a:t>সে</a:t>
            </a:r>
            <a:r>
              <a:rPr lang="en-US" baseline="0" dirty="0" smtClean="0"/>
              <a:t> </a:t>
            </a:r>
            <a:r>
              <a:rPr lang="en-US" baseline="0" dirty="0" err="1" smtClean="0"/>
              <a:t>বুকে</a:t>
            </a:r>
            <a:r>
              <a:rPr lang="en-US" baseline="0" dirty="0" smtClean="0"/>
              <a:t> </a:t>
            </a:r>
            <a:r>
              <a:rPr lang="en-US" baseline="0" dirty="0" err="1" smtClean="0"/>
              <a:t>ধারণ</a:t>
            </a:r>
            <a:r>
              <a:rPr lang="en-US" baseline="0" dirty="0" smtClean="0"/>
              <a:t> </a:t>
            </a:r>
            <a:r>
              <a:rPr lang="en-US" baseline="0" dirty="0" err="1" smtClean="0"/>
              <a:t>করে</a:t>
            </a:r>
            <a:r>
              <a:rPr lang="en-US" baseline="0" dirty="0" smtClean="0"/>
              <a:t> </a:t>
            </a:r>
            <a:r>
              <a:rPr lang="en-US" baseline="0" dirty="0" err="1" smtClean="0"/>
              <a:t>বেঁচে</a:t>
            </a:r>
            <a:r>
              <a:rPr lang="en-US" baseline="0" dirty="0" smtClean="0"/>
              <a:t> </a:t>
            </a:r>
            <a:r>
              <a:rPr lang="en-US" baseline="0" dirty="0" err="1" smtClean="0"/>
              <a:t>আছে</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24</a:t>
            </a:fld>
            <a:endParaRPr lang="en-GB"/>
          </a:p>
        </p:txBody>
      </p:sp>
    </p:spTree>
    <p:extLst>
      <p:ext uri="{BB962C8B-B14F-4D97-AF65-F5344CB8AC3E}">
        <p14:creationId xmlns:p14="http://schemas.microsoft.com/office/powerpoint/2010/main" val="18598006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ভয়</a:t>
            </a:r>
            <a:r>
              <a:rPr lang="en-US" dirty="0" smtClean="0"/>
              <a:t> </a:t>
            </a:r>
            <a:r>
              <a:rPr lang="en-US" dirty="0" err="1" smtClean="0"/>
              <a:t>নেই</a:t>
            </a:r>
            <a:r>
              <a:rPr lang="en-US" dirty="0" smtClean="0"/>
              <a:t>। </a:t>
            </a:r>
            <a:r>
              <a:rPr lang="en-US" dirty="0" err="1" smtClean="0"/>
              <a:t>দায়িত্ববোধে</a:t>
            </a:r>
            <a:r>
              <a:rPr lang="en-US" baseline="0" dirty="0" smtClean="0"/>
              <a:t> </a:t>
            </a:r>
            <a:r>
              <a:rPr lang="en-US" baseline="0" dirty="0" err="1" smtClean="0"/>
              <a:t>অবিচল</a:t>
            </a:r>
            <a:r>
              <a:rPr lang="en-US" baseline="0" dirty="0" smtClean="0"/>
              <a:t> </a:t>
            </a:r>
            <a:r>
              <a:rPr lang="en-US" baseline="0" dirty="0" err="1" smtClean="0"/>
              <a:t>সে</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25</a:t>
            </a:fld>
            <a:endParaRPr lang="en-GB"/>
          </a:p>
        </p:txBody>
      </p:sp>
    </p:spTree>
    <p:extLst>
      <p:ext uri="{BB962C8B-B14F-4D97-AF65-F5344CB8AC3E}">
        <p14:creationId xmlns:p14="http://schemas.microsoft.com/office/powerpoint/2010/main" val="19428772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দায়িত্বের</a:t>
            </a:r>
            <a:r>
              <a:rPr lang="en-US" dirty="0" smtClean="0"/>
              <a:t> </a:t>
            </a:r>
            <a:r>
              <a:rPr lang="en-US" dirty="0" err="1" smtClean="0"/>
              <a:t>কাছে</a:t>
            </a:r>
            <a:r>
              <a:rPr lang="en-US" baseline="0" dirty="0" smtClean="0"/>
              <a:t> </a:t>
            </a:r>
            <a:r>
              <a:rPr lang="en-US" baseline="0" dirty="0" err="1" smtClean="0"/>
              <a:t>সে</a:t>
            </a:r>
            <a:r>
              <a:rPr lang="en-US" baseline="0" dirty="0" smtClean="0"/>
              <a:t> </a:t>
            </a:r>
            <a:r>
              <a:rPr lang="en-US" baseline="0" dirty="0" err="1" smtClean="0"/>
              <a:t>দায়বদ্ধ</a:t>
            </a:r>
            <a:r>
              <a:rPr lang="en-US" baseline="0" dirty="0" smtClean="0"/>
              <a:t>, </a:t>
            </a:r>
            <a:r>
              <a:rPr lang="en-US" baseline="0" dirty="0" err="1" smtClean="0"/>
              <a:t>সেখানে</a:t>
            </a:r>
            <a:r>
              <a:rPr lang="en-US" baseline="0" dirty="0" smtClean="0"/>
              <a:t> </a:t>
            </a:r>
            <a:r>
              <a:rPr lang="en-US" baseline="0" dirty="0" err="1" smtClean="0"/>
              <a:t>কাউকে</a:t>
            </a:r>
            <a:r>
              <a:rPr lang="en-US" baseline="0" dirty="0" smtClean="0"/>
              <a:t> </a:t>
            </a:r>
            <a:r>
              <a:rPr lang="en-US" baseline="0" dirty="0" err="1" smtClean="0"/>
              <a:t>পরোয়া</a:t>
            </a:r>
            <a:r>
              <a:rPr lang="en-US" baseline="0" dirty="0" smtClean="0"/>
              <a:t> </a:t>
            </a:r>
            <a:r>
              <a:rPr lang="en-US" baseline="0" dirty="0" err="1" smtClean="0"/>
              <a:t>করে</a:t>
            </a:r>
            <a:r>
              <a:rPr lang="en-US" baseline="0" dirty="0" smtClean="0"/>
              <a:t> </a:t>
            </a:r>
            <a:r>
              <a:rPr lang="en-US" baseline="0" dirty="0" err="1" smtClean="0"/>
              <a:t>না</a:t>
            </a:r>
            <a:r>
              <a:rPr lang="en-US" baseline="0" dirty="0" smtClean="0"/>
              <a:t> </a:t>
            </a:r>
            <a:r>
              <a:rPr lang="en-US" baseline="0" dirty="0" err="1" smtClean="0"/>
              <a:t>রানার</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26</a:t>
            </a:fld>
            <a:endParaRPr lang="en-GB"/>
          </a:p>
        </p:txBody>
      </p:sp>
    </p:spTree>
    <p:extLst>
      <p:ext uri="{BB962C8B-B14F-4D97-AF65-F5344CB8AC3E}">
        <p14:creationId xmlns:p14="http://schemas.microsoft.com/office/powerpoint/2010/main" val="26698936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আলোচনায়</a:t>
            </a:r>
            <a:r>
              <a:rPr lang="en-US" baseline="0" dirty="0" smtClean="0"/>
              <a:t> </a:t>
            </a:r>
            <a:r>
              <a:rPr lang="en-US" baseline="0" dirty="0" err="1" smtClean="0"/>
              <a:t>সবাই</a:t>
            </a:r>
            <a:r>
              <a:rPr lang="en-US" baseline="0" dirty="0" smtClean="0"/>
              <a:t> </a:t>
            </a:r>
            <a:r>
              <a:rPr lang="en-US" baseline="0" dirty="0" err="1" smtClean="0"/>
              <a:t>অংশগ্রহণ</a:t>
            </a:r>
            <a:r>
              <a:rPr lang="en-US" baseline="0" dirty="0" smtClean="0"/>
              <a:t> </a:t>
            </a:r>
            <a:r>
              <a:rPr lang="en-US" baseline="0" dirty="0" err="1" smtClean="0"/>
              <a:t>করবে</a:t>
            </a:r>
            <a:r>
              <a:rPr lang="en-US" baseline="0" dirty="0" smtClean="0"/>
              <a:t> । </a:t>
            </a:r>
            <a:r>
              <a:rPr lang="en-US" baseline="0" dirty="0" err="1" smtClean="0"/>
              <a:t>একজন</a:t>
            </a:r>
            <a:r>
              <a:rPr lang="en-US" baseline="0" dirty="0" smtClean="0"/>
              <a:t> </a:t>
            </a:r>
            <a:r>
              <a:rPr lang="en-US" baseline="0" dirty="0" err="1" smtClean="0"/>
              <a:t>লিপিব্দধ</a:t>
            </a:r>
            <a:r>
              <a:rPr lang="en-US" baseline="0" dirty="0" smtClean="0"/>
              <a:t> </a:t>
            </a:r>
            <a:r>
              <a:rPr lang="en-US" baseline="0" dirty="0" err="1" smtClean="0"/>
              <a:t>করবে</a:t>
            </a:r>
            <a:r>
              <a:rPr lang="en-US" baseline="0" dirty="0" smtClean="0"/>
              <a:t> </a:t>
            </a:r>
            <a:r>
              <a:rPr lang="en-US" baseline="0" dirty="0" err="1" smtClean="0"/>
              <a:t>অন্যজন</a:t>
            </a:r>
            <a:r>
              <a:rPr lang="en-US" baseline="0" dirty="0" smtClean="0"/>
              <a:t> </a:t>
            </a:r>
            <a:r>
              <a:rPr lang="en-US" baseline="0" dirty="0" err="1" smtClean="0"/>
              <a:t>উপস্থাপন</a:t>
            </a:r>
            <a:r>
              <a:rPr lang="en-US" baseline="0" dirty="0" smtClean="0"/>
              <a:t> </a:t>
            </a:r>
            <a:r>
              <a:rPr lang="en-US" baseline="0" dirty="0" err="1" smtClean="0"/>
              <a:t>করবে</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27</a:t>
            </a:fld>
            <a:endParaRPr lang="en-GB"/>
          </a:p>
        </p:txBody>
      </p:sp>
    </p:spTree>
    <p:extLst>
      <p:ext uri="{BB962C8B-B14F-4D97-AF65-F5344CB8AC3E}">
        <p14:creationId xmlns:p14="http://schemas.microsoft.com/office/powerpoint/2010/main" val="298901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নিজ</a:t>
            </a:r>
            <a:r>
              <a:rPr lang="en-US" dirty="0" smtClean="0"/>
              <a:t> </a:t>
            </a:r>
            <a:r>
              <a:rPr lang="en-US" dirty="0" err="1" smtClean="0"/>
              <a:t>বিদ্যালয়</a:t>
            </a:r>
            <a:r>
              <a:rPr lang="en-US" dirty="0" smtClean="0"/>
              <a:t> </a:t>
            </a:r>
            <a:r>
              <a:rPr lang="en-US" dirty="0" err="1" smtClean="0"/>
              <a:t>হলে</a:t>
            </a:r>
            <a:r>
              <a:rPr lang="en-US" dirty="0" smtClean="0"/>
              <a:t> </a:t>
            </a:r>
            <a:r>
              <a:rPr lang="en-US" dirty="0" err="1" smtClean="0"/>
              <a:t>এই</a:t>
            </a:r>
            <a:r>
              <a:rPr lang="en-US" dirty="0" smtClean="0"/>
              <a:t> </a:t>
            </a:r>
            <a:r>
              <a:rPr lang="en-US" dirty="0" err="1" smtClean="0"/>
              <a:t>স্লাইডটি</a:t>
            </a:r>
            <a:r>
              <a:rPr lang="en-US" baseline="0" dirty="0" smtClean="0"/>
              <a:t> </a:t>
            </a:r>
            <a:r>
              <a:rPr lang="en-US" baseline="0" dirty="0" err="1" smtClean="0"/>
              <a:t>হাইড</a:t>
            </a:r>
            <a:r>
              <a:rPr lang="en-US" baseline="0" dirty="0" smtClean="0"/>
              <a:t> </a:t>
            </a:r>
            <a:r>
              <a:rPr lang="en-US" baseline="0" dirty="0" err="1" smtClean="0"/>
              <a:t>থাকা</a:t>
            </a:r>
            <a:r>
              <a:rPr lang="en-US" baseline="0" dirty="0" smtClean="0"/>
              <a:t> </a:t>
            </a:r>
            <a:r>
              <a:rPr lang="en-US" baseline="0" dirty="0" err="1" smtClean="0"/>
              <a:t>উত্তম</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4</a:t>
            </a:fld>
            <a:endParaRPr lang="en-GB"/>
          </a:p>
        </p:txBody>
      </p:sp>
    </p:spTree>
    <p:extLst>
      <p:ext uri="{BB962C8B-B14F-4D97-AF65-F5344CB8AC3E}">
        <p14:creationId xmlns:p14="http://schemas.microsoft.com/office/powerpoint/2010/main" val="900861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শিক্ষার্থীদের</a:t>
            </a:r>
            <a:r>
              <a:rPr lang="en-US" baseline="0" dirty="0" smtClean="0"/>
              <a:t> </a:t>
            </a:r>
            <a:r>
              <a:rPr lang="en-US" baseline="0" dirty="0" err="1" smtClean="0"/>
              <a:t>প্রশ্ন</a:t>
            </a:r>
            <a:r>
              <a:rPr lang="en-US" baseline="0" dirty="0" smtClean="0"/>
              <a:t> </a:t>
            </a:r>
            <a:r>
              <a:rPr lang="en-US" baseline="0" dirty="0" err="1" smtClean="0"/>
              <a:t>করতে</a:t>
            </a:r>
            <a:r>
              <a:rPr lang="en-US" baseline="0" dirty="0" smtClean="0"/>
              <a:t> </a:t>
            </a:r>
            <a:r>
              <a:rPr lang="en-US" baseline="0" dirty="0" err="1" smtClean="0"/>
              <a:t>হবে</a:t>
            </a:r>
            <a:r>
              <a:rPr lang="en-US" baseline="0" dirty="0" smtClean="0"/>
              <a:t>। </a:t>
            </a:r>
            <a:r>
              <a:rPr lang="en-US" baseline="0" dirty="0" err="1" smtClean="0"/>
              <a:t>ছবি</a:t>
            </a:r>
            <a:r>
              <a:rPr lang="en-US" baseline="0" dirty="0" smtClean="0"/>
              <a:t> </a:t>
            </a:r>
            <a:r>
              <a:rPr lang="en-US" baseline="0" dirty="0" err="1" smtClean="0"/>
              <a:t>যে</a:t>
            </a:r>
            <a:r>
              <a:rPr lang="en-US" baseline="0" dirty="0" smtClean="0"/>
              <a:t> </a:t>
            </a:r>
            <a:r>
              <a:rPr lang="en-US" baseline="0" dirty="0" err="1" smtClean="0"/>
              <a:t>লোকটিকে</a:t>
            </a:r>
            <a:r>
              <a:rPr lang="en-US" baseline="0" dirty="0" smtClean="0"/>
              <a:t> </a:t>
            </a:r>
            <a:r>
              <a:rPr lang="en-US" baseline="0" dirty="0" err="1" smtClean="0"/>
              <a:t>দেখা</a:t>
            </a:r>
            <a:r>
              <a:rPr lang="en-US" baseline="0" dirty="0" smtClean="0"/>
              <a:t> </a:t>
            </a:r>
            <a:r>
              <a:rPr lang="en-US" baseline="0" dirty="0" err="1" smtClean="0"/>
              <a:t>যাচ্ছে</a:t>
            </a:r>
            <a:r>
              <a:rPr lang="en-US" baseline="0" dirty="0" smtClean="0"/>
              <a:t> </a:t>
            </a:r>
            <a:r>
              <a:rPr lang="en-US" baseline="0" dirty="0" err="1" smtClean="0"/>
              <a:t>তাকে</a:t>
            </a:r>
            <a:r>
              <a:rPr lang="en-US" baseline="0" dirty="0" smtClean="0"/>
              <a:t> </a:t>
            </a:r>
            <a:r>
              <a:rPr lang="en-US" baseline="0" dirty="0" err="1" smtClean="0"/>
              <a:t>ডাক</a:t>
            </a:r>
            <a:r>
              <a:rPr lang="en-US" baseline="0" dirty="0" smtClean="0"/>
              <a:t> </a:t>
            </a:r>
            <a:r>
              <a:rPr lang="en-US" baseline="0" dirty="0" err="1" smtClean="0"/>
              <a:t>পিয়ন</a:t>
            </a:r>
            <a:r>
              <a:rPr lang="en-US" baseline="0" dirty="0" smtClean="0"/>
              <a:t> – </a:t>
            </a:r>
            <a:r>
              <a:rPr lang="en-US" baseline="0" dirty="0" err="1" smtClean="0"/>
              <a:t>ডাক</a:t>
            </a:r>
            <a:r>
              <a:rPr lang="en-US" baseline="0" dirty="0" smtClean="0"/>
              <a:t> </a:t>
            </a:r>
            <a:r>
              <a:rPr lang="en-US" baseline="0" dirty="0" err="1" smtClean="0"/>
              <a:t>হরকরা</a:t>
            </a:r>
            <a:r>
              <a:rPr lang="en-US" baseline="0" dirty="0" smtClean="0"/>
              <a:t> </a:t>
            </a:r>
            <a:r>
              <a:rPr lang="en-US" baseline="0" dirty="0" err="1" smtClean="0"/>
              <a:t>বলা</a:t>
            </a:r>
            <a:r>
              <a:rPr lang="en-US" baseline="0" dirty="0" smtClean="0"/>
              <a:t> </a:t>
            </a:r>
            <a:r>
              <a:rPr lang="en-US" baseline="0" dirty="0" err="1" smtClean="0"/>
              <a:t>হয়</a:t>
            </a:r>
            <a:r>
              <a:rPr lang="en-US" baseline="0" dirty="0" smtClean="0"/>
              <a:t> । </a:t>
            </a:r>
            <a:r>
              <a:rPr lang="en-US" baseline="0" dirty="0" err="1" smtClean="0"/>
              <a:t>সারারাত</a:t>
            </a:r>
            <a:r>
              <a:rPr lang="en-US" baseline="0" dirty="0" smtClean="0"/>
              <a:t> </a:t>
            </a:r>
            <a:r>
              <a:rPr lang="en-US" baseline="0" dirty="0" err="1" smtClean="0"/>
              <a:t>খবর</a:t>
            </a:r>
            <a:r>
              <a:rPr lang="en-US" baseline="0" dirty="0" smtClean="0"/>
              <a:t> </a:t>
            </a:r>
            <a:r>
              <a:rPr lang="en-US" baseline="0" dirty="0" err="1" smtClean="0"/>
              <a:t>পৌঁছে</a:t>
            </a:r>
            <a:r>
              <a:rPr lang="en-US" baseline="0" dirty="0" smtClean="0"/>
              <a:t> </a:t>
            </a:r>
            <a:r>
              <a:rPr lang="en-US" baseline="0" dirty="0" err="1" smtClean="0"/>
              <a:t>দেবার</a:t>
            </a:r>
            <a:r>
              <a:rPr lang="en-US" baseline="0" dirty="0" smtClean="0"/>
              <a:t> </a:t>
            </a:r>
            <a:r>
              <a:rPr lang="en-US" baseline="0" dirty="0" err="1" smtClean="0"/>
              <a:t>জন্য</a:t>
            </a:r>
            <a:r>
              <a:rPr lang="en-US" baseline="0" dirty="0" smtClean="0"/>
              <a:t> </a:t>
            </a:r>
            <a:r>
              <a:rPr lang="en-US" baseline="0" dirty="0" err="1" smtClean="0"/>
              <a:t>তারা</a:t>
            </a:r>
            <a:r>
              <a:rPr lang="en-US" baseline="0" dirty="0" smtClean="0"/>
              <a:t> </a:t>
            </a:r>
            <a:r>
              <a:rPr lang="en-US" baseline="0" dirty="0" err="1" smtClean="0"/>
              <a:t>দৌড়াত</a:t>
            </a:r>
            <a:r>
              <a:rPr lang="en-US" baseline="0" dirty="0" smtClean="0"/>
              <a:t> </a:t>
            </a:r>
            <a:r>
              <a:rPr lang="en-US" baseline="0" dirty="0" err="1" smtClean="0"/>
              <a:t>তাই</a:t>
            </a:r>
            <a:r>
              <a:rPr lang="en-US" baseline="0" dirty="0" smtClean="0"/>
              <a:t> </a:t>
            </a:r>
            <a:r>
              <a:rPr lang="en-US" baseline="0" dirty="0" err="1" smtClean="0"/>
              <a:t>তাকে</a:t>
            </a:r>
            <a:r>
              <a:rPr lang="en-US" baseline="0" dirty="0" smtClean="0"/>
              <a:t> </a:t>
            </a:r>
            <a:r>
              <a:rPr lang="en-US" baseline="0" dirty="0" err="1" smtClean="0"/>
              <a:t>রানার</a:t>
            </a:r>
            <a:r>
              <a:rPr lang="en-US" baseline="0" dirty="0" smtClean="0"/>
              <a:t> </a:t>
            </a:r>
            <a:r>
              <a:rPr lang="en-US" baseline="0" dirty="0" err="1" smtClean="0"/>
              <a:t>বলা</a:t>
            </a:r>
            <a:r>
              <a:rPr lang="en-US" baseline="0" dirty="0" smtClean="0"/>
              <a:t>  </a:t>
            </a:r>
            <a:r>
              <a:rPr lang="en-US" baseline="0" dirty="0" err="1" smtClean="0"/>
              <a:t>হয়</a:t>
            </a:r>
            <a:r>
              <a:rPr lang="en-US" baseline="0" dirty="0" smtClean="0"/>
              <a:t>   । </a:t>
            </a:r>
            <a:r>
              <a:rPr lang="en-US" baseline="0" dirty="0" err="1" smtClean="0"/>
              <a:t>যে</a:t>
            </a:r>
            <a:r>
              <a:rPr lang="en-US" baseline="0" dirty="0" smtClean="0"/>
              <a:t> </a:t>
            </a:r>
            <a:r>
              <a:rPr lang="en-US" baseline="0" dirty="0" err="1" smtClean="0"/>
              <a:t>বাক্সটি</a:t>
            </a:r>
            <a:r>
              <a:rPr lang="en-US" baseline="0" dirty="0" smtClean="0"/>
              <a:t> </a:t>
            </a:r>
            <a:r>
              <a:rPr lang="en-US" baseline="0" dirty="0" err="1" smtClean="0"/>
              <a:t>একে</a:t>
            </a:r>
            <a:r>
              <a:rPr lang="en-US" baseline="0" dirty="0" smtClean="0"/>
              <a:t> </a:t>
            </a:r>
            <a:r>
              <a:rPr lang="en-US" baseline="0" dirty="0" err="1" smtClean="0"/>
              <a:t>ডাকবক্স</a:t>
            </a:r>
            <a:r>
              <a:rPr lang="en-US" baseline="0" dirty="0" smtClean="0"/>
              <a:t> </a:t>
            </a:r>
            <a:r>
              <a:rPr lang="en-US" baseline="0" dirty="0" err="1" smtClean="0"/>
              <a:t>বলা</a:t>
            </a:r>
            <a:r>
              <a:rPr lang="en-US" baseline="0" dirty="0" smtClean="0"/>
              <a:t> </a:t>
            </a:r>
            <a:r>
              <a:rPr lang="en-US" baseline="0" dirty="0" err="1" smtClean="0"/>
              <a:t>হয়</a:t>
            </a:r>
            <a:r>
              <a:rPr lang="en-US" baseline="0" dirty="0" smtClean="0"/>
              <a:t> । </a:t>
            </a:r>
            <a:r>
              <a:rPr lang="en-US" baseline="0" dirty="0" err="1" smtClean="0"/>
              <a:t>সভ্যাতার</a:t>
            </a:r>
            <a:r>
              <a:rPr lang="en-US" baseline="0" dirty="0" smtClean="0"/>
              <a:t> </a:t>
            </a:r>
            <a:r>
              <a:rPr lang="en-US" baseline="0" dirty="0" err="1" smtClean="0"/>
              <a:t>বিকাশে</a:t>
            </a:r>
            <a:r>
              <a:rPr lang="en-US" baseline="0" dirty="0" smtClean="0"/>
              <a:t> </a:t>
            </a:r>
            <a:r>
              <a:rPr lang="en-US" baseline="0" dirty="0" err="1" smtClean="0"/>
              <a:t>বিলুপ্ত</a:t>
            </a:r>
            <a:r>
              <a:rPr lang="en-US" baseline="0" dirty="0" smtClean="0"/>
              <a:t> </a:t>
            </a:r>
            <a:r>
              <a:rPr lang="en-US" baseline="0" dirty="0" err="1" smtClean="0"/>
              <a:t>প্রায়</a:t>
            </a:r>
            <a:r>
              <a:rPr lang="en-US" baseline="0" dirty="0" smtClean="0"/>
              <a:t> । </a:t>
            </a:r>
            <a:r>
              <a:rPr lang="en-US" baseline="0" dirty="0" err="1" smtClean="0"/>
              <a:t>বিস্তারিত</a:t>
            </a:r>
            <a:r>
              <a:rPr lang="en-US" baseline="0" dirty="0" smtClean="0"/>
              <a:t> </a:t>
            </a:r>
            <a:r>
              <a:rPr lang="en-US" baseline="0" dirty="0" err="1" smtClean="0"/>
              <a:t>বর্ণনা</a:t>
            </a:r>
            <a:r>
              <a:rPr lang="en-US" baseline="0" dirty="0" smtClean="0"/>
              <a:t> </a:t>
            </a:r>
            <a:r>
              <a:rPr lang="en-US" baseline="0" dirty="0" err="1" smtClean="0"/>
              <a:t>শিক্ষক</a:t>
            </a:r>
            <a:r>
              <a:rPr lang="en-US" baseline="0" dirty="0" smtClean="0"/>
              <a:t> </a:t>
            </a:r>
            <a:r>
              <a:rPr lang="en-US" baseline="0" dirty="0" err="1" smtClean="0"/>
              <a:t>করবেন</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5</a:t>
            </a:fld>
            <a:endParaRPr lang="en-GB"/>
          </a:p>
        </p:txBody>
      </p:sp>
    </p:spTree>
    <p:extLst>
      <p:ext uri="{BB962C8B-B14F-4D97-AF65-F5344CB8AC3E}">
        <p14:creationId xmlns:p14="http://schemas.microsoft.com/office/powerpoint/2010/main" val="23764013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রাতের</a:t>
            </a:r>
            <a:r>
              <a:rPr lang="en-US" dirty="0" smtClean="0"/>
              <a:t> </a:t>
            </a:r>
            <a:r>
              <a:rPr lang="en-US" dirty="0" err="1" smtClean="0"/>
              <a:t>তারা</a:t>
            </a:r>
            <a:r>
              <a:rPr lang="en-US" baseline="0" dirty="0" smtClean="0"/>
              <a:t> </a:t>
            </a:r>
            <a:r>
              <a:rPr lang="en-US" baseline="0" dirty="0" err="1" smtClean="0"/>
              <a:t>করে</a:t>
            </a:r>
            <a:r>
              <a:rPr lang="en-US" baseline="0" dirty="0" smtClean="0"/>
              <a:t> </a:t>
            </a:r>
            <a:r>
              <a:rPr lang="en-US" baseline="0" dirty="0" err="1" smtClean="0"/>
              <a:t>ঝিকিমিকি</a:t>
            </a:r>
            <a:r>
              <a:rPr lang="en-US" baseline="0" dirty="0" smtClean="0"/>
              <a:t> । </a:t>
            </a:r>
            <a:r>
              <a:rPr lang="en-US" baseline="0" dirty="0" err="1" smtClean="0"/>
              <a:t>যারা</a:t>
            </a:r>
            <a:r>
              <a:rPr lang="en-US" baseline="0" dirty="0" smtClean="0"/>
              <a:t> </a:t>
            </a:r>
            <a:r>
              <a:rPr lang="en-US" baseline="0" dirty="0" err="1" smtClean="0"/>
              <a:t>সারারাত</a:t>
            </a:r>
            <a:r>
              <a:rPr lang="en-US" baseline="0" dirty="0" smtClean="0"/>
              <a:t> </a:t>
            </a:r>
            <a:r>
              <a:rPr lang="en-US" baseline="0" dirty="0" err="1" smtClean="0"/>
              <a:t>খবর</a:t>
            </a:r>
            <a:r>
              <a:rPr lang="en-US" baseline="0" dirty="0" smtClean="0"/>
              <a:t> </a:t>
            </a:r>
            <a:r>
              <a:rPr lang="en-US" baseline="0" dirty="0" err="1" smtClean="0"/>
              <a:t>পৌঁছে</a:t>
            </a:r>
            <a:r>
              <a:rPr lang="en-US" baseline="0" dirty="0" smtClean="0"/>
              <a:t> </a:t>
            </a:r>
            <a:r>
              <a:rPr lang="en-US" baseline="0" dirty="0" err="1" smtClean="0"/>
              <a:t>দেবার</a:t>
            </a:r>
            <a:r>
              <a:rPr lang="en-US" baseline="0" dirty="0" smtClean="0"/>
              <a:t> </a:t>
            </a:r>
            <a:r>
              <a:rPr lang="en-US" baseline="0" dirty="0" err="1" smtClean="0"/>
              <a:t>ছুটেছে</a:t>
            </a:r>
            <a:r>
              <a:rPr lang="en-US" baseline="0" dirty="0" smtClean="0"/>
              <a:t> </a:t>
            </a:r>
            <a:r>
              <a:rPr lang="en-US" baseline="0" dirty="0" err="1" smtClean="0"/>
              <a:t>তাদের</a:t>
            </a:r>
            <a:r>
              <a:rPr lang="en-US" baseline="0" dirty="0" smtClean="0"/>
              <a:t> </a:t>
            </a:r>
            <a:r>
              <a:rPr lang="en-US" baseline="0" dirty="0" err="1" smtClean="0"/>
              <a:t>একান্ত</a:t>
            </a:r>
            <a:r>
              <a:rPr lang="en-US" baseline="0" dirty="0" smtClean="0"/>
              <a:t> </a:t>
            </a:r>
            <a:r>
              <a:rPr lang="en-US" baseline="0" dirty="0" err="1" smtClean="0"/>
              <a:t>সঙ্গী</a:t>
            </a:r>
            <a:r>
              <a:rPr lang="en-US" baseline="0" dirty="0" smtClean="0"/>
              <a:t> । </a:t>
            </a:r>
            <a:r>
              <a:rPr lang="en-US" baseline="0" dirty="0" err="1" smtClean="0"/>
              <a:t>শেষের</a:t>
            </a:r>
            <a:r>
              <a:rPr lang="en-US" baseline="0" dirty="0" smtClean="0"/>
              <a:t> </a:t>
            </a:r>
            <a:r>
              <a:rPr lang="en-US" baseline="0" dirty="0" err="1" smtClean="0"/>
              <a:t>ছবি</a:t>
            </a:r>
            <a:r>
              <a:rPr lang="en-US" baseline="0" dirty="0" smtClean="0"/>
              <a:t> </a:t>
            </a:r>
            <a:r>
              <a:rPr lang="en-US" baseline="0" dirty="0" err="1" smtClean="0"/>
              <a:t>ছুটে</a:t>
            </a:r>
            <a:r>
              <a:rPr lang="en-US" baseline="0" dirty="0" smtClean="0"/>
              <a:t> </a:t>
            </a:r>
            <a:r>
              <a:rPr lang="en-US" baseline="0" dirty="0" err="1" smtClean="0"/>
              <a:t>চলার</a:t>
            </a:r>
            <a:r>
              <a:rPr lang="en-US" baseline="0" dirty="0" smtClean="0"/>
              <a:t> </a:t>
            </a:r>
            <a:r>
              <a:rPr lang="en-US" baseline="0" dirty="0" err="1" smtClean="0"/>
              <a:t>পথের</a:t>
            </a:r>
            <a:r>
              <a:rPr lang="en-US" baseline="0" dirty="0" smtClean="0"/>
              <a:t> </a:t>
            </a:r>
            <a:r>
              <a:rPr lang="en-US" baseline="0" dirty="0" err="1" smtClean="0"/>
              <a:t>সহায়ক</a:t>
            </a:r>
            <a:r>
              <a:rPr lang="en-US" baseline="0" dirty="0" smtClean="0"/>
              <a:t> </a:t>
            </a:r>
            <a:r>
              <a:rPr lang="en-US" baseline="0" dirty="0" err="1" smtClean="0"/>
              <a:t>হারিকেন</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6</a:t>
            </a:fld>
            <a:endParaRPr lang="en-GB"/>
          </a:p>
        </p:txBody>
      </p:sp>
    </p:spTree>
    <p:extLst>
      <p:ext uri="{BB962C8B-B14F-4D97-AF65-F5344CB8AC3E}">
        <p14:creationId xmlns:p14="http://schemas.microsoft.com/office/powerpoint/2010/main" val="2088683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ছবিগুলো</a:t>
            </a:r>
            <a:r>
              <a:rPr lang="en-US" baseline="0" dirty="0" smtClean="0"/>
              <a:t> </a:t>
            </a:r>
            <a:r>
              <a:rPr lang="en-US" baseline="0" dirty="0" err="1" smtClean="0"/>
              <a:t>দেখে</a:t>
            </a:r>
            <a:r>
              <a:rPr lang="en-US" baseline="0" dirty="0" smtClean="0"/>
              <a:t> </a:t>
            </a:r>
            <a:r>
              <a:rPr lang="en-US" baseline="0" dirty="0" err="1" smtClean="0"/>
              <a:t>শিক্ষার্থীরা</a:t>
            </a:r>
            <a:r>
              <a:rPr lang="en-US" baseline="0" dirty="0" smtClean="0"/>
              <a:t> </a:t>
            </a:r>
            <a:r>
              <a:rPr lang="en-US" baseline="0" dirty="0" err="1" smtClean="0"/>
              <a:t>আজকের</a:t>
            </a:r>
            <a:r>
              <a:rPr lang="en-US" baseline="0" dirty="0" smtClean="0"/>
              <a:t> </a:t>
            </a:r>
            <a:r>
              <a:rPr lang="en-US" baseline="0" dirty="0" err="1" smtClean="0"/>
              <a:t>পাঠ</a:t>
            </a:r>
            <a:r>
              <a:rPr lang="en-US" baseline="0" dirty="0" smtClean="0"/>
              <a:t> </a:t>
            </a:r>
            <a:r>
              <a:rPr lang="en-US" baseline="0" dirty="0" err="1" smtClean="0"/>
              <a:t>ঘোষণা</a:t>
            </a:r>
            <a:r>
              <a:rPr lang="en-US" baseline="0" dirty="0" smtClean="0"/>
              <a:t> </a:t>
            </a:r>
            <a:r>
              <a:rPr lang="en-US" baseline="0" dirty="0" err="1" smtClean="0"/>
              <a:t>করবে</a:t>
            </a:r>
            <a:r>
              <a:rPr lang="en-US" baseline="0" dirty="0" smtClean="0"/>
              <a:t> । </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7</a:t>
            </a:fld>
            <a:endParaRPr lang="en-GB"/>
          </a:p>
        </p:txBody>
      </p:sp>
    </p:spTree>
    <p:extLst>
      <p:ext uri="{BB962C8B-B14F-4D97-AF65-F5344CB8AC3E}">
        <p14:creationId xmlns:p14="http://schemas.microsoft.com/office/powerpoint/2010/main" val="15789511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শিখনফল</a:t>
            </a:r>
            <a:r>
              <a:rPr lang="en-US" baseline="0" dirty="0" smtClean="0"/>
              <a:t> </a:t>
            </a:r>
            <a:r>
              <a:rPr lang="en-US" baseline="0" dirty="0" err="1" smtClean="0"/>
              <a:t>উল্লেখ</a:t>
            </a:r>
            <a:r>
              <a:rPr lang="en-US" baseline="0" dirty="0" smtClean="0"/>
              <a:t> </a:t>
            </a:r>
            <a:r>
              <a:rPr lang="en-US" baseline="0" dirty="0" err="1" smtClean="0"/>
              <a:t>করলে</a:t>
            </a:r>
            <a:r>
              <a:rPr lang="en-US" baseline="0" dirty="0" smtClean="0"/>
              <a:t> </a:t>
            </a:r>
            <a:r>
              <a:rPr lang="en-US" baseline="0" dirty="0" err="1" smtClean="0"/>
              <a:t>শিক্ষার্থী</a:t>
            </a:r>
            <a:r>
              <a:rPr lang="en-US" baseline="0" dirty="0" smtClean="0"/>
              <a:t> </a:t>
            </a:r>
            <a:r>
              <a:rPr lang="en-US" baseline="0" dirty="0" err="1" smtClean="0"/>
              <a:t>ক্লাসের</a:t>
            </a:r>
            <a:r>
              <a:rPr lang="en-US" baseline="0" dirty="0" smtClean="0"/>
              <a:t> </a:t>
            </a:r>
            <a:r>
              <a:rPr lang="en-US" baseline="0" dirty="0" err="1" smtClean="0"/>
              <a:t>চুম্বক</a:t>
            </a:r>
            <a:r>
              <a:rPr lang="en-US" baseline="0" dirty="0" smtClean="0"/>
              <a:t> </a:t>
            </a:r>
            <a:r>
              <a:rPr lang="en-US" baseline="0" dirty="0" err="1" smtClean="0"/>
              <a:t>অংশ</a:t>
            </a:r>
            <a:r>
              <a:rPr lang="en-US" baseline="0" dirty="0" smtClean="0"/>
              <a:t> </a:t>
            </a:r>
            <a:r>
              <a:rPr lang="en-US" baseline="0" dirty="0" err="1" smtClean="0"/>
              <a:t>খুব</a:t>
            </a:r>
            <a:r>
              <a:rPr lang="en-US" baseline="0" dirty="0" smtClean="0"/>
              <a:t> </a:t>
            </a:r>
            <a:r>
              <a:rPr lang="en-US" baseline="0" dirty="0" err="1" smtClean="0"/>
              <a:t>সহজেই</a:t>
            </a:r>
            <a:r>
              <a:rPr lang="en-US" baseline="0" dirty="0" smtClean="0"/>
              <a:t> </a:t>
            </a:r>
            <a:r>
              <a:rPr lang="en-US" baseline="0" dirty="0" err="1" smtClean="0"/>
              <a:t>হৃদয়জ্ঞম</a:t>
            </a:r>
            <a:r>
              <a:rPr lang="en-US" baseline="0" dirty="0" smtClean="0"/>
              <a:t> </a:t>
            </a:r>
            <a:r>
              <a:rPr lang="en-US" baseline="0" dirty="0" err="1" smtClean="0"/>
              <a:t>করতে</a:t>
            </a:r>
            <a:r>
              <a:rPr lang="en-US" baseline="0" dirty="0" smtClean="0"/>
              <a:t> </a:t>
            </a:r>
            <a:r>
              <a:rPr lang="en-US" baseline="0" dirty="0" err="1" smtClean="0"/>
              <a:t>পারবে</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8</a:t>
            </a:fld>
            <a:endParaRPr lang="en-GB"/>
          </a:p>
        </p:txBody>
      </p:sp>
    </p:spTree>
    <p:extLst>
      <p:ext uri="{BB962C8B-B14F-4D97-AF65-F5344CB8AC3E}">
        <p14:creationId xmlns:p14="http://schemas.microsoft.com/office/powerpoint/2010/main" val="251344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মাত্র</a:t>
            </a:r>
            <a:r>
              <a:rPr lang="en-US" dirty="0" smtClean="0"/>
              <a:t> </a:t>
            </a:r>
            <a:r>
              <a:rPr lang="en-US" dirty="0" err="1" smtClean="0"/>
              <a:t>একুশ</a:t>
            </a:r>
            <a:r>
              <a:rPr lang="en-US" baseline="0" dirty="0" smtClean="0"/>
              <a:t> </a:t>
            </a:r>
            <a:r>
              <a:rPr lang="en-US" baseline="0" dirty="0" err="1" smtClean="0"/>
              <a:t>বছর</a:t>
            </a:r>
            <a:r>
              <a:rPr lang="en-US" baseline="0" dirty="0" smtClean="0"/>
              <a:t> </a:t>
            </a:r>
            <a:r>
              <a:rPr lang="en-US" baseline="0" dirty="0" err="1" smtClean="0"/>
              <a:t>জীবিত</a:t>
            </a:r>
            <a:r>
              <a:rPr lang="en-US" baseline="0" dirty="0" smtClean="0"/>
              <a:t> </a:t>
            </a:r>
            <a:r>
              <a:rPr lang="en-US" baseline="0" dirty="0" err="1" smtClean="0"/>
              <a:t>ছিলেন</a:t>
            </a:r>
            <a:r>
              <a:rPr lang="en-US" baseline="0" dirty="0" smtClean="0"/>
              <a:t> । </a:t>
            </a:r>
            <a:r>
              <a:rPr lang="as-IN" baseline="0" dirty="0" smtClean="0"/>
              <a:t>একাধারে বিপ্লবী ও স্বাধীনতার আপোসহীন সংগ্রামী কবি সুকান্ত ছিলেন কমুনিষ্ট পার্টির সারাক্ষণের কর্মী। পার্টি ও সংগঠনের কাজে অত্যধিক পরিশ্রমের ফলে নিজের শরীরের উপর যে অত্যাচারটুকু তিনি করলেন তাতে তার শরীরে প্রথম ম্যালেরিয়া ও পরে দুরারোগ্য ক্ষয়রোগে আক্রান্ত হয়ে ১৯৪৭ সালের ১৩ই মে মাত্র ২১ বছর বয়সে কলিকাতার ১১৯ লাউডট স্ট্রিটের রেড এড কিওর হোমে মৃত্যুবরণ করেন। সুকান্ত ভট্টাচার্যের জীবন মাত্র ২১ বছরের আর লেখালেখি করেন মাত্র ৬/৭ বছর। সামান্য এই সময়ে নিজেকে মানুষের কবি হিসেবে প্রতিষ্ঠিত করে গেছেন। তার রচনা পরিসরের দিক থেকে স্বল্প অথচ তা ব্যাপ্তির দিক থেকে সুদূরপ্রসারী।</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9</a:t>
            </a:fld>
            <a:endParaRPr lang="en-GB"/>
          </a:p>
        </p:txBody>
      </p:sp>
    </p:spTree>
    <p:extLst>
      <p:ext uri="{BB962C8B-B14F-4D97-AF65-F5344CB8AC3E}">
        <p14:creationId xmlns:p14="http://schemas.microsoft.com/office/powerpoint/2010/main" val="77029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as-IN" dirty="0" smtClean="0"/>
              <a:t>পিতা-নিবারন ভট্টাচার্য, মা-সুনীতি দেবী। । ১৯২৬ সালের ১৫ আগস্ট তিনি তার মাতামহের বাড়ি কলকাতার কালীঘাটের ৪৩,মহিম হালদার স্ট্রীটের বাড়িতে জন্মগ্রহণ করেন। এক নিম্নবিত্ত পরিবারে জন্ম। বেলেঘাটা দেশবন্ধু স্কুল থেকে ১৯৪৫ সালে প্রবেশিকা পরীক্ষায় অংশগ্রহণ করে অকৃতকার্য হন। এ সময় ছাত্র আন্দোলন ও বামপন্থী রাজনৈতিক কর্মকাণ্ডে যুক্ত হওয়ায় তার আনুষ্ঠানিক শিক্ষার সমাপ্তি ঘটে। সুকান্তের বাল্যবন্ধু ছিলেন কবি অরুনাচল বসু। সুকান্ত সমগ্রতে লেখা সুকান্তের চিঠিগুলির বেশিরভাগই অরুনাচল বসুকে লেখা। অরুনাচল বসুর মাতা কবি সরলা বসু সুকান্তকে পুত্রস্নেহে দেখতেন। কবির জীবনের বেশিরভাগ সময় কেটেছিল কলকাতার বেলেঘাটার ৩৪ হরমোহন ঘোষ লেনের বাড়ীতে। সেই বাড়িটি এখনো অক্ষত আছে। পাশের বাড়ীটিতে এখনো বসবাস করেন সুকান্তের একমাত্র জীবিত ভাই বিভাস ভট্টাচার্য। পশ্চিমবঙ্গের প্রাক্তন মুখ্যমন্ত্রী বুদ্ধদেব ভট্টাচার্য সুকান্তের সম্পর্কিত ভ্রাতুষ্পুত্র।</a:t>
            </a:r>
            <a:endParaRPr lang="en-US" dirty="0"/>
          </a:p>
        </p:txBody>
      </p:sp>
      <p:sp>
        <p:nvSpPr>
          <p:cNvPr id="4" name="Slide Number Placeholder 3"/>
          <p:cNvSpPr>
            <a:spLocks noGrp="1"/>
          </p:cNvSpPr>
          <p:nvPr>
            <p:ph type="sldNum" sz="quarter" idx="10"/>
          </p:nvPr>
        </p:nvSpPr>
        <p:spPr/>
        <p:txBody>
          <a:bodyPr/>
          <a:lstStyle/>
          <a:p>
            <a:fld id="{5813E3D9-2D3E-4757-B0FA-2646EFC7294A}" type="slidenum">
              <a:rPr lang="en-GB" smtClean="0"/>
              <a:t>10</a:t>
            </a:fld>
            <a:endParaRPr lang="en-GB"/>
          </a:p>
        </p:txBody>
      </p:sp>
    </p:spTree>
    <p:extLst>
      <p:ext uri="{BB962C8B-B14F-4D97-AF65-F5344CB8AC3E}">
        <p14:creationId xmlns:p14="http://schemas.microsoft.com/office/powerpoint/2010/main" val="37074580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D8BD707-D9CF-40AE-B4C6-C98DA3205C09}" type="datetimeFigureOut">
              <a:rPr lang="en-US" smtClean="0"/>
              <a:pPr/>
              <a:t>4/12/2020</a:t>
            </a:fld>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D8BD707-D9CF-40AE-B4C6-C98DA3205C09}"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4/12/2020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pPr/>
              <a:t>4/12/2020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smtClean="0"/>
              <a:t>Click to edit Master title style</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smtClean="0"/>
              <a:t>Click to edit Master title style</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1D8BD707-D9CF-40AE-B4C6-C98DA3205C09}" type="datetimeFigureOut">
              <a:rPr lang="en-US" smtClean="0"/>
              <a:pPr/>
              <a:t>4/12/2020</a:t>
            </a:fld>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youtube.com/watch?v=4mfovIUxEYY"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22.jpg"/></Relationships>
</file>

<file path=ppt/slides/_rels/slide1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8.jp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1.jpg"/></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tariqmagura@gmail.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chor="ctr">
            <a:normAutofit/>
          </a:bodyPr>
          <a:lstStyle/>
          <a:p>
            <a:pPr algn="just"/>
            <a:r>
              <a:rPr lang="en-US" sz="4000" dirty="0" err="1" smtClean="0">
                <a:solidFill>
                  <a:srgbClr val="FF0000"/>
                </a:solidFill>
                <a:latin typeface="NikoshBAN" panose="02000000000000000000" pitchFamily="2" charset="0"/>
                <a:cs typeface="NikoshBAN" panose="02000000000000000000" pitchFamily="2" charset="0"/>
              </a:rPr>
              <a:t>সম্মানিত</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শিক্ষকদের</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সুবিধার্থে</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নোটস্</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দেওয়া</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আছে</a:t>
            </a:r>
            <a:r>
              <a:rPr lang="en-US" sz="4000" dirty="0" smtClean="0">
                <a:solidFill>
                  <a:srgbClr val="FF0000"/>
                </a:solidFill>
                <a:latin typeface="NikoshBAN" panose="02000000000000000000" pitchFamily="2" charset="0"/>
                <a:cs typeface="NikoshBAN" panose="02000000000000000000" pitchFamily="2" charset="0"/>
              </a:rPr>
              <a:t> । </a:t>
            </a:r>
            <a:r>
              <a:rPr lang="en-US" sz="4000" dirty="0" err="1" smtClean="0">
                <a:solidFill>
                  <a:srgbClr val="FF0000"/>
                </a:solidFill>
                <a:latin typeface="NikoshBAN" panose="02000000000000000000" pitchFamily="2" charset="0"/>
                <a:cs typeface="NikoshBAN" panose="02000000000000000000" pitchFamily="2" charset="0"/>
              </a:rPr>
              <a:t>করোনার</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দিনগুলিতে</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সচেতন</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থাকুন</a:t>
            </a:r>
            <a:r>
              <a:rPr lang="en-US" sz="4000" dirty="0" smtClean="0">
                <a:solidFill>
                  <a:srgbClr val="FF0000"/>
                </a:solidFill>
                <a:latin typeface="NikoshBAN" panose="02000000000000000000" pitchFamily="2" charset="0"/>
                <a:cs typeface="NikoshBAN" panose="02000000000000000000" pitchFamily="2" charset="0"/>
              </a:rPr>
              <a:t> । </a:t>
            </a:r>
            <a:r>
              <a:rPr lang="en-US" sz="4000" dirty="0" err="1" smtClean="0">
                <a:solidFill>
                  <a:srgbClr val="FF0000"/>
                </a:solidFill>
                <a:latin typeface="NikoshBAN" panose="02000000000000000000" pitchFamily="2" charset="0"/>
                <a:cs typeface="NikoshBAN" panose="02000000000000000000" pitchFamily="2" charset="0"/>
              </a:rPr>
              <a:t>ভালো</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থাকুন</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নিরাপদ</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থাকুন</a:t>
            </a:r>
            <a:r>
              <a:rPr lang="en-US" sz="4000" dirty="0" smtClean="0">
                <a:solidFill>
                  <a:srgbClr val="FF0000"/>
                </a:solidFill>
                <a:latin typeface="NikoshBAN" panose="02000000000000000000" pitchFamily="2" charset="0"/>
                <a:cs typeface="NikoshBAN" panose="02000000000000000000" pitchFamily="2" charset="0"/>
              </a:rPr>
              <a:t> । </a:t>
            </a:r>
            <a:r>
              <a:rPr lang="en-US" sz="4000" dirty="0" err="1" smtClean="0">
                <a:solidFill>
                  <a:srgbClr val="FF0000"/>
                </a:solidFill>
                <a:latin typeface="NikoshBAN" panose="02000000000000000000" pitchFamily="2" charset="0"/>
                <a:cs typeface="NikoshBAN" panose="02000000000000000000" pitchFamily="2" charset="0"/>
              </a:rPr>
              <a:t>ঘরে</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থাকুন</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পরিবারকে</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সুস্থ্য</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রাখুন</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আপনি</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ভালো</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থাকলে</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ভালো</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থাকবে</a:t>
            </a:r>
            <a:r>
              <a:rPr lang="en-US" sz="4000" dirty="0" smtClean="0">
                <a:solidFill>
                  <a:srgbClr val="FF0000"/>
                </a:solidFill>
                <a:latin typeface="NikoshBAN" panose="02000000000000000000" pitchFamily="2" charset="0"/>
                <a:cs typeface="NikoshBAN" panose="02000000000000000000" pitchFamily="2" charset="0"/>
              </a:rPr>
              <a:t> </a:t>
            </a:r>
            <a:r>
              <a:rPr lang="en-US" sz="4000" dirty="0" err="1" smtClean="0">
                <a:solidFill>
                  <a:srgbClr val="FF0000"/>
                </a:solidFill>
                <a:latin typeface="NikoshBAN" panose="02000000000000000000" pitchFamily="2" charset="0"/>
                <a:cs typeface="NikoshBAN" panose="02000000000000000000" pitchFamily="2" charset="0"/>
              </a:rPr>
              <a:t>দেশ</a:t>
            </a:r>
            <a:r>
              <a:rPr lang="en-US" sz="4000" dirty="0" smtClean="0">
                <a:solidFill>
                  <a:srgbClr val="FF0000"/>
                </a:solidFill>
                <a:latin typeface="NikoshBAN" panose="02000000000000000000" pitchFamily="2" charset="0"/>
                <a:cs typeface="NikoshBAN" panose="02000000000000000000" pitchFamily="2" charset="0"/>
              </a:rPr>
              <a:t> । </a:t>
            </a:r>
            <a:endParaRPr lang="en-US" sz="4000" dirty="0">
              <a:solidFill>
                <a:srgbClr val="FF0000"/>
              </a:solidFill>
              <a:latin typeface="NikoshBAN" panose="02000000000000000000" pitchFamily="2" charset="0"/>
              <a:cs typeface="NikoshBAN" panose="02000000000000000000" pitchFamily="2" charset="0"/>
            </a:endParaRPr>
          </a:p>
        </p:txBody>
      </p:sp>
      <p:sp>
        <p:nvSpPr>
          <p:cNvPr id="3" name="Title 2"/>
          <p:cNvSpPr>
            <a:spLocks noGrp="1"/>
          </p:cNvSpPr>
          <p:nvPr>
            <p:ph type="title"/>
          </p:nvPr>
        </p:nvSpPr>
        <p:spPr>
          <a:solidFill>
            <a:srgbClr val="FFFF00"/>
          </a:solidFill>
        </p:spPr>
        <p:txBody>
          <a:bodyPr/>
          <a:lstStyle/>
          <a:p>
            <a:r>
              <a:rPr lang="en-US" sz="7200" dirty="0" err="1" smtClean="0">
                <a:solidFill>
                  <a:schemeClr val="tx1"/>
                </a:solidFill>
                <a:latin typeface="NikoshBAN" panose="02000000000000000000" pitchFamily="2" charset="0"/>
                <a:cs typeface="NikoshBAN" panose="02000000000000000000" pitchFamily="2" charset="0"/>
              </a:rPr>
              <a:t>স্লা</a:t>
            </a:r>
            <a:r>
              <a:rPr lang="en-US" dirty="0" err="1" smtClean="0">
                <a:solidFill>
                  <a:srgbClr val="FF0000"/>
                </a:solidFill>
                <a:latin typeface="NikoshBAN" panose="02000000000000000000" pitchFamily="2" charset="0"/>
                <a:cs typeface="NikoshBAN" panose="02000000000000000000" pitchFamily="2" charset="0"/>
              </a:rPr>
              <a:t>ইড</a:t>
            </a:r>
            <a:r>
              <a:rPr lang="en-US" dirty="0" smtClean="0">
                <a:solidFill>
                  <a:srgbClr val="FF0000"/>
                </a:solidFill>
                <a:latin typeface="NikoshBAN" panose="02000000000000000000" pitchFamily="2" charset="0"/>
                <a:cs typeface="NikoshBAN" panose="02000000000000000000" pitchFamily="2" charset="0"/>
              </a:rPr>
              <a:t> </a:t>
            </a:r>
            <a:r>
              <a:rPr lang="en-US" dirty="0" err="1" smtClean="0">
                <a:solidFill>
                  <a:srgbClr val="FF0000"/>
                </a:solidFill>
                <a:latin typeface="NikoshBAN" panose="02000000000000000000" pitchFamily="2" charset="0"/>
                <a:cs typeface="NikoshBAN" panose="02000000000000000000" pitchFamily="2" charset="0"/>
              </a:rPr>
              <a:t>নোটস্</a:t>
            </a:r>
            <a:r>
              <a:rPr lang="en-US" dirty="0" smtClean="0">
                <a:solidFill>
                  <a:srgbClr val="FF0000"/>
                </a:solidFill>
                <a:latin typeface="NikoshBAN" panose="02000000000000000000" pitchFamily="2" charset="0"/>
                <a:cs typeface="NikoshBAN" panose="02000000000000000000" pitchFamily="2" charset="0"/>
              </a:rPr>
              <a:t>‌</a:t>
            </a:r>
            <a:endParaRPr lang="en-US" dirty="0">
              <a:solidFill>
                <a:srgbClr val="FF00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44770905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ight Arrow 3"/>
          <p:cNvSpPr/>
          <p:nvPr/>
        </p:nvSpPr>
        <p:spPr>
          <a:xfrm rot="18126597">
            <a:off x="4509920" y="1717838"/>
            <a:ext cx="1376581" cy="1949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646616" y="1216675"/>
            <a:ext cx="3453839" cy="1384995"/>
          </a:xfrm>
          <a:prstGeom prst="rect">
            <a:avLst/>
          </a:prstGeom>
          <a:solidFill>
            <a:schemeClr val="bg2">
              <a:lumMod val="75000"/>
            </a:schemeClr>
          </a:solidFill>
        </p:spPr>
        <p:txBody>
          <a:bodyPr wrap="square" rtlCol="0">
            <a:spAutoFit/>
          </a:bodyPr>
          <a:lstStyle/>
          <a:p>
            <a:r>
              <a:rPr lang="bn-IN" sz="2800" dirty="0" smtClean="0">
                <a:solidFill>
                  <a:srgbClr val="0070C0"/>
                </a:solidFill>
                <a:latin typeface="NikoshBAN" pitchFamily="2" charset="0"/>
                <a:cs typeface="NikoshBAN" pitchFamily="2" charset="0"/>
              </a:rPr>
              <a:t>জন্মস্থান </a:t>
            </a:r>
            <a:r>
              <a:rPr lang="bn-IN" sz="2800" dirty="0" smtClean="0">
                <a:latin typeface="NikoshBAN" pitchFamily="2" charset="0"/>
                <a:cs typeface="NikoshBAN" pitchFamily="2" charset="0"/>
              </a:rPr>
              <a:t>– কোলকাতার কালীঘাটে। পৈত্রিক নিবাসঃ গোপালগঞ্জের কোটালীপাড়ায়</a:t>
            </a:r>
          </a:p>
        </p:txBody>
      </p:sp>
      <p:sp>
        <p:nvSpPr>
          <p:cNvPr id="6" name="Right Arrow 5"/>
          <p:cNvSpPr/>
          <p:nvPr/>
        </p:nvSpPr>
        <p:spPr>
          <a:xfrm rot="19227653">
            <a:off x="5104233" y="2311597"/>
            <a:ext cx="561476" cy="2184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749805" y="57359"/>
            <a:ext cx="4365165" cy="1077218"/>
          </a:xfrm>
          <a:prstGeom prst="rect">
            <a:avLst/>
          </a:prstGeom>
          <a:solidFill>
            <a:schemeClr val="bg2">
              <a:lumMod val="75000"/>
            </a:schemeClr>
          </a:solidFill>
        </p:spPr>
        <p:txBody>
          <a:bodyPr wrap="square" rtlCol="0">
            <a:spAutoFit/>
          </a:bodyPr>
          <a:lstStyle/>
          <a:p>
            <a:r>
              <a:rPr lang="bn-IN" sz="3200" dirty="0" smtClean="0">
                <a:solidFill>
                  <a:srgbClr val="0070C0"/>
                </a:solidFill>
                <a:latin typeface="NikoshBAN" pitchFamily="2" charset="0"/>
                <a:cs typeface="NikoshBAN" pitchFamily="2" charset="0"/>
              </a:rPr>
              <a:t>পিতা</a:t>
            </a:r>
            <a:r>
              <a:rPr lang="bn-IN" sz="3200" dirty="0" smtClean="0">
                <a:latin typeface="NikoshBAN" pitchFamily="2" charset="0"/>
                <a:cs typeface="NikoshBAN" pitchFamily="2" charset="0"/>
              </a:rPr>
              <a:t> –</a:t>
            </a:r>
            <a:r>
              <a:rPr lang="bn-IN" sz="3200" dirty="0">
                <a:latin typeface="NikoshBAN" pitchFamily="2" charset="0"/>
                <a:cs typeface="NikoshBAN" pitchFamily="2" charset="0"/>
              </a:rPr>
              <a:t> </a:t>
            </a:r>
            <a:r>
              <a:rPr lang="bn-IN" sz="3200" dirty="0" smtClean="0">
                <a:latin typeface="NikoshBAN" pitchFamily="2" charset="0"/>
                <a:cs typeface="NikoshBAN" pitchFamily="2" charset="0"/>
              </a:rPr>
              <a:t>নিবারণচন্দ্র ভট্টাচার্য</a:t>
            </a:r>
          </a:p>
          <a:p>
            <a:r>
              <a:rPr lang="bn-IN" sz="3200" dirty="0" smtClean="0">
                <a:solidFill>
                  <a:srgbClr val="0070C0"/>
                </a:solidFill>
                <a:latin typeface="NikoshBAN" pitchFamily="2" charset="0"/>
                <a:cs typeface="NikoshBAN" pitchFamily="2" charset="0"/>
              </a:rPr>
              <a:t>মাতা</a:t>
            </a:r>
            <a:r>
              <a:rPr lang="bn-IN" sz="3200" dirty="0" smtClean="0">
                <a:latin typeface="NikoshBAN" pitchFamily="2" charset="0"/>
                <a:cs typeface="NikoshBAN" pitchFamily="2" charset="0"/>
              </a:rPr>
              <a:t> –</a:t>
            </a:r>
            <a:r>
              <a:rPr lang="bn-IN" sz="3200" dirty="0">
                <a:latin typeface="NikoshBAN" pitchFamily="2" charset="0"/>
                <a:cs typeface="NikoshBAN" pitchFamily="2" charset="0"/>
              </a:rPr>
              <a:t> </a:t>
            </a:r>
            <a:r>
              <a:rPr lang="bn-IN" sz="3200" dirty="0" smtClean="0">
                <a:latin typeface="NikoshBAN" pitchFamily="2" charset="0"/>
                <a:cs typeface="NikoshBAN" pitchFamily="2" charset="0"/>
              </a:rPr>
              <a:t>সুনীতি দেবী</a:t>
            </a:r>
            <a:endParaRPr lang="en-US" sz="3200" dirty="0" smtClean="0">
              <a:latin typeface="NikoshBAN" pitchFamily="2" charset="0"/>
              <a:cs typeface="NikoshBAN" pitchFamily="2" charset="0"/>
            </a:endParaRPr>
          </a:p>
        </p:txBody>
      </p:sp>
      <p:sp>
        <p:nvSpPr>
          <p:cNvPr id="8" name="TextBox 7"/>
          <p:cNvSpPr txBox="1"/>
          <p:nvPr/>
        </p:nvSpPr>
        <p:spPr>
          <a:xfrm>
            <a:off x="5865681" y="2967518"/>
            <a:ext cx="3266910" cy="1815882"/>
          </a:xfrm>
          <a:prstGeom prst="rect">
            <a:avLst/>
          </a:prstGeom>
          <a:solidFill>
            <a:schemeClr val="bg2">
              <a:lumMod val="75000"/>
            </a:schemeClr>
          </a:solidFill>
        </p:spPr>
        <p:txBody>
          <a:bodyPr wrap="square" rtlCol="0">
            <a:spAutoFit/>
          </a:bodyPr>
          <a:lstStyle/>
          <a:p>
            <a:pPr algn="just"/>
            <a:r>
              <a:rPr lang="bn-IN" sz="2800" dirty="0" smtClean="0">
                <a:solidFill>
                  <a:srgbClr val="0070C0"/>
                </a:solidFill>
                <a:latin typeface="NikoshBAN" pitchFamily="2" charset="0"/>
                <a:cs typeface="NikoshBAN" pitchFamily="2" charset="0"/>
              </a:rPr>
              <a:t>পড়ালেখা</a:t>
            </a:r>
            <a:r>
              <a:rPr lang="bn-IN" sz="2800" dirty="0" smtClean="0">
                <a:latin typeface="NikoshBAN" pitchFamily="2" charset="0"/>
                <a:cs typeface="NikoshBAN" pitchFamily="2" charset="0"/>
              </a:rPr>
              <a:t> – বেলেঘাটা দেশবন্ধু স্কুল থেকে ম্যাট্রিক পরীক্ষায় অংশগ্রহণ করে অকৃতকার্য হন</a:t>
            </a:r>
            <a:endParaRPr lang="en-US" dirty="0"/>
          </a:p>
        </p:txBody>
      </p:sp>
      <p:sp>
        <p:nvSpPr>
          <p:cNvPr id="9" name="Right Arrow 8"/>
          <p:cNvSpPr/>
          <p:nvPr/>
        </p:nvSpPr>
        <p:spPr>
          <a:xfrm>
            <a:off x="5247814" y="2930247"/>
            <a:ext cx="473499" cy="2171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57200" y="5503783"/>
            <a:ext cx="8643254" cy="861774"/>
          </a:xfrm>
          <a:prstGeom prst="rect">
            <a:avLst/>
          </a:prstGeom>
          <a:solidFill>
            <a:schemeClr val="bg2">
              <a:lumMod val="75000"/>
            </a:schemeClr>
          </a:solidFill>
        </p:spPr>
        <p:txBody>
          <a:bodyPr wrap="square" rtlCol="0">
            <a:spAutoFit/>
          </a:bodyPr>
          <a:lstStyle/>
          <a:p>
            <a:pPr algn="ctr"/>
            <a:r>
              <a:rPr lang="bn-IN" sz="3200" dirty="0" smtClean="0">
                <a:solidFill>
                  <a:srgbClr val="0070C0"/>
                </a:solidFill>
                <a:latin typeface="NikoshBAN" pitchFamily="2" charset="0"/>
                <a:cs typeface="NikoshBAN" pitchFamily="2" charset="0"/>
              </a:rPr>
              <a:t>কবিতার ধরণ</a:t>
            </a:r>
            <a:r>
              <a:rPr lang="bn-IN" sz="3200" dirty="0" smtClean="0">
                <a:latin typeface="NikoshBAN" pitchFamily="2" charset="0"/>
                <a:cs typeface="NikoshBAN" pitchFamily="2" charset="0"/>
              </a:rPr>
              <a:t> –অনাচার ও বৈষম্যের বিরুদ্ধে প্রবল প্রতিবাদ।</a:t>
            </a:r>
            <a:endParaRPr lang="en-US" sz="3200" dirty="0">
              <a:latin typeface="NikoshBAN" pitchFamily="2" charset="0"/>
              <a:cs typeface="NikoshBAN" pitchFamily="2" charset="0"/>
            </a:endParaRPr>
          </a:p>
          <a:p>
            <a:endParaRPr lang="en-US" dirty="0"/>
          </a:p>
        </p:txBody>
      </p:sp>
      <p:sp>
        <p:nvSpPr>
          <p:cNvPr id="11" name="Down Arrow 10"/>
          <p:cNvSpPr/>
          <p:nvPr/>
        </p:nvSpPr>
        <p:spPr>
          <a:xfrm>
            <a:off x="4551927" y="3669056"/>
            <a:ext cx="231995" cy="174114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57200" y="70564"/>
            <a:ext cx="3848146" cy="1354217"/>
          </a:xfrm>
          <a:prstGeom prst="rect">
            <a:avLst/>
          </a:prstGeom>
          <a:solidFill>
            <a:schemeClr val="bg2">
              <a:lumMod val="75000"/>
            </a:schemeClr>
          </a:solidFill>
        </p:spPr>
        <p:txBody>
          <a:bodyPr wrap="square" rtlCol="0">
            <a:spAutoFit/>
          </a:bodyPr>
          <a:lstStyle/>
          <a:p>
            <a:r>
              <a:rPr lang="bn-IN" sz="3200" dirty="0" smtClean="0">
                <a:solidFill>
                  <a:srgbClr val="0070C0"/>
                </a:solidFill>
                <a:latin typeface="NikoshBAN" pitchFamily="2" charset="0"/>
                <a:cs typeface="NikoshBAN" pitchFamily="2" charset="0"/>
              </a:rPr>
              <a:t>জন্ম </a:t>
            </a:r>
            <a:r>
              <a:rPr lang="bn-IN" sz="3200" dirty="0" smtClean="0">
                <a:latin typeface="NikoshBAN" pitchFamily="2" charset="0"/>
                <a:cs typeface="NikoshBAN" pitchFamily="2" charset="0"/>
              </a:rPr>
              <a:t>–</a:t>
            </a:r>
            <a:r>
              <a:rPr lang="bn-IN" sz="3200" dirty="0">
                <a:latin typeface="NikoshBAN" pitchFamily="2" charset="0"/>
                <a:cs typeface="NikoshBAN" pitchFamily="2" charset="0"/>
              </a:rPr>
              <a:t> </a:t>
            </a:r>
            <a:r>
              <a:rPr lang="bn-IN" sz="3200" dirty="0" smtClean="0">
                <a:latin typeface="NikoshBAN" pitchFamily="2" charset="0"/>
                <a:cs typeface="NikoshBAN" pitchFamily="2" charset="0"/>
              </a:rPr>
              <a:t>৩০ শ্রাবণ ১৩৩৩ বঙ্গাব্দ</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১৫ আগস্ট ১৯২৬ সাল</a:t>
            </a:r>
            <a:endParaRPr lang="en-US" sz="3200" dirty="0">
              <a:latin typeface="NikoshBAN" pitchFamily="2" charset="0"/>
              <a:cs typeface="NikoshBAN" pitchFamily="2" charset="0"/>
            </a:endParaRPr>
          </a:p>
          <a:p>
            <a:endParaRPr lang="en-US" dirty="0"/>
          </a:p>
        </p:txBody>
      </p:sp>
      <p:sp>
        <p:nvSpPr>
          <p:cNvPr id="14" name="TextBox 13"/>
          <p:cNvSpPr txBox="1"/>
          <p:nvPr/>
        </p:nvSpPr>
        <p:spPr>
          <a:xfrm>
            <a:off x="457200" y="2010076"/>
            <a:ext cx="2971800" cy="1077218"/>
          </a:xfrm>
          <a:prstGeom prst="rect">
            <a:avLst/>
          </a:prstGeom>
          <a:solidFill>
            <a:schemeClr val="bg2">
              <a:lumMod val="75000"/>
            </a:schemeClr>
          </a:solidFill>
        </p:spPr>
        <p:txBody>
          <a:bodyPr wrap="square" rtlCol="0">
            <a:spAutoFit/>
          </a:bodyPr>
          <a:lstStyle/>
          <a:p>
            <a:r>
              <a:rPr lang="bn-IN" sz="3200" dirty="0" smtClean="0">
                <a:solidFill>
                  <a:srgbClr val="0070C0"/>
                </a:solidFill>
                <a:latin typeface="NikoshBAN" pitchFamily="2" charset="0"/>
                <a:cs typeface="NikoshBAN" pitchFamily="2" charset="0"/>
              </a:rPr>
              <a:t>মৃত্যু</a:t>
            </a:r>
            <a:r>
              <a:rPr lang="bn-IN" sz="3200" dirty="0" smtClean="0">
                <a:latin typeface="NikoshBAN" pitchFamily="2" charset="0"/>
                <a:cs typeface="NikoshBAN" pitchFamily="2" charset="0"/>
              </a:rPr>
              <a:t> – ২৯ বৈশাখ ১৩৫৪</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১৩ মে ১৯৪৭</a:t>
            </a:r>
            <a:endParaRPr lang="en-US" sz="3200" dirty="0"/>
          </a:p>
        </p:txBody>
      </p:sp>
      <p:sp>
        <p:nvSpPr>
          <p:cNvPr id="15" name="TextBox 14"/>
          <p:cNvSpPr txBox="1"/>
          <p:nvPr/>
        </p:nvSpPr>
        <p:spPr>
          <a:xfrm>
            <a:off x="457200" y="3613688"/>
            <a:ext cx="2938948" cy="1477328"/>
          </a:xfrm>
          <a:prstGeom prst="rect">
            <a:avLst/>
          </a:prstGeom>
          <a:solidFill>
            <a:schemeClr val="bg2">
              <a:lumMod val="75000"/>
            </a:schemeClr>
          </a:solidFill>
        </p:spPr>
        <p:txBody>
          <a:bodyPr wrap="square" rtlCol="0">
            <a:spAutoFit/>
          </a:bodyPr>
          <a:lstStyle/>
          <a:p>
            <a:r>
              <a:rPr lang="bn-IN" sz="3000" dirty="0" smtClean="0">
                <a:solidFill>
                  <a:srgbClr val="0070C0"/>
                </a:solidFill>
                <a:latin typeface="NikoshBAN" pitchFamily="2" charset="0"/>
                <a:cs typeface="NikoshBAN" pitchFamily="2" charset="0"/>
              </a:rPr>
              <a:t>কাব্যগ্রন্থ</a:t>
            </a:r>
            <a:r>
              <a:rPr lang="bn-IN" sz="3000" dirty="0" smtClean="0">
                <a:latin typeface="NikoshBAN" pitchFamily="2" charset="0"/>
                <a:cs typeface="NikoshBAN" pitchFamily="2" charset="0"/>
              </a:rPr>
              <a:t> –ছাড়পত্র, ঘুম নেই, পূর্বাভাস, অভিযান, হরতাল।</a:t>
            </a:r>
            <a:endParaRPr lang="en-US" sz="3000" dirty="0">
              <a:latin typeface="NikoshBAN" pitchFamily="2" charset="0"/>
              <a:cs typeface="NikoshBAN" pitchFamily="2" charset="0"/>
            </a:endParaRPr>
          </a:p>
        </p:txBody>
      </p:sp>
      <p:sp>
        <p:nvSpPr>
          <p:cNvPr id="17" name="Left Arrow 16"/>
          <p:cNvSpPr/>
          <p:nvPr/>
        </p:nvSpPr>
        <p:spPr>
          <a:xfrm rot="3506794" flipV="1">
            <a:off x="3432465" y="1953287"/>
            <a:ext cx="1045970" cy="17889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eft Arrow 17"/>
          <p:cNvSpPr/>
          <p:nvPr/>
        </p:nvSpPr>
        <p:spPr>
          <a:xfrm>
            <a:off x="3520575" y="2834788"/>
            <a:ext cx="463516" cy="22162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Arrow 22"/>
          <p:cNvSpPr/>
          <p:nvPr/>
        </p:nvSpPr>
        <p:spPr>
          <a:xfrm rot="8014283">
            <a:off x="3583134" y="3627574"/>
            <a:ext cx="781807" cy="2166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075666" y="2450098"/>
            <a:ext cx="1143349" cy="10499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smtClean="0">
                <a:latin typeface="NikoshBAN" pitchFamily="2" charset="0"/>
                <a:cs typeface="NikoshBAN" pitchFamily="2" charset="0"/>
              </a:rPr>
              <a:t>জীবনী </a:t>
            </a:r>
            <a:endParaRPr lang="en-US" sz="2400" dirty="0">
              <a:latin typeface="NikoshBAN" pitchFamily="2" charset="0"/>
              <a:cs typeface="NikoshBAN" pitchFamily="2" charset="0"/>
            </a:endParaRPr>
          </a:p>
        </p:txBody>
      </p:sp>
    </p:spTree>
    <p:extLst>
      <p:ext uri="{BB962C8B-B14F-4D97-AF65-F5344CB8AC3E}">
        <p14:creationId xmlns:p14="http://schemas.microsoft.com/office/powerpoint/2010/main" val="68412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2000"/>
                                        <p:tgtEl>
                                          <p:spTgt spid="17"/>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heel(1)">
                                      <p:cBhvr>
                                        <p:cTn id="15" dur="2000"/>
                                        <p:tgtEl>
                                          <p:spTgt spid="12"/>
                                        </p:tgtEl>
                                      </p:cBhvr>
                                    </p:animEffect>
                                  </p:childTnLst>
                                </p:cTn>
                              </p:par>
                            </p:childTnLst>
                          </p:cTn>
                        </p:par>
                        <p:par>
                          <p:cTn id="16" fill="hold">
                            <p:stCondLst>
                              <p:cond delay="6000"/>
                            </p:stCondLst>
                            <p:childTnLst>
                              <p:par>
                                <p:cTn id="17" presetID="21"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8000"/>
                            </p:stCondLst>
                            <p:childTnLst>
                              <p:par>
                                <p:cTn id="21" presetID="21" presetClass="entr" presetSubtype="1"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2000"/>
                                        <p:tgtEl>
                                          <p:spTgt spid="7"/>
                                        </p:tgtEl>
                                      </p:cBhvr>
                                    </p:animEffect>
                                  </p:childTnLst>
                                </p:cTn>
                              </p:par>
                            </p:childTnLst>
                          </p:cTn>
                        </p:par>
                        <p:par>
                          <p:cTn id="24" fill="hold">
                            <p:stCondLst>
                              <p:cond delay="10000"/>
                            </p:stCondLst>
                            <p:childTnLst>
                              <p:par>
                                <p:cTn id="25" presetID="21" presetClass="entr" presetSubtype="1"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heel(1)">
                                      <p:cBhvr>
                                        <p:cTn id="27" dur="2000"/>
                                        <p:tgtEl>
                                          <p:spTgt spid="6"/>
                                        </p:tgtEl>
                                      </p:cBhvr>
                                    </p:animEffect>
                                  </p:childTnLst>
                                </p:cTn>
                              </p:par>
                            </p:childTnLst>
                          </p:cTn>
                        </p:par>
                        <p:par>
                          <p:cTn id="28" fill="hold">
                            <p:stCondLst>
                              <p:cond delay="12000"/>
                            </p:stCondLst>
                            <p:childTnLst>
                              <p:par>
                                <p:cTn id="29" presetID="21" presetClass="entr" presetSubtype="1" fill="hold" grpId="0"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par>
                          <p:cTn id="32" fill="hold">
                            <p:stCondLst>
                              <p:cond delay="14000"/>
                            </p:stCondLst>
                            <p:childTnLst>
                              <p:par>
                                <p:cTn id="33" presetID="21" presetClass="entr" presetSubtype="1"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1)">
                                      <p:cBhvr>
                                        <p:cTn id="35" dur="2000"/>
                                        <p:tgtEl>
                                          <p:spTgt spid="9"/>
                                        </p:tgtEl>
                                      </p:cBhvr>
                                    </p:animEffect>
                                  </p:childTnLst>
                                </p:cTn>
                              </p:par>
                            </p:childTnLst>
                          </p:cTn>
                        </p:par>
                        <p:par>
                          <p:cTn id="36" fill="hold">
                            <p:stCondLst>
                              <p:cond delay="16000"/>
                            </p:stCondLst>
                            <p:childTnLst>
                              <p:par>
                                <p:cTn id="37" presetID="21" presetClass="entr" presetSubtype="1"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heel(1)">
                                      <p:cBhvr>
                                        <p:cTn id="39" dur="2000"/>
                                        <p:tgtEl>
                                          <p:spTgt spid="8"/>
                                        </p:tgtEl>
                                      </p:cBhvr>
                                    </p:animEffect>
                                  </p:childTnLst>
                                </p:cTn>
                              </p:par>
                            </p:childTnLst>
                          </p:cTn>
                        </p:par>
                        <p:par>
                          <p:cTn id="40" fill="hold">
                            <p:stCondLst>
                              <p:cond delay="18000"/>
                            </p:stCondLst>
                            <p:childTnLst>
                              <p:par>
                                <p:cTn id="41" presetID="6" presetClass="entr" presetSubtype="16"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par>
                          <p:cTn id="44" fill="hold">
                            <p:stCondLst>
                              <p:cond delay="20000"/>
                            </p:stCondLst>
                            <p:childTnLst>
                              <p:par>
                                <p:cTn id="45" presetID="6" presetClass="entr" presetSubtype="16"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circle(in)">
                                      <p:cBhvr>
                                        <p:cTn id="47" dur="2000"/>
                                        <p:tgtEl>
                                          <p:spTgt spid="10"/>
                                        </p:tgtEl>
                                      </p:cBhvr>
                                    </p:animEffect>
                                  </p:childTnLst>
                                </p:cTn>
                              </p:par>
                            </p:childTnLst>
                          </p:cTn>
                        </p:par>
                        <p:par>
                          <p:cTn id="48" fill="hold">
                            <p:stCondLst>
                              <p:cond delay="22000"/>
                            </p:stCondLst>
                            <p:childTnLst>
                              <p:par>
                                <p:cTn id="49" presetID="2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down)">
                                      <p:cBhvr>
                                        <p:cTn id="51" dur="500"/>
                                        <p:tgtEl>
                                          <p:spTgt spid="23"/>
                                        </p:tgtEl>
                                      </p:cBhvr>
                                    </p:animEffect>
                                  </p:childTnLst>
                                </p:cTn>
                              </p:par>
                            </p:childTnLst>
                          </p:cTn>
                        </p:par>
                        <p:par>
                          <p:cTn id="52" fill="hold">
                            <p:stCondLst>
                              <p:cond delay="22500"/>
                            </p:stCondLst>
                            <p:childTnLst>
                              <p:par>
                                <p:cTn id="53" presetID="22" presetClass="entr" presetSubtype="4" fill="hold" grpId="0"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500"/>
                                        <p:tgtEl>
                                          <p:spTgt spid="15"/>
                                        </p:tgtEl>
                                      </p:cBhvr>
                                    </p:animEffect>
                                  </p:childTnLst>
                                </p:cTn>
                              </p:par>
                            </p:childTnLst>
                          </p:cTn>
                        </p:par>
                        <p:par>
                          <p:cTn id="56" fill="hold">
                            <p:stCondLst>
                              <p:cond delay="23000"/>
                            </p:stCondLst>
                            <p:childTnLst>
                              <p:par>
                                <p:cTn id="57" presetID="42"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childTnLst>
                          </p:cTn>
                        </p:par>
                        <p:par>
                          <p:cTn id="62" fill="hold">
                            <p:stCondLst>
                              <p:cond delay="24000"/>
                            </p:stCondLst>
                            <p:childTnLst>
                              <p:par>
                                <p:cTn id="63" presetID="42"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4" grpId="0" animBg="1"/>
      <p:bldP spid="15" grpId="0" animBg="1"/>
      <p:bldP spid="17" grpId="0" animBg="1"/>
      <p:bldP spid="18" grpId="0" animBg="1"/>
      <p:bldP spid="23"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0615" y="3505200"/>
            <a:ext cx="2465670" cy="31585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3523397"/>
            <a:ext cx="2455434" cy="3159637"/>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14400" y="200026"/>
            <a:ext cx="2455434" cy="307657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4688" y="200027"/>
            <a:ext cx="2455434" cy="3076572"/>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47849" y="3504063"/>
            <a:ext cx="2014751" cy="3159637"/>
          </a:xfrm>
          <a:prstGeom prst="rect">
            <a:avLst/>
          </a:prstGeom>
        </p:spPr>
      </p:pic>
      <p:sp>
        <p:nvSpPr>
          <p:cNvPr id="9" name="Flowchart: Magnetic Disk 8"/>
          <p:cNvSpPr/>
          <p:nvPr/>
        </p:nvSpPr>
        <p:spPr>
          <a:xfrm>
            <a:off x="3640824" y="457200"/>
            <a:ext cx="1828800" cy="1143000"/>
          </a:xfrm>
          <a:prstGeom prst="flowChartMagneticDisk">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1"/>
                </a:solidFill>
                <a:latin typeface="NikoshBAN" panose="02000000000000000000" pitchFamily="2" charset="0"/>
                <a:cs typeface="NikoshBAN" panose="02000000000000000000" pitchFamily="2" charset="0"/>
              </a:rPr>
              <a:t> </a:t>
            </a:r>
            <a:r>
              <a:rPr lang="en-US" sz="5400" dirty="0" err="1" smtClean="0">
                <a:solidFill>
                  <a:srgbClr val="FFFF00"/>
                </a:solidFill>
                <a:latin typeface="NikoshBAN" panose="02000000000000000000" pitchFamily="2" charset="0"/>
                <a:cs typeface="NikoshBAN" panose="02000000000000000000" pitchFamily="2" charset="0"/>
              </a:rPr>
              <a:t>কা</a:t>
            </a:r>
            <a:r>
              <a:rPr lang="en-US" sz="4000" dirty="0" err="1" smtClean="0">
                <a:solidFill>
                  <a:schemeClr val="bg1"/>
                </a:solidFill>
                <a:latin typeface="NikoshBAN" panose="02000000000000000000" pitchFamily="2" charset="0"/>
                <a:cs typeface="NikoshBAN" panose="02000000000000000000" pitchFamily="2" charset="0"/>
              </a:rPr>
              <a:t>ব্যগ্রন্থ</a:t>
            </a:r>
            <a:endParaRPr lang="en-US" sz="4000" dirty="0">
              <a:solidFill>
                <a:schemeClr val="bg1"/>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178746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2000"/>
                                        <p:tgtEl>
                                          <p:spTgt spid="5"/>
                                        </p:tgtEl>
                                      </p:cBhvr>
                                    </p:animEffect>
                                  </p:childTnLst>
                                </p:cTn>
                              </p:par>
                              <p:par>
                                <p:cTn id="26" presetID="5" presetClass="entr" presetSubtype="10" fill="hold" nodeType="with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checkerboard(across)">
                                      <p:cBhvr>
                                        <p:cTn id="28" dur="2000"/>
                                        <p:tgtEl>
                                          <p:spTgt spid="6"/>
                                        </p:tgtEl>
                                      </p:cBhvr>
                                    </p:animEffect>
                                  </p:childTnLst>
                                </p:cTn>
                              </p:par>
                              <p:par>
                                <p:cTn id="29" presetID="5" presetClass="entr" presetSubtype="10" fill="hold"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checkerboard(across)">
                                      <p:cBhvr>
                                        <p:cTn id="31" dur="2000"/>
                                        <p:tgtEl>
                                          <p:spTgt spid="3"/>
                                        </p:tgtEl>
                                      </p:cBhvr>
                                    </p:animEffect>
                                  </p:childTnLst>
                                </p:cTn>
                              </p:par>
                              <p:par>
                                <p:cTn id="32" presetID="5" presetClass="entr" presetSubtype="10" fill="hold"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checkerboard(across)">
                                      <p:cBhvr>
                                        <p:cTn id="34" dur="2000"/>
                                        <p:tgtEl>
                                          <p:spTgt spid="7"/>
                                        </p:tgtEl>
                                      </p:cBhvr>
                                    </p:animEffect>
                                  </p:childTnLst>
                                </p:cTn>
                              </p:par>
                              <p:par>
                                <p:cTn id="35" presetID="5" presetClass="entr" presetSubtype="10" fill="hold"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heckerboard(across)">
                                      <p:cBhvr>
                                        <p:cTn id="3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accent5">
              <a:lumMod val="20000"/>
              <a:lumOff val="80000"/>
            </a:schemeClr>
          </a:solidFill>
        </p:spPr>
        <p:txBody>
          <a:bodyPr/>
          <a:lstStyle/>
          <a:p>
            <a:pPr marL="0" indent="0">
              <a:buNone/>
            </a:pPr>
            <a:r>
              <a:rPr lang="bn-IN" sz="3200" dirty="0" smtClean="0">
                <a:latin typeface="NikoshBAN" pitchFamily="2" charset="0"/>
                <a:cs typeface="NikoshBAN" pitchFamily="2" charset="0"/>
              </a:rPr>
              <a:t>১ . সুকান্ত ভট্টাচার্য কোথায় জন্মগ্রহণ করেন ?</a:t>
            </a:r>
          </a:p>
          <a:p>
            <a:pPr marL="0" indent="0">
              <a:buNone/>
            </a:pPr>
            <a:r>
              <a:rPr lang="bn-IN" sz="3200" dirty="0" smtClean="0">
                <a:latin typeface="NikoshBAN" pitchFamily="2" charset="0"/>
                <a:cs typeface="NikoshBAN" pitchFamily="2" charset="0"/>
              </a:rPr>
              <a:t>২ . সুকান্ত ভট্টাচার্যের কবিতায় কীসের প্রতি প্রতিবাদ ফুটে     </a:t>
            </a:r>
            <a:r>
              <a:rPr lang="en-US" sz="3200" dirty="0" smtClean="0">
                <a:latin typeface="NikoshBAN" pitchFamily="2" charset="0"/>
                <a:cs typeface="NikoshBAN" pitchFamily="2" charset="0"/>
              </a:rPr>
              <a:t>    </a:t>
            </a:r>
          </a:p>
          <a:p>
            <a:pPr marL="0" indent="0">
              <a:buNone/>
            </a:pPr>
            <a:r>
              <a:rPr lang="en-US" sz="3200" dirty="0">
                <a:latin typeface="NikoshBAN" pitchFamily="2" charset="0"/>
                <a:cs typeface="NikoshBAN" pitchFamily="2" charset="0"/>
              </a:rPr>
              <a:t> </a:t>
            </a:r>
            <a:r>
              <a:rPr lang="en-US" sz="3200" dirty="0" smtClean="0">
                <a:latin typeface="NikoshBAN" pitchFamily="2" charset="0"/>
                <a:cs typeface="NikoshBAN" pitchFamily="2" charset="0"/>
              </a:rPr>
              <a:t>    </a:t>
            </a:r>
            <a:r>
              <a:rPr lang="bn-IN" sz="3200" dirty="0" smtClean="0">
                <a:latin typeface="NikoshBAN" pitchFamily="2" charset="0"/>
                <a:cs typeface="NikoshBAN" pitchFamily="2" charset="0"/>
              </a:rPr>
              <a:t>উঠেছে</a:t>
            </a:r>
            <a:r>
              <a:rPr lang="bn-IN" sz="3200" dirty="0" smtClean="0">
                <a:latin typeface="NikoshBAN" pitchFamily="2" charset="0"/>
                <a:cs typeface="NikoshBAN" pitchFamily="2" charset="0"/>
              </a:rPr>
              <a:t>?</a:t>
            </a:r>
          </a:p>
          <a:p>
            <a:pPr marL="0" indent="0">
              <a:buNone/>
            </a:pPr>
            <a:r>
              <a:rPr lang="bn-IN" sz="3200" dirty="0" smtClean="0">
                <a:latin typeface="NikoshBAN" pitchFamily="2" charset="0"/>
                <a:cs typeface="NikoshBAN" pitchFamily="2" charset="0"/>
              </a:rPr>
              <a:t>৩ . বাংলা কত সালে সুকান্ত ভট্টাচার্য জন্মগ্রহণ করেন?</a:t>
            </a:r>
          </a:p>
          <a:p>
            <a:pPr marL="0" indent="0">
              <a:buNone/>
            </a:pPr>
            <a:r>
              <a:rPr lang="bn-IN" sz="3200" dirty="0" smtClean="0">
                <a:latin typeface="NikoshBAN" pitchFamily="2" charset="0"/>
                <a:cs typeface="NikoshBAN" pitchFamily="2" charset="0"/>
              </a:rPr>
              <a:t>৪ . সুকান্ত ভট্টাচার্য কত বছর জীবিত ছিলেন?</a:t>
            </a:r>
            <a:endParaRPr lang="en-US" sz="3200" dirty="0">
              <a:latin typeface="NikoshBAN" pitchFamily="2" charset="0"/>
              <a:cs typeface="NikoshBAN" pitchFamily="2" charset="0"/>
            </a:endParaRPr>
          </a:p>
        </p:txBody>
      </p:sp>
      <p:sp>
        <p:nvSpPr>
          <p:cNvPr id="3" name="Title 2"/>
          <p:cNvSpPr>
            <a:spLocks noGrp="1"/>
          </p:cNvSpPr>
          <p:nvPr>
            <p:ph type="title"/>
          </p:nvPr>
        </p:nvSpPr>
        <p:spPr>
          <a:solidFill>
            <a:schemeClr val="accent5">
              <a:lumMod val="20000"/>
              <a:lumOff val="80000"/>
            </a:schemeClr>
          </a:solidFill>
        </p:spPr>
        <p:txBody>
          <a:bodyPr/>
          <a:lstStyle/>
          <a:p>
            <a:r>
              <a:rPr lang="bn-IN" sz="7200" dirty="0" smtClean="0">
                <a:solidFill>
                  <a:srgbClr val="00B050"/>
                </a:solidFill>
                <a:latin typeface="NikoshBAN" pitchFamily="2" charset="0"/>
                <a:cs typeface="NikoshBAN" pitchFamily="2" charset="0"/>
              </a:rPr>
              <a:t>এ</a:t>
            </a:r>
            <a:r>
              <a:rPr lang="bn-IN" dirty="0" smtClean="0">
                <a:latin typeface="NikoshBAN" pitchFamily="2" charset="0"/>
                <a:cs typeface="NikoshBAN" pitchFamily="2" charset="0"/>
              </a:rPr>
              <a:t>কক কাজ</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373385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nodeType="clickEffect">
                                  <p:stCondLst>
                                    <p:cond delay="0"/>
                                  </p:stCondLst>
                                  <p:iterate type="lt">
                                    <p:tmPct val="10000"/>
                                  </p:iterate>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
                                        <p:tgtEl>
                                          <p:spTgt spid="2">
                                            <p:txEl>
                                              <p:pRg st="0" end="0"/>
                                            </p:txEl>
                                          </p:spTgt>
                                        </p:tgtEl>
                                      </p:cBhvr>
                                    </p:animEffect>
                                    <p:anim calcmode="lin" valueType="num">
                                      <p:cBhvr>
                                        <p:cTn id="14" dur="2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200" fill="hold"/>
                                        <p:tgtEl>
                                          <p:spTgt spid="2">
                                            <p:txEl>
                                              <p:pRg st="0" end="0"/>
                                            </p:txEl>
                                          </p:spTgt>
                                        </p:tgtEl>
                                        <p:attrNameLst>
                                          <p:attrName>ppt_y</p:attrName>
                                        </p:attrNameLst>
                                      </p:cBhvr>
                                      <p:tavLst>
                                        <p:tav tm="0">
                                          <p:val>
                                            <p:strVal val="#ppt_y+0.31"/>
                                          </p:val>
                                        </p:tav>
                                        <p:tav tm="100000">
                                          <p:val>
                                            <p:strVal val="#ppt_y+0.31"/>
                                          </p:val>
                                        </p:tav>
                                      </p:tavLst>
                                    </p:anim>
                                    <p:anim calcmode="lin" valueType="num">
                                      <p:cBhvr>
                                        <p:cTn id="16" dur="300" decel="50000" fill="hold">
                                          <p:stCondLst>
                                            <p:cond delay="200"/>
                                          </p:stCondLst>
                                        </p:cTn>
                                        <p:tgtEl>
                                          <p:spTgt spid="2">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300" decel="50000" fill="hold">
                                          <p:stCondLst>
                                            <p:cond delay="200"/>
                                          </p:stCondLst>
                                        </p:cTn>
                                        <p:tgtEl>
                                          <p:spTgt spid="2">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18" presetID="43" presetClass="entr" presetSubtype="0" fill="hold" nodeType="withEffect">
                                  <p:stCondLst>
                                    <p:cond delay="0"/>
                                  </p:stCondLst>
                                  <p:iterate type="lt">
                                    <p:tmPct val="10000"/>
                                  </p:iterate>
                                  <p:childTnLst>
                                    <p:set>
                                      <p:cBhvr>
                                        <p:cTn id="19" dur="1" fill="hold">
                                          <p:stCondLst>
                                            <p:cond delay="0"/>
                                          </p:stCondLst>
                                        </p:cTn>
                                        <p:tgtEl>
                                          <p:spTgt spid="2">
                                            <p:txEl>
                                              <p:pRg st="1" end="1"/>
                                            </p:txEl>
                                          </p:spTgt>
                                        </p:tgtEl>
                                        <p:attrNameLst>
                                          <p:attrName>style.visibility</p:attrName>
                                        </p:attrNameLst>
                                      </p:cBhvr>
                                      <p:to>
                                        <p:strVal val="visible"/>
                                      </p:to>
                                    </p:set>
                                    <p:animEffect transition="in" filter="fade">
                                      <p:cBhvr>
                                        <p:cTn id="20" dur="50"/>
                                        <p:tgtEl>
                                          <p:spTgt spid="2">
                                            <p:txEl>
                                              <p:pRg st="1" end="1"/>
                                            </p:txEl>
                                          </p:spTgt>
                                        </p:tgtEl>
                                      </p:cBhvr>
                                    </p:animEffect>
                                    <p:anim calcmode="lin" valueType="num">
                                      <p:cBhvr>
                                        <p:cTn id="21" dur="2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2" dur="200" fill="hold"/>
                                        <p:tgtEl>
                                          <p:spTgt spid="2">
                                            <p:txEl>
                                              <p:pRg st="1" end="1"/>
                                            </p:txEl>
                                          </p:spTgt>
                                        </p:tgtEl>
                                        <p:attrNameLst>
                                          <p:attrName>ppt_y</p:attrName>
                                        </p:attrNameLst>
                                      </p:cBhvr>
                                      <p:tavLst>
                                        <p:tav tm="0">
                                          <p:val>
                                            <p:strVal val="#ppt_y+0.31"/>
                                          </p:val>
                                        </p:tav>
                                        <p:tav tm="100000">
                                          <p:val>
                                            <p:strVal val="#ppt_y+0.31"/>
                                          </p:val>
                                        </p:tav>
                                      </p:tavLst>
                                    </p:anim>
                                    <p:anim calcmode="lin" valueType="num">
                                      <p:cBhvr>
                                        <p:cTn id="23" dur="300" decel="50000" fill="hold">
                                          <p:stCondLst>
                                            <p:cond delay="200"/>
                                          </p:stCondLst>
                                        </p:cTn>
                                        <p:tgtEl>
                                          <p:spTgt spid="2">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4" dur="300" decel="50000" fill="hold">
                                          <p:stCondLst>
                                            <p:cond delay="200"/>
                                          </p:stCondLst>
                                        </p:cTn>
                                        <p:tgtEl>
                                          <p:spTgt spid="2">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25" presetID="43" presetClass="entr" presetSubtype="0" fill="hold" nodeType="withEffect">
                                  <p:stCondLst>
                                    <p:cond delay="0"/>
                                  </p:stCondLst>
                                  <p:iterate type="lt">
                                    <p:tmPct val="10000"/>
                                  </p:iterate>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50"/>
                                        <p:tgtEl>
                                          <p:spTgt spid="2">
                                            <p:txEl>
                                              <p:pRg st="2" end="2"/>
                                            </p:txEl>
                                          </p:spTgt>
                                        </p:tgtEl>
                                      </p:cBhvr>
                                    </p:animEffect>
                                    <p:anim calcmode="lin" valueType="num">
                                      <p:cBhvr>
                                        <p:cTn id="28" dur="2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200" fill="hold"/>
                                        <p:tgtEl>
                                          <p:spTgt spid="2">
                                            <p:txEl>
                                              <p:pRg st="2" end="2"/>
                                            </p:txEl>
                                          </p:spTgt>
                                        </p:tgtEl>
                                        <p:attrNameLst>
                                          <p:attrName>ppt_y</p:attrName>
                                        </p:attrNameLst>
                                      </p:cBhvr>
                                      <p:tavLst>
                                        <p:tav tm="0">
                                          <p:val>
                                            <p:strVal val="#ppt_y+0.31"/>
                                          </p:val>
                                        </p:tav>
                                        <p:tav tm="100000">
                                          <p:val>
                                            <p:strVal val="#ppt_y+0.31"/>
                                          </p:val>
                                        </p:tav>
                                      </p:tavLst>
                                    </p:anim>
                                    <p:anim calcmode="lin" valueType="num">
                                      <p:cBhvr>
                                        <p:cTn id="30" dur="300" decel="50000" fill="hold">
                                          <p:stCondLst>
                                            <p:cond delay="200"/>
                                          </p:stCondLst>
                                        </p:cTn>
                                        <p:tgtEl>
                                          <p:spTgt spid="2">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1" dur="300" decel="50000" fill="hold">
                                          <p:stCondLst>
                                            <p:cond delay="200"/>
                                          </p:stCondLst>
                                        </p:cTn>
                                        <p:tgtEl>
                                          <p:spTgt spid="2">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2" presetID="43" presetClass="entr" presetSubtype="0" fill="hold" nodeType="withEffect">
                                  <p:stCondLst>
                                    <p:cond delay="0"/>
                                  </p:stCondLst>
                                  <p:iterate type="lt">
                                    <p:tmPct val="10000"/>
                                  </p:iterate>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50"/>
                                        <p:tgtEl>
                                          <p:spTgt spid="2">
                                            <p:txEl>
                                              <p:pRg st="3" end="3"/>
                                            </p:txEl>
                                          </p:spTgt>
                                        </p:tgtEl>
                                      </p:cBhvr>
                                    </p:animEffect>
                                    <p:anim calcmode="lin" valueType="num">
                                      <p:cBhvr>
                                        <p:cTn id="35" dur="2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200" fill="hold"/>
                                        <p:tgtEl>
                                          <p:spTgt spid="2">
                                            <p:txEl>
                                              <p:pRg st="3" end="3"/>
                                            </p:txEl>
                                          </p:spTgt>
                                        </p:tgtEl>
                                        <p:attrNameLst>
                                          <p:attrName>ppt_y</p:attrName>
                                        </p:attrNameLst>
                                      </p:cBhvr>
                                      <p:tavLst>
                                        <p:tav tm="0">
                                          <p:val>
                                            <p:strVal val="#ppt_y+0.31"/>
                                          </p:val>
                                        </p:tav>
                                        <p:tav tm="100000">
                                          <p:val>
                                            <p:strVal val="#ppt_y+0.31"/>
                                          </p:val>
                                        </p:tav>
                                      </p:tavLst>
                                    </p:anim>
                                    <p:anim calcmode="lin" valueType="num">
                                      <p:cBhvr>
                                        <p:cTn id="37" dur="300" decel="50000" fill="hold">
                                          <p:stCondLst>
                                            <p:cond delay="200"/>
                                          </p:stCondLst>
                                        </p:cTn>
                                        <p:tgtEl>
                                          <p:spTgt spid="2">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8" dur="300" decel="50000" fill="hold">
                                          <p:stCondLst>
                                            <p:cond delay="200"/>
                                          </p:stCondLst>
                                        </p:cTn>
                                        <p:tgtEl>
                                          <p:spTgt spid="2">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par>
                                <p:cTn id="39" presetID="43" presetClass="entr" presetSubtype="0" fill="hold" nodeType="withEffect">
                                  <p:stCondLst>
                                    <p:cond delay="0"/>
                                  </p:stCondLst>
                                  <p:iterate type="lt">
                                    <p:tmPct val="10000"/>
                                  </p:iterate>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50"/>
                                        <p:tgtEl>
                                          <p:spTgt spid="2">
                                            <p:txEl>
                                              <p:pRg st="4" end="4"/>
                                            </p:txEl>
                                          </p:spTgt>
                                        </p:tgtEl>
                                      </p:cBhvr>
                                    </p:animEffect>
                                    <p:anim calcmode="lin" valueType="num">
                                      <p:cBhvr>
                                        <p:cTn id="42" dur="2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200" fill="hold"/>
                                        <p:tgtEl>
                                          <p:spTgt spid="2">
                                            <p:txEl>
                                              <p:pRg st="4" end="4"/>
                                            </p:txEl>
                                          </p:spTgt>
                                        </p:tgtEl>
                                        <p:attrNameLst>
                                          <p:attrName>ppt_y</p:attrName>
                                        </p:attrNameLst>
                                      </p:cBhvr>
                                      <p:tavLst>
                                        <p:tav tm="0">
                                          <p:val>
                                            <p:strVal val="#ppt_y+0.31"/>
                                          </p:val>
                                        </p:tav>
                                        <p:tav tm="100000">
                                          <p:val>
                                            <p:strVal val="#ppt_y+0.31"/>
                                          </p:val>
                                        </p:tav>
                                      </p:tavLst>
                                    </p:anim>
                                    <p:anim calcmode="lin" valueType="num">
                                      <p:cBhvr>
                                        <p:cTn id="44" dur="300" decel="50000" fill="hold">
                                          <p:stCondLst>
                                            <p:cond delay="200"/>
                                          </p:stCondLst>
                                        </p:cTn>
                                        <p:tgtEl>
                                          <p:spTgt spid="2">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300" decel="50000" fill="hold">
                                          <p:stCondLst>
                                            <p:cond delay="200"/>
                                          </p:stCondLst>
                                        </p:cTn>
                                        <p:tgtEl>
                                          <p:spTgt spid="2">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2971800"/>
            <a:ext cx="7745505" cy="2476053"/>
          </a:xfrm>
          <a:solidFill>
            <a:schemeClr val="accent5">
              <a:lumMod val="20000"/>
              <a:lumOff val="80000"/>
            </a:schemeClr>
          </a:solidFill>
        </p:spPr>
        <p:txBody>
          <a:bodyPr>
            <a:normAutofit/>
          </a:bodyPr>
          <a:lstStyle/>
          <a:p>
            <a:pPr marL="0" indent="0">
              <a:buNone/>
            </a:pPr>
            <a:r>
              <a:rPr lang="bn-IN" sz="3200" dirty="0" smtClean="0">
                <a:latin typeface="NikoshBAN" pitchFamily="2" charset="0"/>
                <a:cs typeface="NikoshBAN" pitchFamily="2" charset="0"/>
              </a:rPr>
              <a:t>১ . কোলকাতার কালীঘাটে</a:t>
            </a:r>
          </a:p>
          <a:p>
            <a:pPr marL="0" indent="0">
              <a:buNone/>
            </a:pPr>
            <a:r>
              <a:rPr lang="bn-IN" sz="3200" dirty="0" smtClean="0">
                <a:latin typeface="NikoshBAN" pitchFamily="2" charset="0"/>
                <a:cs typeface="NikoshBAN" pitchFamily="2" charset="0"/>
              </a:rPr>
              <a:t>২ . অনাচার ও বৈষম্যের বিরুদ্ধে</a:t>
            </a:r>
          </a:p>
          <a:p>
            <a:pPr marL="0" indent="0">
              <a:buNone/>
            </a:pPr>
            <a:r>
              <a:rPr lang="bn-IN" sz="3200" dirty="0" smtClean="0">
                <a:latin typeface="NikoshBAN" pitchFamily="2" charset="0"/>
                <a:cs typeface="NikoshBAN" pitchFamily="2" charset="0"/>
              </a:rPr>
              <a:t>৩ . ১৩৩৩ বঙ্গাব্দে</a:t>
            </a:r>
          </a:p>
          <a:p>
            <a:pPr marL="0" indent="0">
              <a:buNone/>
            </a:pPr>
            <a:r>
              <a:rPr lang="bn-IN" sz="3200" dirty="0" smtClean="0">
                <a:latin typeface="NikoshBAN" pitchFamily="2" charset="0"/>
                <a:cs typeface="NikoshBAN" pitchFamily="2" charset="0"/>
              </a:rPr>
              <a:t>৪ . ২১ বছর</a:t>
            </a:r>
            <a:endParaRPr lang="en-US" sz="3200" dirty="0">
              <a:latin typeface="NikoshBAN" pitchFamily="2" charset="0"/>
              <a:cs typeface="NikoshBAN" pitchFamily="2" charset="0"/>
            </a:endParaRPr>
          </a:p>
        </p:txBody>
      </p:sp>
      <p:sp>
        <p:nvSpPr>
          <p:cNvPr id="3" name="Title 2"/>
          <p:cNvSpPr>
            <a:spLocks noGrp="1"/>
          </p:cNvSpPr>
          <p:nvPr>
            <p:ph type="title"/>
          </p:nvPr>
        </p:nvSpPr>
        <p:spPr>
          <a:solidFill>
            <a:schemeClr val="accent5">
              <a:lumMod val="20000"/>
              <a:lumOff val="80000"/>
            </a:schemeClr>
          </a:solidFill>
        </p:spPr>
        <p:txBody>
          <a:bodyPr/>
          <a:lstStyle/>
          <a:p>
            <a:r>
              <a:rPr lang="bn-IN" sz="7200" dirty="0" smtClean="0">
                <a:solidFill>
                  <a:srgbClr val="00B050"/>
                </a:solidFill>
                <a:latin typeface="NikoshBAN" pitchFamily="2" charset="0"/>
                <a:cs typeface="NikoshBAN" pitchFamily="2" charset="0"/>
              </a:rPr>
              <a:t>স</a:t>
            </a:r>
            <a:r>
              <a:rPr lang="bn-IN" dirty="0" smtClean="0">
                <a:latin typeface="NikoshBAN" pitchFamily="2" charset="0"/>
                <a:cs typeface="NikoshBAN" pitchFamily="2" charset="0"/>
              </a:rPr>
              <a:t>মাধান</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866877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1000" fill="hold"/>
                                        <p:tgtEl>
                                          <p:spTgt spid="2">
                                            <p:bg/>
                                          </p:spTgt>
                                        </p:tgtEl>
                                        <p:attrNameLst>
                                          <p:attrName>ppt_x</p:attrName>
                                        </p:attrNameLst>
                                      </p:cBhvr>
                                      <p:tavLst>
                                        <p:tav tm="0">
                                          <p:val>
                                            <p:strVal val="#ppt_x"/>
                                          </p:val>
                                        </p:tav>
                                        <p:tav tm="100000">
                                          <p:val>
                                            <p:strVal val="#ppt_x"/>
                                          </p:val>
                                        </p:tav>
                                      </p:tavLst>
                                    </p:anim>
                                    <p:anim calcmode="lin" valueType="num">
                                      <p:cBhvr additive="base">
                                        <p:cTn id="12" dur="1000" fill="hold"/>
                                        <p:tgtEl>
                                          <p:spTgt spid="2">
                                            <p:bg/>
                                          </p:spTgt>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2" presetClass="entr" presetSubtype="4" fill="hold" grpId="0" nodeType="afterEffect">
                                  <p:stCondLst>
                                    <p:cond delay="0"/>
                                  </p:stCondLst>
                                  <p:iterate type="wd">
                                    <p:tmPct val="10000"/>
                                  </p:iterate>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4300"/>
                            </p:stCondLst>
                            <p:childTnLst>
                              <p:par>
                                <p:cTn id="19" presetID="2" presetClass="entr" presetSubtype="4" fill="hold" grpId="0" nodeType="afterEffect">
                                  <p:stCondLst>
                                    <p:cond delay="0"/>
                                  </p:stCondLst>
                                  <p:iterate type="wd">
                                    <p:tmPct val="10000"/>
                                  </p:iterate>
                                  <p:childTnLst>
                                    <p:set>
                                      <p:cBhvr>
                                        <p:cTn id="20" dur="1" fill="hold">
                                          <p:stCondLst>
                                            <p:cond delay="0"/>
                                          </p:stCondLst>
                                        </p:cTn>
                                        <p:tgtEl>
                                          <p:spTgt spid="2">
                                            <p:txEl>
                                              <p:pRg st="1" end="1"/>
                                            </p:txEl>
                                          </p:spTgt>
                                        </p:tgtEl>
                                        <p:attrNameLst>
                                          <p:attrName>style.visibility</p:attrName>
                                        </p:attrNameLst>
                                      </p:cBhvr>
                                      <p:to>
                                        <p:strVal val="visible"/>
                                      </p:to>
                                    </p:set>
                                    <p:anim calcmode="lin" valueType="num">
                                      <p:cBhvr additive="base">
                                        <p:cTn id="21"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3" fill="hold">
                            <p:stCondLst>
                              <p:cond delay="5800"/>
                            </p:stCondLst>
                            <p:childTnLst>
                              <p:par>
                                <p:cTn id="24" presetID="2" presetClass="entr" presetSubtype="4" fill="hold" grpId="0" nodeType="afterEffect">
                                  <p:stCondLst>
                                    <p:cond delay="0"/>
                                  </p:stCondLst>
                                  <p:iterate type="wd">
                                    <p:tmPct val="10000"/>
                                  </p:iterate>
                                  <p:childTnLst>
                                    <p:set>
                                      <p:cBhvr>
                                        <p:cTn id="25" dur="1" fill="hold">
                                          <p:stCondLst>
                                            <p:cond delay="0"/>
                                          </p:stCondLst>
                                        </p:cTn>
                                        <p:tgtEl>
                                          <p:spTgt spid="2">
                                            <p:txEl>
                                              <p:pRg st="2" end="2"/>
                                            </p:txEl>
                                          </p:spTgt>
                                        </p:tgtEl>
                                        <p:attrNameLst>
                                          <p:attrName>style.visibility</p:attrName>
                                        </p:attrNameLst>
                                      </p:cBhvr>
                                      <p:to>
                                        <p:strVal val="visible"/>
                                      </p:to>
                                    </p:set>
                                    <p:anim calcmode="lin" valueType="num">
                                      <p:cBhvr additive="base">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7" dur="10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28" fill="hold">
                            <p:stCondLst>
                              <p:cond delay="7100"/>
                            </p:stCondLst>
                            <p:childTnLst>
                              <p:par>
                                <p:cTn id="29" presetID="2" presetClass="entr" presetSubtype="4" fill="hold" grpId="0" nodeType="afterEffect">
                                  <p:stCondLst>
                                    <p:cond delay="0"/>
                                  </p:stCondLst>
                                  <p:iterate type="wd">
                                    <p:tmPct val="10000"/>
                                  </p:iterate>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10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FF0000"/>
          </a:solidFill>
        </p:spPr>
        <p:txBody>
          <a:bodyPr/>
          <a:lstStyle/>
          <a:p>
            <a:r>
              <a:rPr lang="en-US" sz="8000" dirty="0" err="1" smtClean="0">
                <a:solidFill>
                  <a:schemeClr val="bg1"/>
                </a:solidFill>
                <a:latin typeface="NikoshBAN" panose="02000000000000000000" pitchFamily="2" charset="0"/>
                <a:cs typeface="NikoshBAN" panose="02000000000000000000" pitchFamily="2" charset="0"/>
              </a:rPr>
              <a:t>ম</a:t>
            </a:r>
            <a:r>
              <a:rPr lang="en-US" dirty="0" err="1" smtClean="0">
                <a:solidFill>
                  <a:srgbClr val="FFFF00"/>
                </a:solidFill>
                <a:latin typeface="NikoshBAN" panose="02000000000000000000" pitchFamily="2" charset="0"/>
                <a:cs typeface="NikoshBAN" panose="02000000000000000000" pitchFamily="2" charset="0"/>
              </a:rPr>
              <a:t>নোযোগ</a:t>
            </a:r>
            <a:r>
              <a:rPr lang="en-US" dirty="0" smtClean="0">
                <a:solidFill>
                  <a:srgbClr val="FFFF00"/>
                </a:solidFill>
                <a:latin typeface="NikoshBAN" panose="02000000000000000000" pitchFamily="2" charset="0"/>
                <a:cs typeface="NikoshBAN" panose="02000000000000000000" pitchFamily="2" charset="0"/>
              </a:rPr>
              <a:t> </a:t>
            </a:r>
            <a:r>
              <a:rPr lang="en-US" dirty="0" err="1" smtClean="0">
                <a:solidFill>
                  <a:srgbClr val="FFFF00"/>
                </a:solidFill>
                <a:latin typeface="NikoshBAN" panose="02000000000000000000" pitchFamily="2" charset="0"/>
                <a:cs typeface="NikoshBAN" panose="02000000000000000000" pitchFamily="2" charset="0"/>
              </a:rPr>
              <a:t>দিয়ে</a:t>
            </a:r>
            <a:r>
              <a:rPr lang="en-US" dirty="0" smtClean="0">
                <a:solidFill>
                  <a:srgbClr val="FFFF00"/>
                </a:solidFill>
                <a:latin typeface="NikoshBAN" panose="02000000000000000000" pitchFamily="2" charset="0"/>
                <a:cs typeface="NikoshBAN" panose="02000000000000000000" pitchFamily="2" charset="0"/>
              </a:rPr>
              <a:t> </a:t>
            </a:r>
            <a:r>
              <a:rPr lang="en-US" dirty="0" err="1" smtClean="0">
                <a:solidFill>
                  <a:srgbClr val="FFFF00"/>
                </a:solidFill>
                <a:latin typeface="NikoshBAN" panose="02000000000000000000" pitchFamily="2" charset="0"/>
                <a:cs typeface="NikoshBAN" panose="02000000000000000000" pitchFamily="2" charset="0"/>
              </a:rPr>
              <a:t>ভিডিওটি</a:t>
            </a:r>
            <a:r>
              <a:rPr lang="en-US" dirty="0" smtClean="0">
                <a:solidFill>
                  <a:srgbClr val="FFFF00"/>
                </a:solidFill>
                <a:latin typeface="NikoshBAN" panose="02000000000000000000" pitchFamily="2" charset="0"/>
                <a:cs typeface="NikoshBAN" panose="02000000000000000000" pitchFamily="2" charset="0"/>
              </a:rPr>
              <a:t> </a:t>
            </a:r>
            <a:r>
              <a:rPr lang="en-US" dirty="0" err="1" smtClean="0">
                <a:solidFill>
                  <a:srgbClr val="FFFF00"/>
                </a:solidFill>
                <a:latin typeface="NikoshBAN" panose="02000000000000000000" pitchFamily="2" charset="0"/>
                <a:cs typeface="NikoshBAN" panose="02000000000000000000" pitchFamily="2" charset="0"/>
              </a:rPr>
              <a:t>দেখঃ</a:t>
            </a:r>
            <a:endParaRPr lang="en-US" dirty="0">
              <a:solidFill>
                <a:srgbClr val="FFFF00"/>
              </a:solidFill>
              <a:latin typeface="NikoshBAN" panose="02000000000000000000" pitchFamily="2" charset="0"/>
              <a:cs typeface="NikoshBAN" panose="02000000000000000000" pitchFamily="2" charset="0"/>
            </a:endParaRPr>
          </a:p>
        </p:txBody>
      </p:sp>
      <p:sp>
        <p:nvSpPr>
          <p:cNvPr id="4" name="Action Button: Sound 3">
            <a:hlinkClick r:id="rId4" highlightClick="1">
              <a:snd r:embed="rId3" name="applause.wav"/>
            </a:hlinkClick>
          </p:cNvPr>
          <p:cNvSpPr/>
          <p:nvPr/>
        </p:nvSpPr>
        <p:spPr>
          <a:xfrm>
            <a:off x="3080721" y="3124200"/>
            <a:ext cx="2971800" cy="205740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736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733800" y="2248347"/>
            <a:ext cx="4710952" cy="3877815"/>
          </a:xfrm>
        </p:spPr>
        <p:style>
          <a:lnRef idx="1">
            <a:schemeClr val="accent3"/>
          </a:lnRef>
          <a:fillRef idx="2">
            <a:schemeClr val="accent3"/>
          </a:fillRef>
          <a:effectRef idx="1">
            <a:schemeClr val="accent3"/>
          </a:effectRef>
          <a:fontRef idx="minor">
            <a:schemeClr val="dk1"/>
          </a:fontRef>
        </p:style>
        <p:txBody>
          <a:bodyPr>
            <a:normAutofit/>
          </a:bodyPr>
          <a:lstStyle/>
          <a:p>
            <a:pPr marL="0" indent="0" algn="ctr">
              <a:buNone/>
            </a:pPr>
            <a:r>
              <a:rPr lang="bn-IN" sz="3600" dirty="0" smtClean="0">
                <a:latin typeface="NikoshBAN" panose="02000000000000000000" pitchFamily="2" charset="0"/>
                <a:cs typeface="NikoshBAN" panose="02000000000000000000" pitchFamily="2" charset="0"/>
              </a:rPr>
              <a:t> </a:t>
            </a:r>
            <a:endParaRPr lang="en-US" sz="3600" dirty="0" smtClean="0">
              <a:latin typeface="NikoshBAN" panose="02000000000000000000" pitchFamily="2" charset="0"/>
              <a:cs typeface="NikoshBAN" panose="02000000000000000000" pitchFamily="2" charset="0"/>
            </a:endParaRPr>
          </a:p>
          <a:p>
            <a:pPr marL="0" indent="0" algn="ctr">
              <a:buNone/>
            </a:pPr>
            <a:r>
              <a:rPr lang="bn-IN" sz="3600" dirty="0" smtClean="0">
                <a:latin typeface="NikoshBAN" panose="02000000000000000000" pitchFamily="2" charset="0"/>
                <a:cs typeface="NikoshBAN" panose="02000000000000000000" pitchFamily="2" charset="0"/>
              </a:rPr>
              <a:t>শ্রেণি শিক্ষক প্রমিত উচ্চারণে রানার কবিতাটি আবৃত্তি করবেন</a:t>
            </a:r>
          </a:p>
          <a:p>
            <a:pPr marL="0" indent="0" algn="ctr">
              <a:buNone/>
            </a:pPr>
            <a:endParaRPr lang="bn-IN" sz="3600" dirty="0" smtClean="0">
              <a:latin typeface="NikoshBAN" panose="02000000000000000000" pitchFamily="2" charset="0"/>
              <a:cs typeface="NikoshBAN" panose="02000000000000000000" pitchFamily="2" charset="0"/>
            </a:endParaRPr>
          </a:p>
          <a:p>
            <a:pPr marL="0" indent="0" algn="ctr">
              <a:buNone/>
            </a:pPr>
            <a:r>
              <a:rPr lang="bn-IN" sz="3600" dirty="0" smtClean="0">
                <a:latin typeface="NikoshBAN" panose="02000000000000000000" pitchFamily="2" charset="0"/>
                <a:cs typeface="NikoshBAN" panose="02000000000000000000" pitchFamily="2" charset="0"/>
              </a:rPr>
              <a:t>অতঃপর শিক্ষার্থীরা প্রমিত উচ্চারণে কবিতাটি আবৃত্তি করবে</a:t>
            </a:r>
            <a:endParaRPr lang="en-GB" sz="3600" dirty="0">
              <a:latin typeface="NikoshBAN" panose="02000000000000000000" pitchFamily="2" charset="0"/>
              <a:cs typeface="NikoshBAN" panose="02000000000000000000" pitchFamily="2" charset="0"/>
            </a:endParaRPr>
          </a:p>
        </p:txBody>
      </p:sp>
      <p:sp>
        <p:nvSpPr>
          <p:cNvPr id="3" name="Title 2"/>
          <p:cNvSpPr>
            <a:spLocks noGrp="1"/>
          </p:cNvSpPr>
          <p:nvPr>
            <p:ph type="title"/>
          </p:nvPr>
        </p:nvSpPr>
        <p:spPr/>
        <p:style>
          <a:lnRef idx="1">
            <a:schemeClr val="accent1"/>
          </a:lnRef>
          <a:fillRef idx="2">
            <a:schemeClr val="accent1"/>
          </a:fillRef>
          <a:effectRef idx="1">
            <a:schemeClr val="accent1"/>
          </a:effectRef>
          <a:fontRef idx="minor">
            <a:schemeClr val="dk1"/>
          </a:fontRef>
        </p:style>
        <p:txBody>
          <a:bodyPr/>
          <a:lstStyle/>
          <a:p>
            <a:r>
              <a:rPr lang="bn-IN" sz="7200" dirty="0" smtClean="0">
                <a:solidFill>
                  <a:srgbClr val="FF0000"/>
                </a:solidFill>
                <a:latin typeface="NikoshBAN" panose="02000000000000000000" pitchFamily="2" charset="0"/>
                <a:cs typeface="NikoshBAN" panose="02000000000000000000" pitchFamily="2" charset="0"/>
              </a:rPr>
              <a:t>শ্রে</a:t>
            </a:r>
            <a:r>
              <a:rPr lang="bn-IN" dirty="0" smtClean="0">
                <a:latin typeface="NikoshBAN" panose="02000000000000000000" pitchFamily="2" charset="0"/>
                <a:cs typeface="NikoshBAN" panose="02000000000000000000" pitchFamily="2" charset="0"/>
              </a:rPr>
              <a:t>ণির কাজ</a:t>
            </a:r>
            <a:endParaRPr lang="en-GB" dirty="0">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490" y="2254034"/>
            <a:ext cx="2892910" cy="3872128"/>
          </a:xfrm>
          <a:prstGeom prst="rect">
            <a:avLst/>
          </a:prstGeom>
        </p:spPr>
      </p:pic>
    </p:spTree>
    <p:extLst>
      <p:ext uri="{BB962C8B-B14F-4D97-AF65-F5344CB8AC3E}">
        <p14:creationId xmlns:p14="http://schemas.microsoft.com/office/powerpoint/2010/main" val="997675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8)">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3"/>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
                                            <p:bg/>
                                          </p:spTgt>
                                        </p:tgtEl>
                                        <p:attrNameLst>
                                          <p:attrName>style.visibility</p:attrName>
                                        </p:attrNameLst>
                                      </p:cBhvr>
                                      <p:to>
                                        <p:strVal val="visible"/>
                                      </p:to>
                                    </p:set>
                                    <p:animEffect transition="in" filter="wipe(down)">
                                      <p:cBhvr>
                                        <p:cTn id="19" dur="580">
                                          <p:stCondLst>
                                            <p:cond delay="0"/>
                                          </p:stCondLst>
                                        </p:cTn>
                                        <p:tgtEl>
                                          <p:spTgt spid="2">
                                            <p:bg/>
                                          </p:spTgt>
                                        </p:tgtEl>
                                      </p:cBhvr>
                                    </p:animEffect>
                                    <p:anim calcmode="lin" valueType="num">
                                      <p:cBhvr>
                                        <p:cTn id="20" dur="1822" tmFilter="0,0; 0.14,0.36; 0.43,0.73; 0.71,0.91; 1.0,1.0">
                                          <p:stCondLst>
                                            <p:cond delay="0"/>
                                          </p:stCondLst>
                                        </p:cTn>
                                        <p:tgtEl>
                                          <p:spTgt spid="2">
                                            <p:bg/>
                                          </p:spTgt>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
                                            <p:bg/>
                                          </p:spTgt>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
                                            <p:bg/>
                                          </p:spTgt>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
                                            <p:bg/>
                                          </p:spTgt>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
                                            <p:bg/>
                                          </p:spTgt>
                                        </p:tgtEl>
                                        <p:attrNameLst>
                                          <p:attrName>ppt_y</p:attrName>
                                        </p:attrNameLst>
                                      </p:cBhvr>
                                      <p:tavLst>
                                        <p:tav tm="0" fmla="#ppt_y-sin(pi*$)/81">
                                          <p:val>
                                            <p:fltVal val="0"/>
                                          </p:val>
                                        </p:tav>
                                        <p:tav tm="100000">
                                          <p:val>
                                            <p:fltVal val="1"/>
                                          </p:val>
                                        </p:tav>
                                      </p:tavLst>
                                    </p:anim>
                                    <p:animScale>
                                      <p:cBhvr>
                                        <p:cTn id="25" dur="26">
                                          <p:stCondLst>
                                            <p:cond delay="650"/>
                                          </p:stCondLst>
                                        </p:cTn>
                                        <p:tgtEl>
                                          <p:spTgt spid="2">
                                            <p:bg/>
                                          </p:spTgt>
                                        </p:tgtEl>
                                      </p:cBhvr>
                                      <p:to x="100000" y="60000"/>
                                    </p:animScale>
                                    <p:animScale>
                                      <p:cBhvr>
                                        <p:cTn id="26" dur="166" decel="50000">
                                          <p:stCondLst>
                                            <p:cond delay="676"/>
                                          </p:stCondLst>
                                        </p:cTn>
                                        <p:tgtEl>
                                          <p:spTgt spid="2">
                                            <p:bg/>
                                          </p:spTgt>
                                        </p:tgtEl>
                                      </p:cBhvr>
                                      <p:to x="100000" y="100000"/>
                                    </p:animScale>
                                    <p:animScale>
                                      <p:cBhvr>
                                        <p:cTn id="27" dur="26">
                                          <p:stCondLst>
                                            <p:cond delay="1312"/>
                                          </p:stCondLst>
                                        </p:cTn>
                                        <p:tgtEl>
                                          <p:spTgt spid="2">
                                            <p:bg/>
                                          </p:spTgt>
                                        </p:tgtEl>
                                      </p:cBhvr>
                                      <p:to x="100000" y="80000"/>
                                    </p:animScale>
                                    <p:animScale>
                                      <p:cBhvr>
                                        <p:cTn id="28" dur="166" decel="50000">
                                          <p:stCondLst>
                                            <p:cond delay="1338"/>
                                          </p:stCondLst>
                                        </p:cTn>
                                        <p:tgtEl>
                                          <p:spTgt spid="2">
                                            <p:bg/>
                                          </p:spTgt>
                                        </p:tgtEl>
                                      </p:cBhvr>
                                      <p:to x="100000" y="100000"/>
                                    </p:animScale>
                                    <p:animScale>
                                      <p:cBhvr>
                                        <p:cTn id="29" dur="26">
                                          <p:stCondLst>
                                            <p:cond delay="1642"/>
                                          </p:stCondLst>
                                        </p:cTn>
                                        <p:tgtEl>
                                          <p:spTgt spid="2">
                                            <p:bg/>
                                          </p:spTgt>
                                        </p:tgtEl>
                                      </p:cBhvr>
                                      <p:to x="100000" y="90000"/>
                                    </p:animScale>
                                    <p:animScale>
                                      <p:cBhvr>
                                        <p:cTn id="30" dur="166" decel="50000">
                                          <p:stCondLst>
                                            <p:cond delay="1668"/>
                                          </p:stCondLst>
                                        </p:cTn>
                                        <p:tgtEl>
                                          <p:spTgt spid="2">
                                            <p:bg/>
                                          </p:spTgt>
                                        </p:tgtEl>
                                      </p:cBhvr>
                                      <p:to x="100000" y="100000"/>
                                    </p:animScale>
                                    <p:animScale>
                                      <p:cBhvr>
                                        <p:cTn id="31" dur="26">
                                          <p:stCondLst>
                                            <p:cond delay="1808"/>
                                          </p:stCondLst>
                                        </p:cTn>
                                        <p:tgtEl>
                                          <p:spTgt spid="2">
                                            <p:bg/>
                                          </p:spTgt>
                                        </p:tgtEl>
                                      </p:cBhvr>
                                      <p:to x="100000" y="95000"/>
                                    </p:animScale>
                                    <p:animScale>
                                      <p:cBhvr>
                                        <p:cTn id="32" dur="166" decel="50000">
                                          <p:stCondLst>
                                            <p:cond delay="1834"/>
                                          </p:stCondLst>
                                        </p:cTn>
                                        <p:tgtEl>
                                          <p:spTgt spid="2">
                                            <p:bg/>
                                          </p:spTgt>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iterate type="wd">
                                    <p:tmPct val="10000"/>
                                  </p:iterate>
                                  <p:childTnLst>
                                    <p:set>
                                      <p:cBhvr>
                                        <p:cTn id="36" dur="1" fill="hold">
                                          <p:stCondLst>
                                            <p:cond delay="0"/>
                                          </p:stCondLst>
                                        </p:cTn>
                                        <p:tgtEl>
                                          <p:spTgt spid="2">
                                            <p:txEl>
                                              <p:pRg st="0" end="0"/>
                                            </p:txEl>
                                          </p:spTgt>
                                        </p:tgtEl>
                                        <p:attrNameLst>
                                          <p:attrName>style.visibility</p:attrName>
                                        </p:attrNameLst>
                                      </p:cBhvr>
                                      <p:to>
                                        <p:strVal val="visible"/>
                                      </p:to>
                                    </p:set>
                                    <p:animEffect transition="in" filter="wipe(down)">
                                      <p:cBhvr>
                                        <p:cTn id="37" dur="580">
                                          <p:stCondLst>
                                            <p:cond delay="0"/>
                                          </p:stCondLst>
                                        </p:cTn>
                                        <p:tgtEl>
                                          <p:spTgt spid="2">
                                            <p:txEl>
                                              <p:pRg st="0" end="0"/>
                                            </p:txEl>
                                          </p:spTgt>
                                        </p:tgtEl>
                                      </p:cBhvr>
                                    </p:animEffect>
                                    <p:anim calcmode="lin" valueType="num">
                                      <p:cBhvr>
                                        <p:cTn id="3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43" dur="26">
                                          <p:stCondLst>
                                            <p:cond delay="650"/>
                                          </p:stCondLst>
                                        </p:cTn>
                                        <p:tgtEl>
                                          <p:spTgt spid="2">
                                            <p:txEl>
                                              <p:pRg st="0" end="0"/>
                                            </p:txEl>
                                          </p:spTgt>
                                        </p:tgtEl>
                                      </p:cBhvr>
                                      <p:to x="100000" y="60000"/>
                                    </p:animScale>
                                    <p:animScale>
                                      <p:cBhvr>
                                        <p:cTn id="44" dur="166" decel="50000">
                                          <p:stCondLst>
                                            <p:cond delay="676"/>
                                          </p:stCondLst>
                                        </p:cTn>
                                        <p:tgtEl>
                                          <p:spTgt spid="2">
                                            <p:txEl>
                                              <p:pRg st="0" end="0"/>
                                            </p:txEl>
                                          </p:spTgt>
                                        </p:tgtEl>
                                      </p:cBhvr>
                                      <p:to x="100000" y="100000"/>
                                    </p:animScale>
                                    <p:animScale>
                                      <p:cBhvr>
                                        <p:cTn id="45" dur="26">
                                          <p:stCondLst>
                                            <p:cond delay="1312"/>
                                          </p:stCondLst>
                                        </p:cTn>
                                        <p:tgtEl>
                                          <p:spTgt spid="2">
                                            <p:txEl>
                                              <p:pRg st="0" end="0"/>
                                            </p:txEl>
                                          </p:spTgt>
                                        </p:tgtEl>
                                      </p:cBhvr>
                                      <p:to x="100000" y="80000"/>
                                    </p:animScale>
                                    <p:animScale>
                                      <p:cBhvr>
                                        <p:cTn id="46" dur="166" decel="50000">
                                          <p:stCondLst>
                                            <p:cond delay="1338"/>
                                          </p:stCondLst>
                                        </p:cTn>
                                        <p:tgtEl>
                                          <p:spTgt spid="2">
                                            <p:txEl>
                                              <p:pRg st="0" end="0"/>
                                            </p:txEl>
                                          </p:spTgt>
                                        </p:tgtEl>
                                      </p:cBhvr>
                                      <p:to x="100000" y="100000"/>
                                    </p:animScale>
                                    <p:animScale>
                                      <p:cBhvr>
                                        <p:cTn id="47" dur="26">
                                          <p:stCondLst>
                                            <p:cond delay="1642"/>
                                          </p:stCondLst>
                                        </p:cTn>
                                        <p:tgtEl>
                                          <p:spTgt spid="2">
                                            <p:txEl>
                                              <p:pRg st="0" end="0"/>
                                            </p:txEl>
                                          </p:spTgt>
                                        </p:tgtEl>
                                      </p:cBhvr>
                                      <p:to x="100000" y="90000"/>
                                    </p:animScale>
                                    <p:animScale>
                                      <p:cBhvr>
                                        <p:cTn id="48" dur="166" decel="50000">
                                          <p:stCondLst>
                                            <p:cond delay="1668"/>
                                          </p:stCondLst>
                                        </p:cTn>
                                        <p:tgtEl>
                                          <p:spTgt spid="2">
                                            <p:txEl>
                                              <p:pRg st="0" end="0"/>
                                            </p:txEl>
                                          </p:spTgt>
                                        </p:tgtEl>
                                      </p:cBhvr>
                                      <p:to x="100000" y="100000"/>
                                    </p:animScale>
                                    <p:animScale>
                                      <p:cBhvr>
                                        <p:cTn id="49" dur="26">
                                          <p:stCondLst>
                                            <p:cond delay="1808"/>
                                          </p:stCondLst>
                                        </p:cTn>
                                        <p:tgtEl>
                                          <p:spTgt spid="2">
                                            <p:txEl>
                                              <p:pRg st="0" end="0"/>
                                            </p:txEl>
                                          </p:spTgt>
                                        </p:tgtEl>
                                      </p:cBhvr>
                                      <p:to x="100000" y="95000"/>
                                    </p:animScale>
                                    <p:animScale>
                                      <p:cBhvr>
                                        <p:cTn id="50" dur="166" decel="50000">
                                          <p:stCondLst>
                                            <p:cond delay="1834"/>
                                          </p:stCondLst>
                                        </p:cTn>
                                        <p:tgtEl>
                                          <p:spTgt spid="2">
                                            <p:txEl>
                                              <p:pRg st="0" end="0"/>
                                            </p:txEl>
                                          </p:spTgt>
                                        </p:tgtEl>
                                      </p:cBhvr>
                                      <p:to x="100000" y="100000"/>
                                    </p:animScale>
                                  </p:childTnLst>
                                </p:cTn>
                              </p:par>
                            </p:childTnLst>
                          </p:cTn>
                        </p:par>
                      </p:childTnLst>
                    </p:cTn>
                  </p:par>
                  <p:par>
                    <p:cTn id="51" fill="hold">
                      <p:stCondLst>
                        <p:cond delay="indefinite"/>
                      </p:stCondLst>
                      <p:childTnLst>
                        <p:par>
                          <p:cTn id="52" fill="hold">
                            <p:stCondLst>
                              <p:cond delay="0"/>
                            </p:stCondLst>
                            <p:childTnLst>
                              <p:par>
                                <p:cTn id="53" presetID="26" presetClass="entr" presetSubtype="0" fill="hold" grpId="0" nodeType="clickEffect">
                                  <p:stCondLst>
                                    <p:cond delay="0"/>
                                  </p:stCondLst>
                                  <p:iterate type="wd">
                                    <p:tmPct val="10000"/>
                                  </p:iterate>
                                  <p:childTnLst>
                                    <p:set>
                                      <p:cBhvr>
                                        <p:cTn id="54" dur="1" fill="hold">
                                          <p:stCondLst>
                                            <p:cond delay="0"/>
                                          </p:stCondLst>
                                        </p:cTn>
                                        <p:tgtEl>
                                          <p:spTgt spid="2">
                                            <p:txEl>
                                              <p:pRg st="1" end="1"/>
                                            </p:txEl>
                                          </p:spTgt>
                                        </p:tgtEl>
                                        <p:attrNameLst>
                                          <p:attrName>style.visibility</p:attrName>
                                        </p:attrNameLst>
                                      </p:cBhvr>
                                      <p:to>
                                        <p:strVal val="visible"/>
                                      </p:to>
                                    </p:set>
                                    <p:animEffect transition="in" filter="wipe(down)">
                                      <p:cBhvr>
                                        <p:cTn id="55" dur="580">
                                          <p:stCondLst>
                                            <p:cond delay="0"/>
                                          </p:stCondLst>
                                        </p:cTn>
                                        <p:tgtEl>
                                          <p:spTgt spid="2">
                                            <p:txEl>
                                              <p:pRg st="1" end="1"/>
                                            </p:txEl>
                                          </p:spTgt>
                                        </p:tgtEl>
                                      </p:cBhvr>
                                    </p:animEffect>
                                    <p:anim calcmode="lin" valueType="num">
                                      <p:cBhvr>
                                        <p:cTn id="56"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61" dur="26">
                                          <p:stCondLst>
                                            <p:cond delay="650"/>
                                          </p:stCondLst>
                                        </p:cTn>
                                        <p:tgtEl>
                                          <p:spTgt spid="2">
                                            <p:txEl>
                                              <p:pRg st="1" end="1"/>
                                            </p:txEl>
                                          </p:spTgt>
                                        </p:tgtEl>
                                      </p:cBhvr>
                                      <p:to x="100000" y="60000"/>
                                    </p:animScale>
                                    <p:animScale>
                                      <p:cBhvr>
                                        <p:cTn id="62" dur="166" decel="50000">
                                          <p:stCondLst>
                                            <p:cond delay="676"/>
                                          </p:stCondLst>
                                        </p:cTn>
                                        <p:tgtEl>
                                          <p:spTgt spid="2">
                                            <p:txEl>
                                              <p:pRg st="1" end="1"/>
                                            </p:txEl>
                                          </p:spTgt>
                                        </p:tgtEl>
                                      </p:cBhvr>
                                      <p:to x="100000" y="100000"/>
                                    </p:animScale>
                                    <p:animScale>
                                      <p:cBhvr>
                                        <p:cTn id="63" dur="26">
                                          <p:stCondLst>
                                            <p:cond delay="1312"/>
                                          </p:stCondLst>
                                        </p:cTn>
                                        <p:tgtEl>
                                          <p:spTgt spid="2">
                                            <p:txEl>
                                              <p:pRg st="1" end="1"/>
                                            </p:txEl>
                                          </p:spTgt>
                                        </p:tgtEl>
                                      </p:cBhvr>
                                      <p:to x="100000" y="80000"/>
                                    </p:animScale>
                                    <p:animScale>
                                      <p:cBhvr>
                                        <p:cTn id="64" dur="166" decel="50000">
                                          <p:stCondLst>
                                            <p:cond delay="1338"/>
                                          </p:stCondLst>
                                        </p:cTn>
                                        <p:tgtEl>
                                          <p:spTgt spid="2">
                                            <p:txEl>
                                              <p:pRg st="1" end="1"/>
                                            </p:txEl>
                                          </p:spTgt>
                                        </p:tgtEl>
                                      </p:cBhvr>
                                      <p:to x="100000" y="100000"/>
                                    </p:animScale>
                                    <p:animScale>
                                      <p:cBhvr>
                                        <p:cTn id="65" dur="26">
                                          <p:stCondLst>
                                            <p:cond delay="1642"/>
                                          </p:stCondLst>
                                        </p:cTn>
                                        <p:tgtEl>
                                          <p:spTgt spid="2">
                                            <p:txEl>
                                              <p:pRg st="1" end="1"/>
                                            </p:txEl>
                                          </p:spTgt>
                                        </p:tgtEl>
                                      </p:cBhvr>
                                      <p:to x="100000" y="90000"/>
                                    </p:animScale>
                                    <p:animScale>
                                      <p:cBhvr>
                                        <p:cTn id="66" dur="166" decel="50000">
                                          <p:stCondLst>
                                            <p:cond delay="1668"/>
                                          </p:stCondLst>
                                        </p:cTn>
                                        <p:tgtEl>
                                          <p:spTgt spid="2">
                                            <p:txEl>
                                              <p:pRg st="1" end="1"/>
                                            </p:txEl>
                                          </p:spTgt>
                                        </p:tgtEl>
                                      </p:cBhvr>
                                      <p:to x="100000" y="100000"/>
                                    </p:animScale>
                                    <p:animScale>
                                      <p:cBhvr>
                                        <p:cTn id="67" dur="26">
                                          <p:stCondLst>
                                            <p:cond delay="1808"/>
                                          </p:stCondLst>
                                        </p:cTn>
                                        <p:tgtEl>
                                          <p:spTgt spid="2">
                                            <p:txEl>
                                              <p:pRg st="1" end="1"/>
                                            </p:txEl>
                                          </p:spTgt>
                                        </p:tgtEl>
                                      </p:cBhvr>
                                      <p:to x="100000" y="95000"/>
                                    </p:animScale>
                                    <p:animScale>
                                      <p:cBhvr>
                                        <p:cTn id="68" dur="166" decel="50000">
                                          <p:stCondLst>
                                            <p:cond delay="1834"/>
                                          </p:stCondLst>
                                        </p:cTn>
                                        <p:tgtEl>
                                          <p:spTgt spid="2">
                                            <p:txEl>
                                              <p:pRg st="1" end="1"/>
                                            </p:txEl>
                                          </p:spTgt>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iterate type="wd">
                                    <p:tmPct val="10000"/>
                                  </p:iterate>
                                  <p:childTnLst>
                                    <p:set>
                                      <p:cBhvr>
                                        <p:cTn id="72" dur="1" fill="hold">
                                          <p:stCondLst>
                                            <p:cond delay="0"/>
                                          </p:stCondLst>
                                        </p:cTn>
                                        <p:tgtEl>
                                          <p:spTgt spid="2">
                                            <p:txEl>
                                              <p:pRg st="3" end="3"/>
                                            </p:txEl>
                                          </p:spTgt>
                                        </p:tgtEl>
                                        <p:attrNameLst>
                                          <p:attrName>style.visibility</p:attrName>
                                        </p:attrNameLst>
                                      </p:cBhvr>
                                      <p:to>
                                        <p:strVal val="visible"/>
                                      </p:to>
                                    </p:set>
                                    <p:animEffect transition="in" filter="wipe(down)">
                                      <p:cBhvr>
                                        <p:cTn id="73" dur="580">
                                          <p:stCondLst>
                                            <p:cond delay="0"/>
                                          </p:stCondLst>
                                        </p:cTn>
                                        <p:tgtEl>
                                          <p:spTgt spid="2">
                                            <p:txEl>
                                              <p:pRg st="3" end="3"/>
                                            </p:txEl>
                                          </p:spTgt>
                                        </p:tgtEl>
                                      </p:cBhvr>
                                    </p:animEffect>
                                    <p:anim calcmode="lin" valueType="num">
                                      <p:cBhvr>
                                        <p:cTn id="74"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79" dur="26">
                                          <p:stCondLst>
                                            <p:cond delay="650"/>
                                          </p:stCondLst>
                                        </p:cTn>
                                        <p:tgtEl>
                                          <p:spTgt spid="2">
                                            <p:txEl>
                                              <p:pRg st="3" end="3"/>
                                            </p:txEl>
                                          </p:spTgt>
                                        </p:tgtEl>
                                      </p:cBhvr>
                                      <p:to x="100000" y="60000"/>
                                    </p:animScale>
                                    <p:animScale>
                                      <p:cBhvr>
                                        <p:cTn id="80" dur="166" decel="50000">
                                          <p:stCondLst>
                                            <p:cond delay="676"/>
                                          </p:stCondLst>
                                        </p:cTn>
                                        <p:tgtEl>
                                          <p:spTgt spid="2">
                                            <p:txEl>
                                              <p:pRg st="3" end="3"/>
                                            </p:txEl>
                                          </p:spTgt>
                                        </p:tgtEl>
                                      </p:cBhvr>
                                      <p:to x="100000" y="100000"/>
                                    </p:animScale>
                                    <p:animScale>
                                      <p:cBhvr>
                                        <p:cTn id="81" dur="26">
                                          <p:stCondLst>
                                            <p:cond delay="1312"/>
                                          </p:stCondLst>
                                        </p:cTn>
                                        <p:tgtEl>
                                          <p:spTgt spid="2">
                                            <p:txEl>
                                              <p:pRg st="3" end="3"/>
                                            </p:txEl>
                                          </p:spTgt>
                                        </p:tgtEl>
                                      </p:cBhvr>
                                      <p:to x="100000" y="80000"/>
                                    </p:animScale>
                                    <p:animScale>
                                      <p:cBhvr>
                                        <p:cTn id="82" dur="166" decel="50000">
                                          <p:stCondLst>
                                            <p:cond delay="1338"/>
                                          </p:stCondLst>
                                        </p:cTn>
                                        <p:tgtEl>
                                          <p:spTgt spid="2">
                                            <p:txEl>
                                              <p:pRg st="3" end="3"/>
                                            </p:txEl>
                                          </p:spTgt>
                                        </p:tgtEl>
                                      </p:cBhvr>
                                      <p:to x="100000" y="100000"/>
                                    </p:animScale>
                                    <p:animScale>
                                      <p:cBhvr>
                                        <p:cTn id="83" dur="26">
                                          <p:stCondLst>
                                            <p:cond delay="1642"/>
                                          </p:stCondLst>
                                        </p:cTn>
                                        <p:tgtEl>
                                          <p:spTgt spid="2">
                                            <p:txEl>
                                              <p:pRg st="3" end="3"/>
                                            </p:txEl>
                                          </p:spTgt>
                                        </p:tgtEl>
                                      </p:cBhvr>
                                      <p:to x="100000" y="90000"/>
                                    </p:animScale>
                                    <p:animScale>
                                      <p:cBhvr>
                                        <p:cTn id="84" dur="166" decel="50000">
                                          <p:stCondLst>
                                            <p:cond delay="1668"/>
                                          </p:stCondLst>
                                        </p:cTn>
                                        <p:tgtEl>
                                          <p:spTgt spid="2">
                                            <p:txEl>
                                              <p:pRg st="3" end="3"/>
                                            </p:txEl>
                                          </p:spTgt>
                                        </p:tgtEl>
                                      </p:cBhvr>
                                      <p:to x="100000" y="100000"/>
                                    </p:animScale>
                                    <p:animScale>
                                      <p:cBhvr>
                                        <p:cTn id="85" dur="26">
                                          <p:stCondLst>
                                            <p:cond delay="1808"/>
                                          </p:stCondLst>
                                        </p:cTn>
                                        <p:tgtEl>
                                          <p:spTgt spid="2">
                                            <p:txEl>
                                              <p:pRg st="3" end="3"/>
                                            </p:txEl>
                                          </p:spTgt>
                                        </p:tgtEl>
                                      </p:cBhvr>
                                      <p:to x="100000" y="95000"/>
                                    </p:animScale>
                                    <p:animScale>
                                      <p:cBhvr>
                                        <p:cTn id="86" dur="166" decel="50000">
                                          <p:stCondLst>
                                            <p:cond delay="1834"/>
                                          </p:stCondLst>
                                        </p:cTn>
                                        <p:tgtEl>
                                          <p:spTgt spid="2">
                                            <p:txEl>
                                              <p:pRg st="3" end="3"/>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3271838"/>
            <a:ext cx="1815353" cy="761999"/>
          </a:xfrm>
          <a:solidFill>
            <a:srgbClr val="FF0000"/>
          </a:solidFill>
        </p:spPr>
        <p:txBody>
          <a:bodyPr/>
          <a:lstStyle/>
          <a:p>
            <a:r>
              <a:rPr lang="bn-IN" sz="4000" dirty="0" smtClean="0">
                <a:latin typeface="NikoshBAN" pitchFamily="2" charset="0"/>
                <a:cs typeface="NikoshBAN" pitchFamily="2" charset="0"/>
              </a:rPr>
              <a:t>রানার</a:t>
            </a:r>
            <a:endParaRPr lang="en-US" sz="4000" dirty="0">
              <a:latin typeface="NikoshBAN" pitchFamily="2" charset="0"/>
              <a:cs typeface="NikoshBAN" pitchFamily="2" charset="0"/>
            </a:endParaRPr>
          </a:p>
        </p:txBody>
      </p:sp>
      <p:sp>
        <p:nvSpPr>
          <p:cNvPr id="3" name="Title 2"/>
          <p:cNvSpPr>
            <a:spLocks noGrp="1"/>
          </p:cNvSpPr>
          <p:nvPr>
            <p:ph type="title"/>
          </p:nvPr>
        </p:nvSpPr>
        <p:spPr>
          <a:solidFill>
            <a:schemeClr val="accent5">
              <a:lumMod val="20000"/>
              <a:lumOff val="80000"/>
            </a:schemeClr>
          </a:solidFill>
        </p:spPr>
        <p:txBody>
          <a:bodyPr/>
          <a:lstStyle/>
          <a:p>
            <a:r>
              <a:rPr lang="bn-IN" sz="8000" dirty="0" smtClean="0">
                <a:solidFill>
                  <a:srgbClr val="FFFF00"/>
                </a:solidFill>
                <a:latin typeface="NikoshBAN" pitchFamily="2" charset="0"/>
                <a:cs typeface="NikoshBAN" pitchFamily="2" charset="0"/>
              </a:rPr>
              <a:t>শ</a:t>
            </a:r>
            <a:r>
              <a:rPr lang="bn-IN" sz="6600" dirty="0" smtClean="0">
                <a:latin typeface="NikoshBAN" pitchFamily="2" charset="0"/>
                <a:cs typeface="NikoshBAN" pitchFamily="2" charset="0"/>
              </a:rPr>
              <a:t>ব্দার্থ</a:t>
            </a:r>
            <a:endParaRPr lang="en-US" sz="6600" dirty="0">
              <a:latin typeface="NikoshBAN" pitchFamily="2" charset="0"/>
              <a:cs typeface="NikoshBAN" pitchFamily="2" charset="0"/>
            </a:endParaRPr>
          </a:p>
        </p:txBody>
      </p:sp>
      <p:sp>
        <p:nvSpPr>
          <p:cNvPr id="4" name="TextBox 3"/>
          <p:cNvSpPr txBox="1"/>
          <p:nvPr/>
        </p:nvSpPr>
        <p:spPr>
          <a:xfrm>
            <a:off x="6477000" y="2623202"/>
            <a:ext cx="1967753" cy="3046988"/>
          </a:xfrm>
          <a:prstGeom prst="rect">
            <a:avLst/>
          </a:prstGeom>
          <a:solidFill>
            <a:srgbClr val="FF0000"/>
          </a:solidFill>
        </p:spPr>
        <p:txBody>
          <a:bodyPr wrap="square" rtlCol="0">
            <a:spAutoFit/>
          </a:bodyPr>
          <a:lstStyle/>
          <a:p>
            <a:r>
              <a:rPr lang="bn-IN" sz="3200" dirty="0" smtClean="0">
                <a:latin typeface="NikoshBAN" pitchFamily="2" charset="0"/>
                <a:cs typeface="NikoshBAN" pitchFamily="2" charset="0"/>
              </a:rPr>
              <a:t>যিনি দৌড়ান। কবিতায় ডাক হরকরা বা ডাক পিয়ন বোঝান হয়েছে।</a:t>
            </a:r>
            <a:endParaRPr lang="en-US" sz="3200" dirty="0">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4500" y="2714625"/>
            <a:ext cx="4762500" cy="14287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36" y="4362056"/>
            <a:ext cx="2619375" cy="1743075"/>
          </a:xfrm>
          <a:prstGeom prst="rect">
            <a:avLst/>
          </a:prstGeom>
        </p:spPr>
      </p:pic>
    </p:spTree>
    <p:extLst>
      <p:ext uri="{BB962C8B-B14F-4D97-AF65-F5344CB8AC3E}">
        <p14:creationId xmlns:p14="http://schemas.microsoft.com/office/powerpoint/2010/main" val="3217044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2">
                                            <p:bg/>
                                          </p:spTgt>
                                        </p:tgtEl>
                                        <p:attrNameLst>
                                          <p:attrName>style.visibility</p:attrName>
                                        </p:attrNameLst>
                                      </p:cBhvr>
                                      <p:to>
                                        <p:strVal val="visible"/>
                                      </p:to>
                                    </p:set>
                                    <p:animEffect transition="in" filter="wheel(1)">
                                      <p:cBhvr>
                                        <p:cTn id="11" dur="2000"/>
                                        <p:tgtEl>
                                          <p:spTgt spid="2">
                                            <p:bg/>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2">
                                            <p:txEl>
                                              <p:pRg st="0" end="0"/>
                                            </p:txEl>
                                          </p:spTgt>
                                        </p:tgtEl>
                                        <p:attrNameLst>
                                          <p:attrName>style.visibility</p:attrName>
                                        </p:attrNameLst>
                                      </p:cBhvr>
                                      <p:to>
                                        <p:strVal val="visible"/>
                                      </p:to>
                                    </p:set>
                                    <p:animEffect transition="in" filter="wheel(1)">
                                      <p:cBhvr>
                                        <p:cTn id="15" dur="2000"/>
                                        <p:tgtEl>
                                          <p:spTgt spid="2">
                                            <p:txEl>
                                              <p:pRg st="0" end="0"/>
                                            </p:txEl>
                                          </p:spTgt>
                                        </p:tgtEl>
                                      </p:cBhvr>
                                    </p:animEffect>
                                  </p:childTnLst>
                                </p:cTn>
                              </p:par>
                            </p:childTnLst>
                          </p:cTn>
                        </p:par>
                        <p:par>
                          <p:cTn id="16" fill="hold">
                            <p:stCondLst>
                              <p:cond delay="6000"/>
                            </p:stCondLst>
                            <p:childTnLst>
                              <p:par>
                                <p:cTn id="17" presetID="2" presetClass="entr" presetSubtype="4" fill="hold" grpId="0" nodeType="afterEffect">
                                  <p:stCondLst>
                                    <p:cond delay="0"/>
                                  </p:stCondLst>
                                  <p:iterate type="wd">
                                    <p:tmPct val="10000"/>
                                  </p:iterate>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ppt_x"/>
                                          </p:val>
                                        </p:tav>
                                        <p:tav tm="100000">
                                          <p:val>
                                            <p:strVal val="#ppt_x"/>
                                          </p:val>
                                        </p:tav>
                                      </p:tavLst>
                                    </p:anim>
                                    <p:anim calcmode="lin" valueType="num">
                                      <p:cBhvr additive="base">
                                        <p:cTn id="20" dur="2000" fill="hold"/>
                                        <p:tgtEl>
                                          <p:spTgt spid="4"/>
                                        </p:tgtEl>
                                        <p:attrNameLst>
                                          <p:attrName>ppt_y</p:attrName>
                                        </p:attrNameLst>
                                      </p:cBhvr>
                                      <p:tavLst>
                                        <p:tav tm="0">
                                          <p:val>
                                            <p:strVal val="1+#ppt_h/2"/>
                                          </p:val>
                                        </p:tav>
                                        <p:tav tm="100000">
                                          <p:val>
                                            <p:strVal val="#ppt_y"/>
                                          </p:val>
                                        </p:tav>
                                      </p:tavLst>
                                    </p:anim>
                                  </p:childTnLst>
                                </p:cTn>
                              </p:par>
                            </p:childTnLst>
                          </p:cTn>
                        </p:par>
                        <p:par>
                          <p:cTn id="21" fill="hold">
                            <p:stCondLst>
                              <p:cond delay="10200"/>
                            </p:stCondLst>
                            <p:childTnLst>
                              <p:par>
                                <p:cTn id="22" presetID="21"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1)">
                                      <p:cBhvr>
                                        <p:cTn id="2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371600"/>
            <a:ext cx="1219200" cy="597187"/>
          </a:xfrm>
          <a:solidFill>
            <a:srgbClr val="FF0000"/>
          </a:solidFill>
        </p:spPr>
        <p:txBody>
          <a:bodyPr/>
          <a:lstStyle/>
          <a:p>
            <a:r>
              <a:rPr lang="bn-IN" sz="3200" dirty="0" smtClean="0">
                <a:solidFill>
                  <a:schemeClr val="tx1"/>
                </a:solidFill>
                <a:latin typeface="NikoshBAN" pitchFamily="2" charset="0"/>
                <a:cs typeface="NikoshBAN" pitchFamily="2" charset="0"/>
              </a:rPr>
              <a:t>লণ্ঠন</a:t>
            </a:r>
            <a:endParaRPr lang="en-US" sz="3200" dirty="0">
              <a:solidFill>
                <a:schemeClr val="tx1"/>
              </a:solidFill>
              <a:latin typeface="NikoshBAN" pitchFamily="2" charset="0"/>
              <a:cs typeface="NikoshBAN" pitchFamily="2" charset="0"/>
            </a:endParaRPr>
          </a:p>
        </p:txBody>
      </p:sp>
      <p:sp>
        <p:nvSpPr>
          <p:cNvPr id="3" name="Text Placeholder 2"/>
          <p:cNvSpPr>
            <a:spLocks noGrp="1"/>
          </p:cNvSpPr>
          <p:nvPr>
            <p:ph type="body" idx="1"/>
          </p:nvPr>
        </p:nvSpPr>
        <p:spPr>
          <a:xfrm>
            <a:off x="914400" y="4759642"/>
            <a:ext cx="1219200" cy="597187"/>
          </a:xfrm>
          <a:solidFill>
            <a:srgbClr val="FF0000"/>
          </a:solidFill>
        </p:spPr>
        <p:txBody>
          <a:bodyPr>
            <a:normAutofit/>
          </a:bodyPr>
          <a:lstStyle/>
          <a:p>
            <a:pPr algn="l"/>
            <a:r>
              <a:rPr lang="en-GB" sz="3200" dirty="0" smtClean="0">
                <a:solidFill>
                  <a:schemeClr val="tx1"/>
                </a:solidFill>
                <a:latin typeface="NikoshBAN" pitchFamily="2" charset="0"/>
                <a:cs typeface="NikoshBAN" pitchFamily="2" charset="0"/>
              </a:rPr>
              <a:t>  </a:t>
            </a:r>
            <a:r>
              <a:rPr lang="bn-IN" sz="3200" dirty="0" smtClean="0">
                <a:solidFill>
                  <a:schemeClr val="tx1"/>
                </a:solidFill>
                <a:latin typeface="NikoshBAN" pitchFamily="2" charset="0"/>
                <a:cs typeface="NikoshBAN" pitchFamily="2" charset="0"/>
              </a:rPr>
              <a:t>দস্যু</a:t>
            </a:r>
            <a:endParaRPr lang="en-US" sz="3200" dirty="0">
              <a:solidFill>
                <a:schemeClr val="tx1"/>
              </a:solidFill>
              <a:latin typeface="NikoshBAN" pitchFamily="2" charset="0"/>
              <a:cs typeface="NikoshBAN" pitchFamily="2" charset="0"/>
            </a:endParaRPr>
          </a:p>
        </p:txBody>
      </p:sp>
      <p:sp>
        <p:nvSpPr>
          <p:cNvPr id="4" name="TextBox 3"/>
          <p:cNvSpPr txBox="1"/>
          <p:nvPr/>
        </p:nvSpPr>
        <p:spPr>
          <a:xfrm>
            <a:off x="6785625" y="1384012"/>
            <a:ext cx="1905000" cy="584775"/>
          </a:xfrm>
          <a:prstGeom prst="rect">
            <a:avLst/>
          </a:prstGeom>
          <a:solidFill>
            <a:srgbClr val="FF0000"/>
          </a:solidFill>
        </p:spPr>
        <p:txBody>
          <a:bodyPr wrap="square" rtlCol="0">
            <a:spAutoFit/>
          </a:bodyPr>
          <a:lstStyle/>
          <a:p>
            <a:pPr algn="ctr"/>
            <a:r>
              <a:rPr lang="bn-IN" sz="3200" dirty="0" smtClean="0">
                <a:latin typeface="NikoshBAN" pitchFamily="2" charset="0"/>
                <a:cs typeface="NikoshBAN" pitchFamily="2" charset="0"/>
              </a:rPr>
              <a:t>হারিকেন</a:t>
            </a:r>
            <a:endParaRPr lang="en-US" sz="3200" dirty="0">
              <a:latin typeface="NikoshBAN" pitchFamily="2" charset="0"/>
              <a:cs typeface="NikoshBAN" pitchFamily="2" charset="0"/>
            </a:endParaRPr>
          </a:p>
        </p:txBody>
      </p:sp>
      <p:sp>
        <p:nvSpPr>
          <p:cNvPr id="5" name="TextBox 4"/>
          <p:cNvSpPr txBox="1"/>
          <p:nvPr/>
        </p:nvSpPr>
        <p:spPr>
          <a:xfrm>
            <a:off x="6785625" y="4759642"/>
            <a:ext cx="1905000" cy="584775"/>
          </a:xfrm>
          <a:prstGeom prst="rect">
            <a:avLst/>
          </a:prstGeom>
          <a:solidFill>
            <a:srgbClr val="FF0000"/>
          </a:solidFill>
        </p:spPr>
        <p:txBody>
          <a:bodyPr wrap="square" rtlCol="0">
            <a:spAutoFit/>
          </a:bodyPr>
          <a:lstStyle/>
          <a:p>
            <a:pPr algn="ctr"/>
            <a:r>
              <a:rPr lang="bn-IN" sz="3200" dirty="0" smtClean="0">
                <a:latin typeface="NikoshBAN" pitchFamily="2" charset="0"/>
                <a:cs typeface="NikoshBAN" pitchFamily="2" charset="0"/>
              </a:rPr>
              <a:t>ডাকাত</a:t>
            </a:r>
            <a:endParaRPr lang="en-US" sz="3200" dirty="0">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3600" y="592929"/>
            <a:ext cx="4490113" cy="2166939"/>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81767" y="3909030"/>
            <a:ext cx="4241945" cy="2286000"/>
          </a:xfrm>
          <a:prstGeom prst="rect">
            <a:avLst/>
          </a:prstGeom>
        </p:spPr>
      </p:pic>
    </p:spTree>
    <p:extLst>
      <p:ext uri="{BB962C8B-B14F-4D97-AF65-F5344CB8AC3E}">
        <p14:creationId xmlns:p14="http://schemas.microsoft.com/office/powerpoint/2010/main" val="545972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8" presetClass="emph" presetSubtype="0" fill="hold" nodeType="afterEffect">
                                  <p:stCondLst>
                                    <p:cond delay="0"/>
                                  </p:stCondLst>
                                  <p:childTnLst>
                                    <p:animRot by="21600000">
                                      <p:cBhvr>
                                        <p:cTn id="11" dur="2000" fill="hold"/>
                                        <p:tgtEl>
                                          <p:spTgt spid="6"/>
                                        </p:tgtEl>
                                        <p:attrNameLst>
                                          <p:attrName>r</p:attrName>
                                        </p:attrNameLst>
                                      </p:cBhvr>
                                    </p:animRot>
                                  </p:childTnLst>
                                </p:cTn>
                              </p:par>
                            </p:childTnLst>
                          </p:cTn>
                        </p:par>
                        <p:par>
                          <p:cTn id="12" fill="hold">
                            <p:stCondLst>
                              <p:cond delay="400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fltVal val="0"/>
                                          </p:val>
                                        </p:tav>
                                        <p:tav tm="100000">
                                          <p:val>
                                            <p:strVal val="#ppt_w"/>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Effect transition="in" filter="fade">
                                      <p:cBhvr>
                                        <p:cTn id="17" dur="2000"/>
                                        <p:tgtEl>
                                          <p:spTgt spid="4"/>
                                        </p:tgtEl>
                                      </p:cBhvr>
                                    </p:animEffect>
                                  </p:childTnLst>
                                </p:cTn>
                              </p:par>
                            </p:childTnLst>
                          </p:cTn>
                        </p:par>
                        <p:par>
                          <p:cTn id="18" fill="hold">
                            <p:stCondLst>
                              <p:cond delay="6000"/>
                            </p:stCondLst>
                            <p:childTnLst>
                              <p:par>
                                <p:cTn id="19" presetID="6" presetClass="entr" presetSubtype="16" fill="hold" grpId="0" nodeType="after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circle(in)">
                                      <p:cBhvr>
                                        <p:cTn id="21" dur="2000"/>
                                        <p:tgtEl>
                                          <p:spTgt spid="3">
                                            <p:bg/>
                                          </p:spTgt>
                                        </p:tgtEl>
                                      </p:cBhvr>
                                    </p:animEffect>
                                  </p:childTnLst>
                                </p:cTn>
                              </p:par>
                            </p:childTnLst>
                          </p:cTn>
                        </p:par>
                        <p:par>
                          <p:cTn id="22" fill="hold">
                            <p:stCondLst>
                              <p:cond delay="8000"/>
                            </p:stCondLst>
                            <p:childTnLst>
                              <p:par>
                                <p:cTn id="23" presetID="6" presetClass="entr" presetSubtype="16" fill="hold" grpId="0" nodeType="after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circle(in)">
                                      <p:cBhvr>
                                        <p:cTn id="25" dur="2000"/>
                                        <p:tgtEl>
                                          <p:spTgt spid="3">
                                            <p:txEl>
                                              <p:pRg st="0" end="0"/>
                                            </p:txEl>
                                          </p:spTgt>
                                        </p:tgtEl>
                                      </p:cBhvr>
                                    </p:animEffect>
                                  </p:childTnLst>
                                </p:cTn>
                              </p:par>
                            </p:childTnLst>
                          </p:cTn>
                        </p:par>
                        <p:par>
                          <p:cTn id="26" fill="hold">
                            <p:stCondLst>
                              <p:cond delay="10000"/>
                            </p:stCondLst>
                            <p:childTnLst>
                              <p:par>
                                <p:cTn id="27" presetID="5" presetClass="entr" presetSubtype="1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checkerboard(across)">
                                      <p:cBhvr>
                                        <p:cTn id="29" dur="2000"/>
                                        <p:tgtEl>
                                          <p:spTgt spid="7"/>
                                        </p:tgtEl>
                                      </p:cBhvr>
                                    </p:animEffect>
                                  </p:childTnLst>
                                </p:cTn>
                              </p:par>
                            </p:childTnLst>
                          </p:cTn>
                        </p:par>
                        <p:par>
                          <p:cTn id="30" fill="hold">
                            <p:stCondLst>
                              <p:cond delay="12000"/>
                            </p:stCondLst>
                            <p:childTnLst>
                              <p:par>
                                <p:cTn id="31" presetID="5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2000" fill="hold"/>
                                        <p:tgtEl>
                                          <p:spTgt spid="5"/>
                                        </p:tgtEl>
                                        <p:attrNameLst>
                                          <p:attrName>ppt_w</p:attrName>
                                        </p:attrNameLst>
                                      </p:cBhvr>
                                      <p:tavLst>
                                        <p:tav tm="0">
                                          <p:val>
                                            <p:fltVal val="0"/>
                                          </p:val>
                                        </p:tav>
                                        <p:tav tm="100000">
                                          <p:val>
                                            <p:strVal val="#ppt_w"/>
                                          </p:val>
                                        </p:tav>
                                      </p:tavLst>
                                    </p:anim>
                                    <p:anim calcmode="lin" valueType="num">
                                      <p:cBhvr>
                                        <p:cTn id="34" dur="2000" fill="hold"/>
                                        <p:tgtEl>
                                          <p:spTgt spid="5"/>
                                        </p:tgtEl>
                                        <p:attrNameLst>
                                          <p:attrName>ppt_h</p:attrName>
                                        </p:attrNameLst>
                                      </p:cBhvr>
                                      <p:tavLst>
                                        <p:tav tm="0">
                                          <p:val>
                                            <p:fltVal val="0"/>
                                          </p:val>
                                        </p:tav>
                                        <p:tav tm="100000">
                                          <p:val>
                                            <p:strVal val="#ppt_h"/>
                                          </p:val>
                                        </p:tav>
                                      </p:tavLst>
                                    </p:anim>
                                    <p:animEffect transition="in" filter="fade">
                                      <p:cBhvr>
                                        <p:cTn id="3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animBg="1"/>
      <p:bldP spid="4"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67519" y="3124197"/>
            <a:ext cx="1676400" cy="584775"/>
          </a:xfrm>
          <a:prstGeom prst="rect">
            <a:avLst/>
          </a:prstGeom>
          <a:solidFill>
            <a:srgbClr val="FF0000"/>
          </a:solidFill>
        </p:spPr>
        <p:txBody>
          <a:bodyPr wrap="square" rtlCol="0">
            <a:spAutoFit/>
          </a:bodyPr>
          <a:lstStyle/>
          <a:p>
            <a:r>
              <a:rPr lang="bn-IN" sz="3200" dirty="0" smtClean="0">
                <a:latin typeface="NikoshBAN" pitchFamily="2" charset="0"/>
                <a:cs typeface="NikoshBAN" pitchFamily="2" charset="0"/>
              </a:rPr>
              <a:t>মাভৈঃ</a:t>
            </a:r>
            <a:endParaRPr lang="en-US" sz="3200" dirty="0">
              <a:latin typeface="NikoshBAN" pitchFamily="2" charset="0"/>
              <a:cs typeface="NikoshBAN" pitchFamily="2" charset="0"/>
            </a:endParaRPr>
          </a:p>
        </p:txBody>
      </p:sp>
      <p:sp>
        <p:nvSpPr>
          <p:cNvPr id="4" name="TextBox 3"/>
          <p:cNvSpPr txBox="1"/>
          <p:nvPr/>
        </p:nvSpPr>
        <p:spPr>
          <a:xfrm>
            <a:off x="6747681" y="3124198"/>
            <a:ext cx="2133600" cy="584775"/>
          </a:xfrm>
          <a:prstGeom prst="rect">
            <a:avLst/>
          </a:prstGeom>
          <a:solidFill>
            <a:srgbClr val="FF0000"/>
          </a:solidFill>
        </p:spPr>
        <p:txBody>
          <a:bodyPr wrap="square" rtlCol="0">
            <a:spAutoFit/>
          </a:bodyPr>
          <a:lstStyle/>
          <a:p>
            <a:pPr algn="ctr"/>
            <a:r>
              <a:rPr lang="bn-IN" sz="3200" dirty="0" smtClean="0">
                <a:latin typeface="NikoshBAN" pitchFamily="2" charset="0"/>
                <a:cs typeface="NikoshBAN" pitchFamily="2" charset="0"/>
              </a:rPr>
              <a:t>ভয় না করা</a:t>
            </a:r>
            <a:endParaRPr lang="en-US" sz="3200" dirty="0">
              <a:latin typeface="NikoshBAN" pitchFamily="2" charset="0"/>
              <a:cs typeface="NikoshBAN"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3200" y="1748723"/>
            <a:ext cx="3505200" cy="3335727"/>
          </a:xfrm>
          <a:prstGeom prst="rect">
            <a:avLst/>
          </a:prstGeom>
        </p:spPr>
      </p:pic>
    </p:spTree>
    <p:extLst>
      <p:ext uri="{BB962C8B-B14F-4D97-AF65-F5344CB8AC3E}">
        <p14:creationId xmlns:p14="http://schemas.microsoft.com/office/powerpoint/2010/main" val="130291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4"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ox(in)">
                                      <p:cBhvr>
                                        <p:cTn id="11" dur="2000"/>
                                        <p:tgtEl>
                                          <p:spTgt spid="2"/>
                                        </p:tgtEl>
                                      </p:cBhvr>
                                    </p:animEffect>
                                  </p:childTnLst>
                                </p:cTn>
                              </p:par>
                            </p:childTnLst>
                          </p:cTn>
                        </p:par>
                        <p:par>
                          <p:cTn id="12" fill="hold">
                            <p:stCondLst>
                              <p:cond delay="2500"/>
                            </p:stCondLst>
                            <p:childTnLst>
                              <p:par>
                                <p:cTn id="13" presetID="2" presetClass="entr" presetSubtype="4" fill="hold" grpId="0" nodeType="afterEffect">
                                  <p:stCondLst>
                                    <p:cond delay="0"/>
                                  </p:stCondLst>
                                  <p:iterate type="wd">
                                    <p:tmPct val="10000"/>
                                  </p:iterate>
                                  <p:childTnLst>
                                    <p:set>
                                      <p:cBhvr>
                                        <p:cTn id="14" dur="1" fill="hold">
                                          <p:stCondLst>
                                            <p:cond delay="0"/>
                                          </p:stCondLst>
                                        </p:cTn>
                                        <p:tgtEl>
                                          <p:spTgt spid="4"/>
                                        </p:tgtEl>
                                        <p:attrNameLst>
                                          <p:attrName>style.visibility</p:attrName>
                                        </p:attrNameLst>
                                      </p:cBhvr>
                                      <p:to>
                                        <p:strVal val="visible"/>
                                      </p:to>
                                    </p:set>
                                    <p:anim calcmode="lin" valueType="num">
                                      <p:cBhvr additive="base">
                                        <p:cTn id="15" dur="2000" fill="hold"/>
                                        <p:tgtEl>
                                          <p:spTgt spid="4"/>
                                        </p:tgtEl>
                                        <p:attrNameLst>
                                          <p:attrName>ppt_x</p:attrName>
                                        </p:attrNameLst>
                                      </p:cBhvr>
                                      <p:tavLst>
                                        <p:tav tm="0">
                                          <p:val>
                                            <p:strVal val="#ppt_x"/>
                                          </p:val>
                                        </p:tav>
                                        <p:tav tm="100000">
                                          <p:val>
                                            <p:strVal val="#ppt_x"/>
                                          </p:val>
                                        </p:tav>
                                      </p:tavLst>
                                    </p:anim>
                                    <p:anim calcmode="lin" valueType="num">
                                      <p:cBhvr additive="base">
                                        <p:cTn id="16"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8490" y="3447767"/>
            <a:ext cx="2043953" cy="723453"/>
          </a:xfrm>
          <a:solidFill>
            <a:srgbClr val="FF0000"/>
          </a:solidFill>
        </p:spPr>
        <p:txBody>
          <a:bodyPr>
            <a:normAutofit/>
          </a:bodyPr>
          <a:lstStyle/>
          <a:p>
            <a:pPr marL="0" indent="0" algn="ctr">
              <a:buNone/>
            </a:pPr>
            <a:r>
              <a:rPr lang="bn-IN" sz="3200" dirty="0" smtClean="0">
                <a:latin typeface="NikoshBAN" pitchFamily="2" charset="0"/>
                <a:cs typeface="NikoshBAN" pitchFamily="2" charset="0"/>
              </a:rPr>
              <a:t>দিগন্ত </a:t>
            </a:r>
            <a:endParaRPr lang="en-US" sz="3200" dirty="0">
              <a:latin typeface="NikoshBAN" pitchFamily="2" charset="0"/>
              <a:cs typeface="NikoshBAN" pitchFamily="2" charset="0"/>
            </a:endParaRPr>
          </a:p>
        </p:txBody>
      </p:sp>
      <p:sp>
        <p:nvSpPr>
          <p:cNvPr id="3" name="Title 2"/>
          <p:cNvSpPr>
            <a:spLocks noGrp="1"/>
          </p:cNvSpPr>
          <p:nvPr>
            <p:ph type="title"/>
          </p:nvPr>
        </p:nvSpPr>
        <p:spPr>
          <a:solidFill>
            <a:schemeClr val="accent5">
              <a:lumMod val="20000"/>
              <a:lumOff val="80000"/>
            </a:schemeClr>
          </a:solidFill>
        </p:spPr>
        <p:txBody>
          <a:bodyPr/>
          <a:lstStyle/>
          <a:p>
            <a:r>
              <a:rPr lang="bn-IN" sz="7200" dirty="0" smtClean="0">
                <a:solidFill>
                  <a:srgbClr val="FF0000"/>
                </a:solidFill>
                <a:latin typeface="NikoshBAN" pitchFamily="2" charset="0"/>
                <a:cs typeface="NikoshBAN" pitchFamily="2" charset="0"/>
              </a:rPr>
              <a:t>টী</a:t>
            </a:r>
            <a:r>
              <a:rPr lang="bn-IN" dirty="0" smtClean="0">
                <a:solidFill>
                  <a:schemeClr val="tx1"/>
                </a:solidFill>
                <a:latin typeface="NikoshBAN" pitchFamily="2" charset="0"/>
                <a:cs typeface="NikoshBAN" pitchFamily="2" charset="0"/>
              </a:rPr>
              <a:t>কা</a:t>
            </a:r>
            <a:endParaRPr lang="en-US" dirty="0">
              <a:solidFill>
                <a:schemeClr val="tx1"/>
              </a:solidFill>
              <a:latin typeface="NikoshBAN" pitchFamily="2" charset="0"/>
              <a:cs typeface="NikoshBAN" pitchFamily="2" charset="0"/>
            </a:endParaRPr>
          </a:p>
        </p:txBody>
      </p:sp>
      <p:sp>
        <p:nvSpPr>
          <p:cNvPr id="4" name="AutoShape 2" descr="Image result for গণসূর্যের মঞ্চ"/>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গণসূর্যের মঞ্চ"/>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p:cNvSpPr txBox="1"/>
          <p:nvPr/>
        </p:nvSpPr>
        <p:spPr>
          <a:xfrm>
            <a:off x="5715000" y="2286000"/>
            <a:ext cx="3124200" cy="3046988"/>
          </a:xfrm>
          <a:prstGeom prst="rect">
            <a:avLst/>
          </a:prstGeom>
          <a:solidFill>
            <a:srgbClr val="FF0000"/>
          </a:solidFill>
        </p:spPr>
        <p:txBody>
          <a:bodyPr wrap="square" rtlCol="0">
            <a:spAutoFit/>
          </a:bodyPr>
          <a:lstStyle/>
          <a:p>
            <a:pPr algn="ctr"/>
            <a:r>
              <a:rPr lang="bn-IN" sz="3200" dirty="0" smtClean="0">
                <a:latin typeface="NikoshBAN" pitchFamily="2" charset="0"/>
                <a:cs typeface="NikoshBAN" pitchFamily="2" charset="0"/>
              </a:rPr>
              <a:t>দিকের সীমা, দিকচক্রবাল। আলোচ্য কবিতায় কবি রানারের বিস্তীর্ণ ছুটে চলা বুঝাতে শব্দটি ব্যবহার করা হয়েছে।</a:t>
            </a:r>
            <a:endParaRPr lang="en-US" sz="3200" dirty="0">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1523" y="2286000"/>
            <a:ext cx="2654877" cy="3046988"/>
          </a:xfrm>
          <a:prstGeom prst="rect">
            <a:avLst/>
          </a:prstGeom>
        </p:spPr>
      </p:pic>
    </p:spTree>
    <p:extLst>
      <p:ext uri="{BB962C8B-B14F-4D97-AF65-F5344CB8AC3E}">
        <p14:creationId xmlns:p14="http://schemas.microsoft.com/office/powerpoint/2010/main" val="794044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 presetClass="entr" presetSubtype="6" fill="hold" grpId="0" nodeType="afterEffect">
                                  <p:stCondLst>
                                    <p:cond delay="0"/>
                                  </p:stCondLst>
                                  <p:childTnLst>
                                    <p:set>
                                      <p:cBhvr>
                                        <p:cTn id="10" dur="1" fill="hold">
                                          <p:stCondLst>
                                            <p:cond delay="0"/>
                                          </p:stCondLst>
                                        </p:cTn>
                                        <p:tgtEl>
                                          <p:spTgt spid="2">
                                            <p:bg/>
                                          </p:spTgt>
                                        </p:tgtEl>
                                        <p:attrNameLst>
                                          <p:attrName>style.visibility</p:attrName>
                                        </p:attrNameLst>
                                      </p:cBhvr>
                                      <p:to>
                                        <p:strVal val="visible"/>
                                      </p:to>
                                    </p:set>
                                    <p:anim calcmode="lin" valueType="num">
                                      <p:cBhvr additive="base">
                                        <p:cTn id="11" dur="2000" fill="hold"/>
                                        <p:tgtEl>
                                          <p:spTgt spid="2">
                                            <p:bg/>
                                          </p:spTgt>
                                        </p:tgtEl>
                                        <p:attrNameLst>
                                          <p:attrName>ppt_x</p:attrName>
                                        </p:attrNameLst>
                                      </p:cBhvr>
                                      <p:tavLst>
                                        <p:tav tm="0">
                                          <p:val>
                                            <p:strVal val="1+#ppt_w/2"/>
                                          </p:val>
                                        </p:tav>
                                        <p:tav tm="100000">
                                          <p:val>
                                            <p:strVal val="#ppt_x"/>
                                          </p:val>
                                        </p:tav>
                                      </p:tavLst>
                                    </p:anim>
                                    <p:anim calcmode="lin" valueType="num">
                                      <p:cBhvr additive="base">
                                        <p:cTn id="12" dur="2000" fill="hold"/>
                                        <p:tgtEl>
                                          <p:spTgt spid="2">
                                            <p:bg/>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2" presetClass="entr" presetSubtype="6" fill="hold" grpId="0" nodeType="afterEffect">
                                  <p:stCondLst>
                                    <p:cond delay="0"/>
                                  </p:stCondLst>
                                  <p:childTnLst>
                                    <p:set>
                                      <p:cBhvr>
                                        <p:cTn id="15" dur="1" fill="hold">
                                          <p:stCondLst>
                                            <p:cond delay="0"/>
                                          </p:stCondLst>
                                        </p:cTn>
                                        <p:tgtEl>
                                          <p:spTgt spid="2">
                                            <p:txEl>
                                              <p:pRg st="0" end="0"/>
                                            </p:txEl>
                                          </p:spTgt>
                                        </p:tgtEl>
                                        <p:attrNameLst>
                                          <p:attrName>style.visibility</p:attrName>
                                        </p:attrNameLst>
                                      </p:cBhvr>
                                      <p:to>
                                        <p:strVal val="visible"/>
                                      </p:to>
                                    </p:set>
                                    <p:anim calcmode="lin" valueType="num">
                                      <p:cBhvr additive="base">
                                        <p:cTn id="16" dur="2000" fill="hold"/>
                                        <p:tgtEl>
                                          <p:spTgt spid="2">
                                            <p:txEl>
                                              <p:pRg st="0" end="0"/>
                                            </p:txEl>
                                          </p:spTgt>
                                        </p:tgtEl>
                                        <p:attrNameLst>
                                          <p:attrName>ppt_x</p:attrName>
                                        </p:attrNameLst>
                                      </p:cBhvr>
                                      <p:tavLst>
                                        <p:tav tm="0">
                                          <p:val>
                                            <p:strVal val="1+#ppt_w/2"/>
                                          </p:val>
                                        </p:tav>
                                        <p:tav tm="100000">
                                          <p:val>
                                            <p:strVal val="#ppt_x"/>
                                          </p:val>
                                        </p:tav>
                                      </p:tavLst>
                                    </p:anim>
                                    <p:anim calcmode="lin" valueType="num">
                                      <p:cBhvr additive="base">
                                        <p:cTn id="17" dur="20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000"/>
                            </p:stCondLst>
                            <p:childTnLst>
                              <p:par>
                                <p:cTn id="19" presetID="26"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par>
                          <p:cTn id="35" fill="hold">
                            <p:stCondLst>
                              <p:cond delay="8000"/>
                            </p:stCondLst>
                            <p:childTnLst>
                              <p:par>
                                <p:cTn id="36" presetID="13" presetClass="entr" presetSubtype="16"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plus(in)">
                                      <p:cBhvr>
                                        <p:cTn id="38"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0000"/>
          </a:solidFill>
        </p:spPr>
        <p:txBody>
          <a:bodyPr/>
          <a:lstStyle/>
          <a:p>
            <a:r>
              <a:rPr lang="bn-IN" sz="11500" dirty="0" smtClean="0">
                <a:solidFill>
                  <a:schemeClr val="tx1"/>
                </a:solidFill>
                <a:latin typeface="NikoshBAN" pitchFamily="2" charset="0"/>
                <a:cs typeface="NikoshBAN" pitchFamily="2" charset="0"/>
              </a:rPr>
              <a:t>স্বা</a:t>
            </a:r>
            <a:r>
              <a:rPr lang="bn-IN" sz="8800" dirty="0" smtClean="0">
                <a:solidFill>
                  <a:srgbClr val="FFFF00"/>
                </a:solidFill>
                <a:latin typeface="NikoshBAN" pitchFamily="2" charset="0"/>
                <a:cs typeface="NikoshBAN" pitchFamily="2" charset="0"/>
              </a:rPr>
              <a:t>গতম</a:t>
            </a:r>
            <a:endParaRPr lang="en-US" sz="8800" dirty="0">
              <a:solidFill>
                <a:srgbClr val="FFFF00"/>
              </a:solidFill>
              <a:latin typeface="NikoshBAN" pitchFamily="2" charset="0"/>
              <a:cs typeface="NikoshBAN"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88490" y="2209800"/>
            <a:ext cx="7756263" cy="4343400"/>
          </a:xfrm>
        </p:spPr>
      </p:pic>
    </p:spTree>
    <p:extLst>
      <p:ext uri="{BB962C8B-B14F-4D97-AF65-F5344CB8AC3E}">
        <p14:creationId xmlns:p14="http://schemas.microsoft.com/office/powerpoint/2010/main" val="31489540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4" fill="hold" grpId="0" nodeType="afterEffect">
                                  <p:stCondLst>
                                    <p:cond delay="0"/>
                                  </p:stCondLst>
                                  <p:iterate type="lt">
                                    <p:tmPct val="10000"/>
                                  </p:iterate>
                                  <p:childTnLst>
                                    <p:set>
                                      <p:cBhvr>
                                        <p:cTn id="12" dur="1" fill="hold">
                                          <p:stCondLst>
                                            <p:cond delay="0"/>
                                          </p:stCondLst>
                                        </p:cTn>
                                        <p:tgtEl>
                                          <p:spTgt spid="2"/>
                                        </p:tgtEl>
                                        <p:attrNameLst>
                                          <p:attrName>style.visibility</p:attrName>
                                        </p:attrNameLst>
                                      </p:cBhvr>
                                      <p:to>
                                        <p:strVal val="visible"/>
                                      </p:to>
                                    </p:set>
                                    <p:anim calcmode="lin" valueType="num">
                                      <p:cBhvr additive="base">
                                        <p:cTn id="13" dur="2000" fill="hold"/>
                                        <p:tgtEl>
                                          <p:spTgt spid="2"/>
                                        </p:tgtEl>
                                        <p:attrNameLst>
                                          <p:attrName>ppt_x</p:attrName>
                                        </p:attrNameLst>
                                      </p:cBhvr>
                                      <p:tavLst>
                                        <p:tav tm="0">
                                          <p:val>
                                            <p:strVal val="#ppt_x"/>
                                          </p:val>
                                        </p:tav>
                                        <p:tav tm="100000">
                                          <p:val>
                                            <p:strVal val="#ppt_x"/>
                                          </p:val>
                                        </p:tav>
                                      </p:tavLst>
                                    </p:anim>
                                    <p:anim calcmode="lin" valueType="num">
                                      <p:cBhvr additive="base">
                                        <p:cTn id="14"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6201" y="3411176"/>
            <a:ext cx="2057400" cy="1077218"/>
          </a:xfrm>
          <a:prstGeom prst="rect">
            <a:avLst/>
          </a:prstGeom>
          <a:solidFill>
            <a:srgbClr val="FF0000"/>
          </a:solidFill>
        </p:spPr>
        <p:txBody>
          <a:bodyPr wrap="square" rtlCol="0">
            <a:spAutoFit/>
          </a:bodyPr>
          <a:lstStyle/>
          <a:p>
            <a:pPr algn="ctr"/>
            <a:r>
              <a:rPr lang="bn-IN" sz="3200" dirty="0" smtClean="0">
                <a:latin typeface="NikoshBAN" pitchFamily="2" charset="0"/>
                <a:cs typeface="NikoshBAN" pitchFamily="2" charset="0"/>
              </a:rPr>
              <a:t>হরিণের মতো যায়</a:t>
            </a:r>
            <a:endParaRPr lang="en-US" sz="3200" dirty="0">
              <a:latin typeface="NikoshBAN" pitchFamily="2" charset="0"/>
              <a:cs typeface="NikoshBAN" pitchFamily="2" charset="0"/>
            </a:endParaRPr>
          </a:p>
        </p:txBody>
      </p:sp>
      <p:sp>
        <p:nvSpPr>
          <p:cNvPr id="3" name="TextBox 2"/>
          <p:cNvSpPr txBox="1"/>
          <p:nvPr/>
        </p:nvSpPr>
        <p:spPr>
          <a:xfrm>
            <a:off x="6292329" y="2426291"/>
            <a:ext cx="2667000" cy="3046988"/>
          </a:xfrm>
          <a:prstGeom prst="rect">
            <a:avLst/>
          </a:prstGeom>
          <a:solidFill>
            <a:srgbClr val="FF0000"/>
          </a:solidFill>
        </p:spPr>
        <p:txBody>
          <a:bodyPr wrap="square" rtlCol="0">
            <a:spAutoFit/>
          </a:bodyPr>
          <a:lstStyle/>
          <a:p>
            <a:pPr algn="ctr"/>
            <a:r>
              <a:rPr lang="bn-IN" sz="3200" dirty="0" smtClean="0">
                <a:latin typeface="NikoshBAN" pitchFamily="2" charset="0"/>
                <a:cs typeface="NikoshBAN" pitchFamily="2" charset="0"/>
              </a:rPr>
              <a:t>এটি একটি উপমা। হরিণ যেমন নিঃশব্দে কিন্তু অতি দ্রুত দৌড়ায়, রানারও তেমনি দৌড়ায়।</a:t>
            </a:r>
            <a:endParaRPr lang="en-US" sz="3200" dirty="0">
              <a:latin typeface="NikoshBAN" pitchFamily="2" charset="0"/>
              <a:cs typeface="NikoshBAN"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3352" y="2865667"/>
            <a:ext cx="3419475" cy="2168236"/>
          </a:xfrm>
          <a:prstGeom prst="rect">
            <a:avLst/>
          </a:prstGeom>
        </p:spPr>
      </p:pic>
    </p:spTree>
    <p:extLst>
      <p:ext uri="{BB962C8B-B14F-4D97-AF65-F5344CB8AC3E}">
        <p14:creationId xmlns:p14="http://schemas.microsoft.com/office/powerpoint/2010/main" val="4025438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45"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2000"/>
                                        <p:tgtEl>
                                          <p:spTgt spid="4"/>
                                        </p:tgtEl>
                                      </p:cBhvr>
                                    </p:animEffect>
                                    <p:anim calcmode="lin" valueType="num">
                                      <p:cBhvr>
                                        <p:cTn id="14" dur="2000" fill="hold"/>
                                        <p:tgtEl>
                                          <p:spTgt spid="4"/>
                                        </p:tgtEl>
                                        <p:attrNameLst>
                                          <p:attrName>ppt_w</p:attrName>
                                        </p:attrNameLst>
                                      </p:cBhvr>
                                      <p:tavLst>
                                        <p:tav tm="0" fmla="#ppt_w*sin(2.5*pi*$)">
                                          <p:val>
                                            <p:fltVal val="0"/>
                                          </p:val>
                                        </p:tav>
                                        <p:tav tm="100000">
                                          <p:val>
                                            <p:fltVal val="1"/>
                                          </p:val>
                                        </p:tav>
                                      </p:tavLst>
                                    </p:anim>
                                    <p:anim calcmode="lin" valueType="num">
                                      <p:cBhvr>
                                        <p:cTn id="15" dur="2000" fill="hold"/>
                                        <p:tgtEl>
                                          <p:spTgt spid="4"/>
                                        </p:tgtEl>
                                        <p:attrNameLst>
                                          <p:attrName>ppt_h</p:attrName>
                                        </p:attrNameLst>
                                      </p:cBhvr>
                                      <p:tavLst>
                                        <p:tav tm="0">
                                          <p:val>
                                            <p:strVal val="#ppt_h"/>
                                          </p:val>
                                        </p:tav>
                                        <p:tav tm="100000">
                                          <p:val>
                                            <p:strVal val="#ppt_h"/>
                                          </p:val>
                                        </p:tav>
                                      </p:tavLst>
                                    </p:anim>
                                  </p:childTnLst>
                                </p:cTn>
                              </p:par>
                            </p:childTnLst>
                          </p:cTn>
                        </p:par>
                        <p:par>
                          <p:cTn id="16" fill="hold">
                            <p:stCondLst>
                              <p:cond delay="4000"/>
                            </p:stCondLst>
                            <p:childTnLst>
                              <p:par>
                                <p:cTn id="17" presetID="26" presetClass="entr" presetSubtype="0" fill="hold" grpId="0" nodeType="afterEffect">
                                  <p:stCondLst>
                                    <p:cond delay="0"/>
                                  </p:stCondLst>
                                  <p:iterate type="wd">
                                    <p:tmPct val="10000"/>
                                  </p:iterate>
                                  <p:childTnLst>
                                    <p:set>
                                      <p:cBhvr>
                                        <p:cTn id="18" dur="1" fill="hold">
                                          <p:stCondLst>
                                            <p:cond delay="0"/>
                                          </p:stCondLst>
                                        </p:cTn>
                                        <p:tgtEl>
                                          <p:spTgt spid="3"/>
                                        </p:tgtEl>
                                        <p:attrNameLst>
                                          <p:attrName>style.visibility</p:attrName>
                                        </p:attrNameLst>
                                      </p:cBhvr>
                                      <p:to>
                                        <p:strVal val="visible"/>
                                      </p:to>
                                    </p:set>
                                    <p:animEffect transition="in" filter="wipe(down)">
                                      <p:cBhvr>
                                        <p:cTn id="19" dur="290">
                                          <p:stCondLst>
                                            <p:cond delay="0"/>
                                          </p:stCondLst>
                                        </p:cTn>
                                        <p:tgtEl>
                                          <p:spTgt spid="3"/>
                                        </p:tgtEl>
                                      </p:cBhvr>
                                    </p:animEffect>
                                    <p:anim calcmode="lin" valueType="num">
                                      <p:cBhvr>
                                        <p:cTn id="20"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1"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2"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23"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24"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25" dur="13">
                                          <p:stCondLst>
                                            <p:cond delay="325"/>
                                          </p:stCondLst>
                                        </p:cTn>
                                        <p:tgtEl>
                                          <p:spTgt spid="3"/>
                                        </p:tgtEl>
                                      </p:cBhvr>
                                      <p:to x="100000" y="60000"/>
                                    </p:animScale>
                                    <p:animScale>
                                      <p:cBhvr>
                                        <p:cTn id="26" dur="83" decel="50000">
                                          <p:stCondLst>
                                            <p:cond delay="338"/>
                                          </p:stCondLst>
                                        </p:cTn>
                                        <p:tgtEl>
                                          <p:spTgt spid="3"/>
                                        </p:tgtEl>
                                      </p:cBhvr>
                                      <p:to x="100000" y="100000"/>
                                    </p:animScale>
                                    <p:animScale>
                                      <p:cBhvr>
                                        <p:cTn id="27" dur="13">
                                          <p:stCondLst>
                                            <p:cond delay="656"/>
                                          </p:stCondLst>
                                        </p:cTn>
                                        <p:tgtEl>
                                          <p:spTgt spid="3"/>
                                        </p:tgtEl>
                                      </p:cBhvr>
                                      <p:to x="100000" y="80000"/>
                                    </p:animScale>
                                    <p:animScale>
                                      <p:cBhvr>
                                        <p:cTn id="28" dur="83" decel="50000">
                                          <p:stCondLst>
                                            <p:cond delay="669"/>
                                          </p:stCondLst>
                                        </p:cTn>
                                        <p:tgtEl>
                                          <p:spTgt spid="3"/>
                                        </p:tgtEl>
                                      </p:cBhvr>
                                      <p:to x="100000" y="100000"/>
                                    </p:animScale>
                                    <p:animScale>
                                      <p:cBhvr>
                                        <p:cTn id="29" dur="13">
                                          <p:stCondLst>
                                            <p:cond delay="821"/>
                                          </p:stCondLst>
                                        </p:cTn>
                                        <p:tgtEl>
                                          <p:spTgt spid="3"/>
                                        </p:tgtEl>
                                      </p:cBhvr>
                                      <p:to x="100000" y="90000"/>
                                    </p:animScale>
                                    <p:animScale>
                                      <p:cBhvr>
                                        <p:cTn id="30" dur="83" decel="50000">
                                          <p:stCondLst>
                                            <p:cond delay="834"/>
                                          </p:stCondLst>
                                        </p:cTn>
                                        <p:tgtEl>
                                          <p:spTgt spid="3"/>
                                        </p:tgtEl>
                                      </p:cBhvr>
                                      <p:to x="100000" y="100000"/>
                                    </p:animScale>
                                    <p:animScale>
                                      <p:cBhvr>
                                        <p:cTn id="31" dur="13">
                                          <p:stCondLst>
                                            <p:cond delay="904"/>
                                          </p:stCondLst>
                                        </p:cTn>
                                        <p:tgtEl>
                                          <p:spTgt spid="3"/>
                                        </p:tgtEl>
                                      </p:cBhvr>
                                      <p:to x="100000" y="95000"/>
                                    </p:animScale>
                                    <p:animScale>
                                      <p:cBhvr>
                                        <p:cTn id="32" dur="83" decel="50000">
                                          <p:stCondLst>
                                            <p:cond delay="917"/>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3400" y="2590800"/>
            <a:ext cx="2259842" cy="1569660"/>
          </a:xfrm>
          <a:prstGeom prst="rect">
            <a:avLst/>
          </a:prstGeom>
          <a:solidFill>
            <a:srgbClr val="FF0000"/>
          </a:solidFill>
        </p:spPr>
        <p:txBody>
          <a:bodyPr wrap="square" rtlCol="0">
            <a:spAutoFit/>
          </a:bodyPr>
          <a:lstStyle/>
          <a:p>
            <a:r>
              <a:rPr lang="bn-IN" sz="3200" dirty="0" smtClean="0">
                <a:latin typeface="NikoshBAN" pitchFamily="2" charset="0"/>
                <a:cs typeface="NikoshBAN" pitchFamily="2" charset="0"/>
              </a:rPr>
              <a:t>ভোর তো হয়েছে- আকাশ হয়েছে লাল</a:t>
            </a:r>
            <a:endParaRPr lang="en-US" sz="3200" dirty="0">
              <a:latin typeface="NikoshBAN" pitchFamily="2" charset="0"/>
              <a:cs typeface="NikoshBAN" pitchFamily="2" charset="0"/>
            </a:endParaRPr>
          </a:p>
        </p:txBody>
      </p:sp>
      <p:sp>
        <p:nvSpPr>
          <p:cNvPr id="4" name="TextBox 3"/>
          <p:cNvSpPr txBox="1"/>
          <p:nvPr/>
        </p:nvSpPr>
        <p:spPr>
          <a:xfrm>
            <a:off x="6096000" y="374808"/>
            <a:ext cx="2743200" cy="6001643"/>
          </a:xfrm>
          <a:prstGeom prst="rect">
            <a:avLst/>
          </a:prstGeom>
          <a:solidFill>
            <a:srgbClr val="FF0000"/>
          </a:solidFill>
        </p:spPr>
        <p:txBody>
          <a:bodyPr wrap="square" rtlCol="0">
            <a:spAutoFit/>
          </a:bodyPr>
          <a:lstStyle/>
          <a:p>
            <a:pPr algn="ctr"/>
            <a:r>
              <a:rPr lang="bn-IN" sz="3200" dirty="0" smtClean="0">
                <a:latin typeface="NikoshBAN" pitchFamily="2" charset="0"/>
                <a:cs typeface="NikoshBAN" pitchFamily="2" charset="0"/>
              </a:rPr>
              <a:t>এটি প্রতীক । বাচ্যার্থে রাত্রির অন্ধকার শেষ হয়ে আকাশে সূর্য উঠেছে। কিন্তু প্রতিকী অর্থে কষ্টের কালিমা দূরীভূত হয়ে সুখের সোনালি আলো দেখা দিসচ্ছে। নতুন সূর্য যেন নতুন সম্ভাবনা পথকে প্রসারিত করছে।</a:t>
            </a:r>
            <a:endParaRPr lang="en-US" sz="3200" dirty="0">
              <a:latin typeface="NikoshBAN" pitchFamily="2" charset="0"/>
              <a:cs typeface="NikoshBAN"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1066800"/>
            <a:ext cx="2971800" cy="4419600"/>
          </a:xfrm>
          <a:prstGeom prst="rect">
            <a:avLst/>
          </a:prstGeom>
        </p:spPr>
      </p:pic>
    </p:spTree>
    <p:extLst>
      <p:ext uri="{BB962C8B-B14F-4D97-AF65-F5344CB8AC3E}">
        <p14:creationId xmlns:p14="http://schemas.microsoft.com/office/powerpoint/2010/main" val="2245489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2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par>
                          <p:cTn id="13" fill="hold">
                            <p:stCondLst>
                              <p:cond delay="4000"/>
                            </p:stCondLst>
                            <p:childTnLst>
                              <p:par>
                                <p:cTn id="14" presetID="2" presetClass="entr" presetSubtype="9" fill="hold" grpId="0" nodeType="afterEffect">
                                  <p:stCondLst>
                                    <p:cond delay="0"/>
                                  </p:stCondLst>
                                  <p:iterate type="wd">
                                    <p:tmPct val="10000"/>
                                  </p:iterate>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838200" y="304800"/>
            <a:ext cx="7772400" cy="1524000"/>
          </a:xfrm>
          <a:prstGeom prst="wav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295400" y="533400"/>
            <a:ext cx="6324600" cy="1107996"/>
          </a:xfrm>
          <a:prstGeom prst="rect">
            <a:avLst/>
          </a:prstGeom>
          <a:solidFill>
            <a:srgbClr val="FF0000"/>
          </a:solidFill>
        </p:spPr>
        <p:txBody>
          <a:bodyPr wrap="square" rtlCol="0">
            <a:spAutoFit/>
          </a:bodyPr>
          <a:lstStyle/>
          <a:p>
            <a:pPr algn="ctr"/>
            <a:r>
              <a:rPr lang="bn-IN" sz="6600" b="1" dirty="0" smtClean="0">
                <a:solidFill>
                  <a:srgbClr val="FFFF00"/>
                </a:solidFill>
                <a:latin typeface="NikoshBAN" panose="02000000000000000000" pitchFamily="2" charset="0"/>
                <a:cs typeface="NikoshBAN" panose="02000000000000000000" pitchFamily="2" charset="0"/>
              </a:rPr>
              <a:t>জো</a:t>
            </a:r>
            <a:r>
              <a:rPr lang="bn-IN" sz="4000" b="1" dirty="0" smtClean="0">
                <a:solidFill>
                  <a:srgbClr val="00B0F0"/>
                </a:solidFill>
                <a:latin typeface="NikoshBAN" panose="02000000000000000000" pitchFamily="2" charset="0"/>
                <a:cs typeface="NikoshBAN" panose="02000000000000000000" pitchFamily="2" charset="0"/>
              </a:rPr>
              <a:t>ড়ায় কাজ</a:t>
            </a:r>
            <a:endParaRPr lang="en-GB" sz="4000" b="1" dirty="0">
              <a:solidFill>
                <a:srgbClr val="00B0F0"/>
              </a:solidFill>
              <a:latin typeface="NikoshBAN" panose="02000000000000000000" pitchFamily="2" charset="0"/>
              <a:cs typeface="NikoshBAN" panose="02000000000000000000" pitchFamily="2" charset="0"/>
            </a:endParaRPr>
          </a:p>
        </p:txBody>
      </p:sp>
      <p:sp>
        <p:nvSpPr>
          <p:cNvPr id="4" name="TextBox 3"/>
          <p:cNvSpPr txBox="1"/>
          <p:nvPr/>
        </p:nvSpPr>
        <p:spPr>
          <a:xfrm>
            <a:off x="838200" y="2286000"/>
            <a:ext cx="7772400" cy="1446550"/>
          </a:xfrm>
          <a:prstGeom prst="rect">
            <a:avLst/>
          </a:prstGeom>
          <a:solidFill>
            <a:schemeClr val="accent5">
              <a:lumMod val="20000"/>
              <a:lumOff val="80000"/>
            </a:schemeClr>
          </a:solidFill>
        </p:spPr>
        <p:txBody>
          <a:bodyPr wrap="square" rtlCol="0">
            <a:spAutoFit/>
          </a:bodyPr>
          <a:lstStyle/>
          <a:p>
            <a:pPr algn="just"/>
            <a:r>
              <a:rPr lang="bn-IN" sz="4400" dirty="0" smtClean="0">
                <a:latin typeface="NikoshBAN" panose="02000000000000000000" pitchFamily="2" charset="0"/>
                <a:cs typeface="NikoshBAN" panose="02000000000000000000" pitchFamily="2" charset="0"/>
              </a:rPr>
              <a:t>কবির দৃষ্টিকোন থেকে সূর্য উঠার সাথে রানারের দুঃখ ক্ষয়ের সম্ভাবনা বিচার কর।  </a:t>
            </a:r>
            <a:endParaRPr lang="en-GB" sz="4400" dirty="0">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4048479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par>
                          <p:cTn id="7" fill="hold">
                            <p:stCondLst>
                              <p:cond delay="2000"/>
                            </p:stCondLst>
                            <p:childTnLst>
                              <p:par>
                                <p:cTn id="8" presetID="42" presetClass="entr" presetSubtype="0" fill="hold" grpId="0" nodeType="afterEffect">
                                  <p:stCondLst>
                                    <p:cond delay="0"/>
                                  </p:stCondLst>
                                  <p:iterate type="wd">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1679812"/>
            <a:ext cx="2895600" cy="173355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57825" y="1664650"/>
            <a:ext cx="2619375" cy="1743075"/>
          </a:xfrm>
          <a:prstGeom prst="rect">
            <a:avLst/>
          </a:prstGeom>
        </p:spPr>
      </p:pic>
      <p:sp>
        <p:nvSpPr>
          <p:cNvPr id="4" name="Horizontal Scroll 3"/>
          <p:cNvSpPr/>
          <p:nvPr/>
        </p:nvSpPr>
        <p:spPr>
          <a:xfrm>
            <a:off x="762000" y="304800"/>
            <a:ext cx="7543800" cy="1143000"/>
          </a:xfrm>
          <a:prstGeom prst="horizontalScroll">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066800" y="368468"/>
            <a:ext cx="7010400" cy="1015663"/>
          </a:xfrm>
          <a:prstGeom prst="rect">
            <a:avLst/>
          </a:prstGeom>
          <a:solidFill>
            <a:srgbClr val="FF0000"/>
          </a:solidFill>
        </p:spPr>
        <p:txBody>
          <a:bodyPr wrap="square" rtlCol="0">
            <a:spAutoFit/>
          </a:bodyPr>
          <a:lstStyle/>
          <a:p>
            <a:pPr algn="ctr"/>
            <a:r>
              <a:rPr lang="bn-IN" sz="6000" b="1" dirty="0" smtClean="0">
                <a:latin typeface="NikoshBAN" panose="02000000000000000000" pitchFamily="2" charset="0"/>
                <a:cs typeface="NikoshBAN" panose="02000000000000000000" pitchFamily="2" charset="0"/>
              </a:rPr>
              <a:t>গু</a:t>
            </a:r>
            <a:r>
              <a:rPr lang="bn-IN" sz="4400" b="1" dirty="0" smtClean="0">
                <a:solidFill>
                  <a:srgbClr val="00B0F0"/>
                </a:solidFill>
                <a:latin typeface="NikoshBAN" panose="02000000000000000000" pitchFamily="2" charset="0"/>
                <a:cs typeface="NikoshBAN" panose="02000000000000000000" pitchFamily="2" charset="0"/>
              </a:rPr>
              <a:t>রুত্বপূর্ণ চরণ</a:t>
            </a:r>
            <a:endParaRPr lang="en-GB" sz="4400" b="1" dirty="0">
              <a:solidFill>
                <a:srgbClr val="00B0F0"/>
              </a:solidFill>
              <a:latin typeface="NikoshBAN" panose="02000000000000000000" pitchFamily="2" charset="0"/>
              <a:cs typeface="NikoshBAN" panose="02000000000000000000" pitchFamily="2" charset="0"/>
            </a:endParaRPr>
          </a:p>
        </p:txBody>
      </p:sp>
      <p:sp>
        <p:nvSpPr>
          <p:cNvPr id="6" name="TextBox 5"/>
          <p:cNvSpPr txBox="1"/>
          <p:nvPr/>
        </p:nvSpPr>
        <p:spPr>
          <a:xfrm>
            <a:off x="1066800" y="3657600"/>
            <a:ext cx="7010400" cy="1200329"/>
          </a:xfrm>
          <a:prstGeom prst="rect">
            <a:avLst/>
          </a:prstGeom>
          <a:solidFill>
            <a:srgbClr val="FF0000"/>
          </a:solidFill>
        </p:spPr>
        <p:txBody>
          <a:bodyPr wrap="square" rtlCol="0">
            <a:spAutoFit/>
          </a:bodyPr>
          <a:lstStyle/>
          <a:p>
            <a:pPr algn="ctr"/>
            <a:r>
              <a:rPr lang="bn-IN" sz="3600" dirty="0" smtClean="0">
                <a:solidFill>
                  <a:srgbClr val="00B0F0"/>
                </a:solidFill>
                <a:latin typeface="NikoshBAN" panose="02000000000000000000" pitchFamily="2" charset="0"/>
                <a:cs typeface="NikoshBAN" panose="02000000000000000000" pitchFamily="2" charset="0"/>
              </a:rPr>
              <a:t>অনেক দুঃখে, বহু বেদনায়, অভিমানে, অনুরাগে</a:t>
            </a:r>
          </a:p>
          <a:p>
            <a:pPr algn="ctr"/>
            <a:r>
              <a:rPr lang="bn-IN" sz="3600" dirty="0" smtClean="0">
                <a:solidFill>
                  <a:srgbClr val="00B0F0"/>
                </a:solidFill>
                <a:latin typeface="NikoshBAN" panose="02000000000000000000" pitchFamily="2" charset="0"/>
                <a:cs typeface="NikoshBAN" panose="02000000000000000000" pitchFamily="2" charset="0"/>
              </a:rPr>
              <a:t>ঘরে তার প্রিয়া একা শয্যায় বিনিদ্র রাত জাগে।</a:t>
            </a:r>
            <a:endParaRPr lang="en-GB" sz="36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190320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5"/>
                                        </p:tgtEl>
                                      </p:cBhvr>
                                      <p:by x="150000" y="150000"/>
                                    </p:animScale>
                                  </p:childTnLst>
                                </p:cTn>
                              </p:par>
                            </p:childTnLst>
                          </p:cTn>
                        </p:par>
                        <p:par>
                          <p:cTn id="7" fill="hold">
                            <p:stCondLst>
                              <p:cond delay="2000"/>
                            </p:stCondLst>
                            <p:childTnLst>
                              <p:par>
                                <p:cTn id="8" presetID="2" presetClass="entr" presetSubtype="3" fill="hold" grpId="0" nodeType="afterEffect">
                                  <p:stCondLst>
                                    <p:cond delay="0"/>
                                  </p:stCondLst>
                                  <p:iterate type="lt">
                                    <p:tmPct val="10000"/>
                                  </p:iterate>
                                  <p:childTnLst>
                                    <p:set>
                                      <p:cBhvr>
                                        <p:cTn id="9" dur="1" fill="hold">
                                          <p:stCondLst>
                                            <p:cond delay="0"/>
                                          </p:stCondLst>
                                        </p:cTn>
                                        <p:tgtEl>
                                          <p:spTgt spid="6"/>
                                        </p:tgtEl>
                                        <p:attrNameLst>
                                          <p:attrName>style.visibility</p:attrName>
                                        </p:attrNameLst>
                                      </p:cBhvr>
                                      <p:to>
                                        <p:strVal val="visible"/>
                                      </p:to>
                                    </p:set>
                                    <p:anim calcmode="lin" valueType="num">
                                      <p:cBhvr additive="base">
                                        <p:cTn id="10" dur="500" fill="hold"/>
                                        <p:tgtEl>
                                          <p:spTgt spid="6"/>
                                        </p:tgtEl>
                                        <p:attrNameLst>
                                          <p:attrName>ppt_x</p:attrName>
                                        </p:attrNameLst>
                                      </p:cBhvr>
                                      <p:tavLst>
                                        <p:tav tm="0">
                                          <p:val>
                                            <p:strVal val="1+#ppt_w/2"/>
                                          </p:val>
                                        </p:tav>
                                        <p:tav tm="100000">
                                          <p:val>
                                            <p:strVal val="#ppt_x"/>
                                          </p:val>
                                        </p:tav>
                                      </p:tavLst>
                                    </p:anim>
                                    <p:anim calcmode="lin" valueType="num">
                                      <p:cBhvr additive="base">
                                        <p:cTn id="11" dur="500" fill="hold"/>
                                        <p:tgtEl>
                                          <p:spTgt spid="6"/>
                                        </p:tgtEl>
                                        <p:attrNameLst>
                                          <p:attrName>ppt_y</p:attrName>
                                        </p:attrNameLst>
                                      </p:cBhvr>
                                      <p:tavLst>
                                        <p:tav tm="0">
                                          <p:val>
                                            <p:strVal val="0-#ppt_h/2"/>
                                          </p:val>
                                        </p:tav>
                                        <p:tav tm="100000">
                                          <p:val>
                                            <p:strVal val="#ppt_y"/>
                                          </p:val>
                                        </p:tav>
                                      </p:tavLst>
                                    </p:anim>
                                  </p:childTnLst>
                                </p:cTn>
                              </p:par>
                            </p:childTnLst>
                          </p:cTn>
                        </p:par>
                        <p:par>
                          <p:cTn id="12" fill="hold">
                            <p:stCondLst>
                              <p:cond delay="6000"/>
                            </p:stCondLst>
                            <p:childTnLst>
                              <p:par>
                                <p:cTn id="13" presetID="2" presetClass="entr" presetSubtype="12"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1750" fill="hold"/>
                                        <p:tgtEl>
                                          <p:spTgt spid="2"/>
                                        </p:tgtEl>
                                        <p:attrNameLst>
                                          <p:attrName>ppt_x</p:attrName>
                                        </p:attrNameLst>
                                      </p:cBhvr>
                                      <p:tavLst>
                                        <p:tav tm="0">
                                          <p:val>
                                            <p:strVal val="0-#ppt_w/2"/>
                                          </p:val>
                                        </p:tav>
                                        <p:tav tm="100000">
                                          <p:val>
                                            <p:strVal val="#ppt_x"/>
                                          </p:val>
                                        </p:tav>
                                      </p:tavLst>
                                    </p:anim>
                                    <p:anim calcmode="lin" valueType="num">
                                      <p:cBhvr additive="base">
                                        <p:cTn id="16" dur="1750" fill="hold"/>
                                        <p:tgtEl>
                                          <p:spTgt spid="2"/>
                                        </p:tgtEl>
                                        <p:attrNameLst>
                                          <p:attrName>ppt_y</p:attrName>
                                        </p:attrNameLst>
                                      </p:cBhvr>
                                      <p:tavLst>
                                        <p:tav tm="0">
                                          <p:val>
                                            <p:strVal val="1+#ppt_h/2"/>
                                          </p:val>
                                        </p:tav>
                                        <p:tav tm="100000">
                                          <p:val>
                                            <p:strVal val="#ppt_y"/>
                                          </p:val>
                                        </p:tav>
                                      </p:tavLst>
                                    </p:anim>
                                  </p:childTnLst>
                                </p:cTn>
                              </p:par>
                            </p:childTnLst>
                          </p:cTn>
                        </p:par>
                        <p:par>
                          <p:cTn id="17" fill="hold">
                            <p:stCondLst>
                              <p:cond delay="7750"/>
                            </p:stCondLst>
                            <p:childTnLst>
                              <p:par>
                                <p:cTn id="18" presetID="2" presetClass="entr" presetSubtype="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2000" fill="hold"/>
                                        <p:tgtEl>
                                          <p:spTgt spid="3"/>
                                        </p:tgtEl>
                                        <p:attrNameLst>
                                          <p:attrName>ppt_x</p:attrName>
                                        </p:attrNameLst>
                                      </p:cBhvr>
                                      <p:tavLst>
                                        <p:tav tm="0">
                                          <p:val>
                                            <p:strVal val="1+#ppt_w/2"/>
                                          </p:val>
                                        </p:tav>
                                        <p:tav tm="100000">
                                          <p:val>
                                            <p:strVal val="#ppt_x"/>
                                          </p:val>
                                        </p:tav>
                                      </p:tavLst>
                                    </p:anim>
                                    <p:anim calcmode="lin" valueType="num">
                                      <p:cBhvr additive="base">
                                        <p:cTn id="21"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782350"/>
            <a:ext cx="3121838" cy="3528732"/>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770916"/>
            <a:ext cx="3124200" cy="3528732"/>
          </a:xfrm>
          <a:prstGeom prst="rect">
            <a:avLst/>
          </a:prstGeom>
        </p:spPr>
      </p:pic>
      <p:sp>
        <p:nvSpPr>
          <p:cNvPr id="4" name="TextBox 3"/>
          <p:cNvSpPr txBox="1"/>
          <p:nvPr/>
        </p:nvSpPr>
        <p:spPr>
          <a:xfrm>
            <a:off x="914400" y="4572000"/>
            <a:ext cx="7312838" cy="646331"/>
          </a:xfrm>
          <a:prstGeom prst="rect">
            <a:avLst/>
          </a:prstGeom>
          <a:solidFill>
            <a:srgbClr val="FF0000"/>
          </a:solidFill>
        </p:spPr>
        <p:txBody>
          <a:bodyPr wrap="square" rtlCol="0">
            <a:spAutoFit/>
          </a:bodyPr>
          <a:lstStyle/>
          <a:p>
            <a:pPr algn="ctr"/>
            <a:r>
              <a:rPr lang="bn-IN" sz="3600" dirty="0" smtClean="0">
                <a:solidFill>
                  <a:srgbClr val="00B0F0"/>
                </a:solidFill>
                <a:latin typeface="NikoshBAN" panose="02000000000000000000" pitchFamily="2" charset="0"/>
                <a:cs typeface="NikoshBAN" panose="02000000000000000000" pitchFamily="2" charset="0"/>
              </a:rPr>
              <a:t>এর জীবনের দুঃখ কেবল জানবে পথের তৃণ</a:t>
            </a:r>
            <a:endParaRPr lang="en-GB" sz="36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907337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8" presetClass="emph" presetSubtype="0" fill="hold" nodeType="clickEffect">
                                  <p:stCondLst>
                                    <p:cond delay="0"/>
                                  </p:stCondLst>
                                  <p:childTnLst>
                                    <p:animRot by="21600000">
                                      <p:cBhvr>
                                        <p:cTn id="13" dur="2000" fill="hold"/>
                                        <p:tgtEl>
                                          <p:spTgt spid="3"/>
                                        </p:tgtEl>
                                        <p:attrNameLst>
                                          <p:attrName>r</p:attrName>
                                        </p:attrNameLst>
                                      </p:cBhvr>
                                    </p:animRot>
                                  </p:childTnLst>
                                </p:cTn>
                              </p:par>
                            </p:childTnLst>
                          </p:cTn>
                        </p:par>
                        <p:par>
                          <p:cTn id="14" fill="hold">
                            <p:stCondLst>
                              <p:cond delay="2000"/>
                            </p:stCondLst>
                            <p:childTnLst>
                              <p:par>
                                <p:cTn id="15" presetID="25"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838200"/>
            <a:ext cx="3276600" cy="28194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900544"/>
            <a:ext cx="3048000" cy="2757055"/>
          </a:xfrm>
          <a:prstGeom prst="rect">
            <a:avLst/>
          </a:prstGeom>
        </p:spPr>
      </p:pic>
      <p:sp>
        <p:nvSpPr>
          <p:cNvPr id="4" name="TextBox 3"/>
          <p:cNvSpPr txBox="1"/>
          <p:nvPr/>
        </p:nvSpPr>
        <p:spPr>
          <a:xfrm>
            <a:off x="839337" y="4267200"/>
            <a:ext cx="7239000" cy="584775"/>
          </a:xfrm>
          <a:prstGeom prst="rect">
            <a:avLst/>
          </a:prstGeom>
          <a:solidFill>
            <a:srgbClr val="FF0000"/>
          </a:solidFill>
        </p:spPr>
        <p:txBody>
          <a:bodyPr wrap="square" rtlCol="0">
            <a:spAutoFit/>
          </a:bodyPr>
          <a:lstStyle/>
          <a:p>
            <a:pPr algn="ctr"/>
            <a:r>
              <a:rPr lang="bn-IN" sz="3200" dirty="0" smtClean="0">
                <a:solidFill>
                  <a:srgbClr val="00B0F0"/>
                </a:solidFill>
                <a:latin typeface="NikoshBAN" panose="02000000000000000000" pitchFamily="2" charset="0"/>
                <a:cs typeface="NikoshBAN" panose="02000000000000000000" pitchFamily="2" charset="0"/>
              </a:rPr>
              <a:t>মাভৈঃ রানার! এখনো রাতের কালো</a:t>
            </a:r>
            <a:endParaRPr lang="en-GB" sz="32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6798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set>
                                      <p:cBhvr>
                                        <p:cTn id="7" dur="227" fill="hold">
                                          <p:stCondLst>
                                            <p:cond delay="0"/>
                                          </p:stCondLst>
                                        </p:cTn>
                                        <p:tgtEl>
                                          <p:spTgt spid="4"/>
                                        </p:tgtEl>
                                        <p:attrNameLst>
                                          <p:attrName>style.rotation</p:attrName>
                                        </p:attrNameLst>
                                      </p:cBhvr>
                                      <p:to>
                                        <p:strVal val="-45.0"/>
                                      </p:to>
                                    </p:set>
                                    <p:anim calcmode="lin" valueType="num">
                                      <p:cBhvr>
                                        <p:cTn id="8" dur="227" fill="hold">
                                          <p:stCondLst>
                                            <p:cond delay="227"/>
                                          </p:stCondLst>
                                        </p:cTn>
                                        <p:tgtEl>
                                          <p:spTgt spid="4"/>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4"/>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4"/>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4"/>
                                        </p:tgtEl>
                                        <p:attrNameLst>
                                          <p:attrName>ppt_y</p:attrName>
                                        </p:attrNameLst>
                                      </p:cBhvr>
                                      <p:tavLst>
                                        <p:tav tm="0">
                                          <p:val>
                                            <p:strVal val="#ppt_y-(0.354*#ppt_w-0.172*#ppt_h)"/>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5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Scale>
                                      <p:cBhvr>
                                        <p:cTn id="16" dur="2000" decel="50000" fill="hold">
                                          <p:stCondLst>
                                            <p:cond delay="0"/>
                                          </p:stCondLst>
                                        </p:cTn>
                                        <p:tgtEl>
                                          <p:spTgt spid="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7" dur="2000" decel="50000" fill="hold">
                                          <p:stCondLst>
                                            <p:cond delay="0"/>
                                          </p:stCondLst>
                                        </p:cTn>
                                        <p:tgtEl>
                                          <p:spTgt spid="2"/>
                                        </p:tgtEl>
                                        <p:attrNameLst>
                                          <p:attrName>ppt_x</p:attrName>
                                          <p:attrName>ppt_y</p:attrName>
                                        </p:attrNameLst>
                                      </p:cBhvr>
                                    </p:animMotion>
                                    <p:animEffect transition="in" filter="fade">
                                      <p:cBhvr>
                                        <p:cTn id="18" dur="2000"/>
                                        <p:tgtEl>
                                          <p:spTgt spid="2"/>
                                        </p:tgtEl>
                                      </p:cBhvr>
                                    </p:animEffect>
                                  </p:childTnLst>
                                </p:cTn>
                              </p:par>
                            </p:childTnLst>
                          </p:cTn>
                        </p:par>
                        <p:par>
                          <p:cTn id="19" fill="hold">
                            <p:stCondLst>
                              <p:cond delay="2000"/>
                            </p:stCondLst>
                            <p:childTnLst>
                              <p:par>
                                <p:cTn id="20" presetID="6"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circle(in)">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457200"/>
            <a:ext cx="3429000" cy="297180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9200" y="457200"/>
            <a:ext cx="3429000" cy="2971800"/>
          </a:xfrm>
          <a:prstGeom prst="rect">
            <a:avLst/>
          </a:prstGeom>
        </p:spPr>
      </p:pic>
      <p:sp>
        <p:nvSpPr>
          <p:cNvPr id="4" name="Rounded Rectangle 3"/>
          <p:cNvSpPr/>
          <p:nvPr/>
        </p:nvSpPr>
        <p:spPr>
          <a:xfrm>
            <a:off x="609600" y="3810000"/>
            <a:ext cx="7848600" cy="990600"/>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914400" y="3962400"/>
            <a:ext cx="7391400" cy="646331"/>
          </a:xfrm>
          <a:prstGeom prst="rect">
            <a:avLst/>
          </a:prstGeom>
          <a:solidFill>
            <a:srgbClr val="FF0000"/>
          </a:solidFill>
        </p:spPr>
        <p:txBody>
          <a:bodyPr wrap="square" rtlCol="0">
            <a:spAutoFit/>
          </a:bodyPr>
          <a:lstStyle/>
          <a:p>
            <a:pPr algn="ctr"/>
            <a:r>
              <a:rPr lang="bn-IN" sz="3600" dirty="0" smtClean="0">
                <a:solidFill>
                  <a:srgbClr val="00B0F0"/>
                </a:solidFill>
                <a:latin typeface="NikoshBAN" panose="02000000000000000000" pitchFamily="2" charset="0"/>
                <a:cs typeface="NikoshBAN" panose="02000000000000000000" pitchFamily="2" charset="0"/>
              </a:rPr>
              <a:t>দস্যুর ভয়, তারো চেয়ে ভয় কখন সূর্য উঠে</a:t>
            </a:r>
            <a:endParaRPr lang="en-GB" sz="36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862758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3"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100"/>
                                        <p:tgtEl>
                                          <p:spTgt spid="5"/>
                                        </p:tgtEl>
                                      </p:cBhvr>
                                    </p:animEffect>
                                    <p:anim calcmode="lin" valueType="num">
                                      <p:cBhvr>
                                        <p:cTn id="8" dur="400" fill="hold"/>
                                        <p:tgtEl>
                                          <p:spTgt spid="5"/>
                                        </p:tgtEl>
                                        <p:attrNameLst>
                                          <p:attrName>ppt_x</p:attrName>
                                        </p:attrNameLst>
                                      </p:cBhvr>
                                      <p:tavLst>
                                        <p:tav tm="0">
                                          <p:val>
                                            <p:strVal val="#ppt_x"/>
                                          </p:val>
                                        </p:tav>
                                        <p:tav tm="100000">
                                          <p:val>
                                            <p:strVal val="#ppt_x"/>
                                          </p:val>
                                        </p:tav>
                                      </p:tavLst>
                                    </p:anim>
                                    <p:anim calcmode="lin" valueType="num">
                                      <p:cBhvr>
                                        <p:cTn id="9" dur="400" fill="hold"/>
                                        <p:tgtEl>
                                          <p:spTgt spid="5"/>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5"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2000"/>
                                        <p:tgtEl>
                                          <p:spTgt spid="2"/>
                                        </p:tgtEl>
                                      </p:cBhvr>
                                    </p:animEffect>
                                    <p:anim calcmode="lin" valueType="num">
                                      <p:cBhvr>
                                        <p:cTn id="17" dur="2000" fill="hold"/>
                                        <p:tgtEl>
                                          <p:spTgt spid="2"/>
                                        </p:tgtEl>
                                        <p:attrNameLst>
                                          <p:attrName>style.rotation</p:attrName>
                                        </p:attrNameLst>
                                      </p:cBhvr>
                                      <p:tavLst>
                                        <p:tav tm="0">
                                          <p:val>
                                            <p:fltVal val="720"/>
                                          </p:val>
                                        </p:tav>
                                        <p:tav tm="100000">
                                          <p:val>
                                            <p:fltVal val="0"/>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anim calcmode="lin" valueType="num">
                                      <p:cBhvr>
                                        <p:cTn id="19" dur="2000" fill="hold"/>
                                        <p:tgtEl>
                                          <p:spTgt spid="2"/>
                                        </p:tgtEl>
                                        <p:attrNameLst>
                                          <p:attrName>ppt_w</p:attrName>
                                        </p:attrNameLst>
                                      </p:cBhvr>
                                      <p:tavLst>
                                        <p:tav tm="0">
                                          <p:val>
                                            <p:fltVal val="0"/>
                                          </p:val>
                                        </p:tav>
                                        <p:tav tm="100000">
                                          <p:val>
                                            <p:strVal val="#ppt_w"/>
                                          </p:val>
                                        </p:tav>
                                      </p:tavLst>
                                    </p:anim>
                                  </p:childTnLst>
                                </p:cTn>
                              </p:par>
                            </p:childTnLst>
                          </p:cTn>
                        </p:par>
                        <p:par>
                          <p:cTn id="20" fill="hold">
                            <p:stCondLst>
                              <p:cond delay="2000"/>
                            </p:stCondLst>
                            <p:childTnLst>
                              <p:par>
                                <p:cTn id="21" presetID="30" presetClass="entr" presetSubtype="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800" decel="100000"/>
                                        <p:tgtEl>
                                          <p:spTgt spid="3"/>
                                        </p:tgtEl>
                                      </p:cBhvr>
                                    </p:animEffect>
                                    <p:anim calcmode="lin" valueType="num">
                                      <p:cBhvr>
                                        <p:cTn id="24" dur="800" decel="100000" fill="hold"/>
                                        <p:tgtEl>
                                          <p:spTgt spid="3"/>
                                        </p:tgtEl>
                                        <p:attrNameLst>
                                          <p:attrName>style.rotation</p:attrName>
                                        </p:attrNameLst>
                                      </p:cBhvr>
                                      <p:tavLst>
                                        <p:tav tm="0">
                                          <p:val>
                                            <p:fltVal val="-90"/>
                                          </p:val>
                                        </p:tav>
                                        <p:tav tm="100000">
                                          <p:val>
                                            <p:fltVal val="0"/>
                                          </p:val>
                                        </p:tav>
                                      </p:tavLst>
                                    </p:anim>
                                    <p:anim calcmode="lin" valueType="num">
                                      <p:cBhvr>
                                        <p:cTn id="25" dur="800" decel="100000" fill="hold"/>
                                        <p:tgtEl>
                                          <p:spTgt spid="3"/>
                                        </p:tgtEl>
                                        <p:attrNameLst>
                                          <p:attrName>ppt_x</p:attrName>
                                        </p:attrNameLst>
                                      </p:cBhvr>
                                      <p:tavLst>
                                        <p:tav tm="0">
                                          <p:val>
                                            <p:strVal val="#ppt_x+0.4"/>
                                          </p:val>
                                        </p:tav>
                                        <p:tav tm="100000">
                                          <p:val>
                                            <p:strVal val="#ppt_x-0.05"/>
                                          </p:val>
                                        </p:tav>
                                      </p:tavLst>
                                    </p:anim>
                                    <p:anim calcmode="lin" valueType="num">
                                      <p:cBhvr>
                                        <p:cTn id="26" dur="800" decel="100000" fill="hold"/>
                                        <p:tgtEl>
                                          <p:spTgt spid="3"/>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Wave 1"/>
          <p:cNvSpPr/>
          <p:nvPr/>
        </p:nvSpPr>
        <p:spPr>
          <a:xfrm>
            <a:off x="838200" y="304800"/>
            <a:ext cx="7772400" cy="1524000"/>
          </a:xfrm>
          <a:prstGeom prst="wave">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295400" y="533400"/>
            <a:ext cx="6324600" cy="1107996"/>
          </a:xfrm>
          <a:prstGeom prst="rect">
            <a:avLst/>
          </a:prstGeom>
          <a:solidFill>
            <a:srgbClr val="FF0000"/>
          </a:solidFill>
        </p:spPr>
        <p:txBody>
          <a:bodyPr wrap="square" rtlCol="0">
            <a:spAutoFit/>
          </a:bodyPr>
          <a:lstStyle/>
          <a:p>
            <a:pPr algn="ctr"/>
            <a:r>
              <a:rPr lang="en-US" sz="6600" b="1" dirty="0" err="1" smtClean="0">
                <a:solidFill>
                  <a:srgbClr val="FFFF00"/>
                </a:solidFill>
                <a:latin typeface="NikoshBAN" panose="02000000000000000000" pitchFamily="2" charset="0"/>
                <a:cs typeface="NikoshBAN" panose="02000000000000000000" pitchFamily="2" charset="0"/>
              </a:rPr>
              <a:t>দ</a:t>
            </a:r>
            <a:r>
              <a:rPr lang="en-US" sz="4000" b="1" dirty="0" err="1" smtClean="0">
                <a:solidFill>
                  <a:srgbClr val="00B0F0"/>
                </a:solidFill>
                <a:latin typeface="NikoshBAN" panose="02000000000000000000" pitchFamily="2" charset="0"/>
                <a:cs typeface="NikoshBAN" panose="02000000000000000000" pitchFamily="2" charset="0"/>
              </a:rPr>
              <a:t>লীয়</a:t>
            </a:r>
            <a:r>
              <a:rPr lang="bn-IN" sz="4000" b="1" dirty="0" smtClean="0">
                <a:solidFill>
                  <a:srgbClr val="00B0F0"/>
                </a:solidFill>
                <a:latin typeface="NikoshBAN" panose="02000000000000000000" pitchFamily="2" charset="0"/>
                <a:cs typeface="NikoshBAN" panose="02000000000000000000" pitchFamily="2" charset="0"/>
              </a:rPr>
              <a:t> </a:t>
            </a:r>
            <a:r>
              <a:rPr lang="bn-IN" sz="4000" b="1" dirty="0" smtClean="0">
                <a:solidFill>
                  <a:srgbClr val="00B0F0"/>
                </a:solidFill>
                <a:latin typeface="NikoshBAN" panose="02000000000000000000" pitchFamily="2" charset="0"/>
                <a:cs typeface="NikoshBAN" panose="02000000000000000000" pitchFamily="2" charset="0"/>
              </a:rPr>
              <a:t>কাজ</a:t>
            </a:r>
            <a:endParaRPr lang="en-GB" sz="4000" b="1" dirty="0">
              <a:solidFill>
                <a:srgbClr val="00B0F0"/>
              </a:solidFill>
              <a:latin typeface="NikoshBAN" panose="02000000000000000000" pitchFamily="2" charset="0"/>
              <a:cs typeface="NikoshBAN" panose="02000000000000000000" pitchFamily="2" charset="0"/>
            </a:endParaRPr>
          </a:p>
        </p:txBody>
      </p:sp>
      <p:sp>
        <p:nvSpPr>
          <p:cNvPr id="4" name="TextBox 3"/>
          <p:cNvSpPr txBox="1"/>
          <p:nvPr/>
        </p:nvSpPr>
        <p:spPr>
          <a:xfrm>
            <a:off x="838200" y="2286000"/>
            <a:ext cx="7772400" cy="1446550"/>
          </a:xfrm>
          <a:prstGeom prst="rect">
            <a:avLst/>
          </a:prstGeom>
          <a:solidFill>
            <a:schemeClr val="accent5">
              <a:lumMod val="20000"/>
              <a:lumOff val="80000"/>
            </a:schemeClr>
          </a:solidFill>
        </p:spPr>
        <p:txBody>
          <a:bodyPr wrap="square" rtlCol="0">
            <a:spAutoFit/>
          </a:bodyPr>
          <a:lstStyle/>
          <a:p>
            <a:pPr algn="ctr"/>
            <a:r>
              <a:rPr lang="bn-IN" sz="4400" dirty="0">
                <a:solidFill>
                  <a:srgbClr val="00B0F0"/>
                </a:solidFill>
                <a:latin typeface="NikoshBAN" panose="02000000000000000000" pitchFamily="2" charset="0"/>
                <a:cs typeface="NikoshBAN" panose="02000000000000000000" pitchFamily="2" charset="0"/>
              </a:rPr>
              <a:t>এর জীবনের দুঃখ কেবল জানবে পথের </a:t>
            </a:r>
            <a:r>
              <a:rPr lang="bn-IN" sz="4400" dirty="0" smtClean="0">
                <a:solidFill>
                  <a:srgbClr val="00B0F0"/>
                </a:solidFill>
                <a:latin typeface="NikoshBAN" panose="02000000000000000000" pitchFamily="2" charset="0"/>
                <a:cs typeface="NikoshBAN" panose="02000000000000000000" pitchFamily="2" charset="0"/>
              </a:rPr>
              <a:t>তৃণ</a:t>
            </a:r>
            <a:r>
              <a:rPr lang="en-US" sz="4400" dirty="0" smtClean="0">
                <a:solidFill>
                  <a:srgbClr val="00B0F0"/>
                </a:solidFill>
                <a:latin typeface="NikoshBAN" panose="02000000000000000000" pitchFamily="2" charset="0"/>
                <a:cs typeface="NikoshBAN" panose="02000000000000000000" pitchFamily="2" charset="0"/>
              </a:rPr>
              <a:t> – </a:t>
            </a:r>
            <a:r>
              <a:rPr lang="en-US" sz="4400" dirty="0" err="1" smtClean="0">
                <a:solidFill>
                  <a:srgbClr val="00B0F0"/>
                </a:solidFill>
                <a:latin typeface="NikoshBAN" panose="02000000000000000000" pitchFamily="2" charset="0"/>
                <a:cs typeface="NikoshBAN" panose="02000000000000000000" pitchFamily="2" charset="0"/>
              </a:rPr>
              <a:t>উক্তিটি</a:t>
            </a:r>
            <a:r>
              <a:rPr lang="en-US" sz="4400" dirty="0" smtClean="0">
                <a:solidFill>
                  <a:srgbClr val="00B0F0"/>
                </a:solidFill>
                <a:latin typeface="NikoshBAN" panose="02000000000000000000" pitchFamily="2" charset="0"/>
                <a:cs typeface="NikoshBAN" panose="02000000000000000000" pitchFamily="2" charset="0"/>
              </a:rPr>
              <a:t> </a:t>
            </a:r>
            <a:r>
              <a:rPr lang="en-US" sz="4400" dirty="0" err="1" smtClean="0">
                <a:solidFill>
                  <a:srgbClr val="00B0F0"/>
                </a:solidFill>
                <a:latin typeface="NikoshBAN" panose="02000000000000000000" pitchFamily="2" charset="0"/>
                <a:cs typeface="NikoshBAN" panose="02000000000000000000" pitchFamily="2" charset="0"/>
              </a:rPr>
              <a:t>বিশ্লেষণ</a:t>
            </a:r>
            <a:r>
              <a:rPr lang="en-US" sz="4400" dirty="0" smtClean="0">
                <a:solidFill>
                  <a:srgbClr val="00B0F0"/>
                </a:solidFill>
                <a:latin typeface="NikoshBAN" panose="02000000000000000000" pitchFamily="2" charset="0"/>
                <a:cs typeface="NikoshBAN" panose="02000000000000000000" pitchFamily="2" charset="0"/>
              </a:rPr>
              <a:t> </a:t>
            </a:r>
            <a:r>
              <a:rPr lang="en-US" sz="4400" dirty="0" err="1" smtClean="0">
                <a:solidFill>
                  <a:srgbClr val="00B0F0"/>
                </a:solidFill>
                <a:latin typeface="NikoshBAN" panose="02000000000000000000" pitchFamily="2" charset="0"/>
                <a:cs typeface="NikoshBAN" panose="02000000000000000000" pitchFamily="2" charset="0"/>
              </a:rPr>
              <a:t>করো</a:t>
            </a:r>
            <a:r>
              <a:rPr lang="en-US" sz="4400" dirty="0" smtClean="0">
                <a:solidFill>
                  <a:srgbClr val="00B0F0"/>
                </a:solidFill>
                <a:latin typeface="NikoshBAN" panose="02000000000000000000" pitchFamily="2" charset="0"/>
                <a:cs typeface="NikoshBAN" panose="02000000000000000000" pitchFamily="2" charset="0"/>
              </a:rPr>
              <a:t>।</a:t>
            </a:r>
            <a:endParaRPr lang="en-GB" sz="4400" dirty="0">
              <a:solidFill>
                <a:srgbClr val="00B0F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654565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tgtEl>
                                        <p:attrNameLst>
                                          <p:attrName>r</p:attrName>
                                        </p:attrNameLst>
                                      </p:cBhvr>
                                    </p:animRot>
                                  </p:childTnLst>
                                </p:cTn>
                              </p:par>
                            </p:childTnLst>
                          </p:cTn>
                        </p:par>
                        <p:par>
                          <p:cTn id="7" fill="hold">
                            <p:stCondLst>
                              <p:cond delay="2000"/>
                            </p:stCondLst>
                            <p:childTnLst>
                              <p:par>
                                <p:cTn id="8" presetID="42" presetClass="entr" presetSubtype="0" fill="hold" grpId="0" nodeType="afterEffect">
                                  <p:stCondLst>
                                    <p:cond delay="0"/>
                                  </p:stCondLst>
                                  <p:iterate type="wd">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anim calcmode="lin" valueType="num">
                                      <p:cBhvr>
                                        <p:cTn id="11" dur="1000" fill="hold"/>
                                        <p:tgtEl>
                                          <p:spTgt spid="4"/>
                                        </p:tgtEl>
                                        <p:attrNameLst>
                                          <p:attrName>ppt_x</p:attrName>
                                        </p:attrNameLst>
                                      </p:cBhvr>
                                      <p:tavLst>
                                        <p:tav tm="0">
                                          <p:val>
                                            <p:strVal val="#ppt_x"/>
                                          </p:val>
                                        </p:tav>
                                        <p:tav tm="100000">
                                          <p:val>
                                            <p:strVal val="#ppt_x"/>
                                          </p:val>
                                        </p:tav>
                                      </p:tavLst>
                                    </p:anim>
                                    <p:anim calcmode="lin" valueType="num">
                                      <p:cBhvr>
                                        <p:cTn id="1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3048000"/>
            <a:ext cx="7745505" cy="2628453"/>
          </a:xfrm>
          <a:solidFill>
            <a:schemeClr val="accent5">
              <a:lumMod val="20000"/>
              <a:lumOff val="80000"/>
            </a:schemeClr>
          </a:solidFill>
        </p:spPr>
        <p:txBody>
          <a:bodyPr/>
          <a:lstStyle/>
          <a:p>
            <a:pPr marL="0" indent="0">
              <a:buNone/>
            </a:pPr>
            <a:r>
              <a:rPr lang="bn-IN" sz="3200" dirty="0" smtClean="0">
                <a:latin typeface="NikoshBAN" pitchFamily="2" charset="0"/>
                <a:cs typeface="NikoshBAN" pitchFamily="2" charset="0"/>
              </a:rPr>
              <a:t> ১ . দস্যু অপেক্ষা সূর্য উঠার ভয় বেশি কেন ?</a:t>
            </a:r>
          </a:p>
          <a:p>
            <a:pPr marL="0" indent="0">
              <a:buNone/>
            </a:pPr>
            <a:r>
              <a:rPr lang="bn-IN" sz="3200" dirty="0" smtClean="0">
                <a:latin typeface="NikoshBAN" pitchFamily="2" charset="0"/>
                <a:cs typeface="NikoshBAN" pitchFamily="2" charset="0"/>
              </a:rPr>
              <a:t>২ .  পথের তৃণ রানারের কোন দুঃখ জানে ?</a:t>
            </a:r>
          </a:p>
          <a:p>
            <a:pPr marL="0" indent="0">
              <a:buNone/>
            </a:pPr>
            <a:r>
              <a:rPr lang="bn-IN" sz="3200" dirty="0" smtClean="0">
                <a:latin typeface="NikoshBAN" pitchFamily="2" charset="0"/>
                <a:cs typeface="NikoshBAN" pitchFamily="2" charset="0"/>
              </a:rPr>
              <a:t>৩ . রানার কখন কাজ করে ?</a:t>
            </a:r>
          </a:p>
          <a:p>
            <a:pPr marL="0" indent="0">
              <a:buNone/>
            </a:pPr>
            <a:r>
              <a:rPr lang="bn-IN" sz="3200" dirty="0" smtClean="0">
                <a:latin typeface="NikoshBAN" pitchFamily="2" charset="0"/>
                <a:cs typeface="NikoshBAN" pitchFamily="2" charset="0"/>
              </a:rPr>
              <a:t>৪ . রানারের প্রতি প্রিয়ার মনোভাব কেমন ? </a:t>
            </a:r>
          </a:p>
        </p:txBody>
      </p:sp>
      <p:sp>
        <p:nvSpPr>
          <p:cNvPr id="3" name="Title 2"/>
          <p:cNvSpPr>
            <a:spLocks noGrp="1"/>
          </p:cNvSpPr>
          <p:nvPr>
            <p:ph type="title"/>
          </p:nvPr>
        </p:nvSpPr>
        <p:spPr>
          <a:solidFill>
            <a:srgbClr val="FF0000"/>
          </a:solidFill>
        </p:spPr>
        <p:txBody>
          <a:bodyPr/>
          <a:lstStyle/>
          <a:p>
            <a:r>
              <a:rPr lang="bn-IN" sz="7200" dirty="0" smtClean="0">
                <a:solidFill>
                  <a:schemeClr val="tx1"/>
                </a:solidFill>
                <a:latin typeface="NikoshBAN" pitchFamily="2" charset="0"/>
                <a:cs typeface="NikoshBAN" pitchFamily="2" charset="0"/>
              </a:rPr>
              <a:t>মূ</a:t>
            </a:r>
            <a:r>
              <a:rPr lang="bn-IN" sz="6000" dirty="0" smtClean="0">
                <a:solidFill>
                  <a:srgbClr val="00B0F0"/>
                </a:solidFill>
                <a:latin typeface="NikoshBAN" pitchFamily="2" charset="0"/>
                <a:cs typeface="NikoshBAN" pitchFamily="2" charset="0"/>
              </a:rPr>
              <a:t>ল্যায়ন</a:t>
            </a:r>
            <a:endParaRPr lang="en-US" dirty="0">
              <a:solidFill>
                <a:srgbClr val="00B0F0"/>
              </a:solidFill>
              <a:latin typeface="NikoshBAN" pitchFamily="2" charset="0"/>
              <a:cs typeface="NikoshBAN" pitchFamily="2" charset="0"/>
            </a:endParaRPr>
          </a:p>
        </p:txBody>
      </p:sp>
    </p:spTree>
    <p:extLst>
      <p:ext uri="{BB962C8B-B14F-4D97-AF65-F5344CB8AC3E}">
        <p14:creationId xmlns:p14="http://schemas.microsoft.com/office/powerpoint/2010/main" val="3848067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ppt_w</p:attrName>
                                        </p:attrNameLst>
                                      </p:cBhvr>
                                      <p:tavLst>
                                        <p:tav tm="0" fmla="#ppt_w*sin(2.5*pi*$)">
                                          <p:val>
                                            <p:fltVal val="0"/>
                                          </p:val>
                                        </p:tav>
                                        <p:tav tm="100000">
                                          <p:val>
                                            <p:fltVal val="1"/>
                                          </p:val>
                                        </p:tav>
                                      </p:tavLst>
                                    </p:anim>
                                    <p:anim calcmode="lin" valueType="num">
                                      <p:cBhvr>
                                        <p:cTn id="9" dur="2000" fill="hold"/>
                                        <p:tgtEl>
                                          <p:spTgt spid="3"/>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2" presetClass="entr" presetSubtype="4" fill="hold" grpId="0" nodeType="afterEffect">
                                  <p:stCondLst>
                                    <p:cond delay="0"/>
                                  </p:stCondLst>
                                  <p:childTnLst>
                                    <p:set>
                                      <p:cBhvr>
                                        <p:cTn id="12" dur="1" fill="hold">
                                          <p:stCondLst>
                                            <p:cond delay="0"/>
                                          </p:stCondLst>
                                        </p:cTn>
                                        <p:tgtEl>
                                          <p:spTgt spid="2">
                                            <p:bg/>
                                          </p:spTgt>
                                        </p:tgtEl>
                                        <p:attrNameLst>
                                          <p:attrName>style.visibility</p:attrName>
                                        </p:attrNameLst>
                                      </p:cBhvr>
                                      <p:to>
                                        <p:strVal val="visible"/>
                                      </p:to>
                                    </p:set>
                                    <p:anim calcmode="lin" valueType="num">
                                      <p:cBhvr additive="base">
                                        <p:cTn id="13" dur="500" fill="hold"/>
                                        <p:tgtEl>
                                          <p:spTgt spid="2">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2">
                                            <p:bg/>
                                          </p:spTgt>
                                        </p:tgtEl>
                                        <p:attrNameLst>
                                          <p:attrName>ppt_y</p:attrName>
                                        </p:attrNameLst>
                                      </p:cBhvr>
                                      <p:tavLst>
                                        <p:tav tm="0">
                                          <p:val>
                                            <p:strVal val="1+#ppt_h/2"/>
                                          </p:val>
                                        </p:tav>
                                        <p:tav tm="100000">
                                          <p:val>
                                            <p:strVal val="#ppt_y"/>
                                          </p:val>
                                        </p:tav>
                                      </p:tavLst>
                                    </p:anim>
                                  </p:childTnLst>
                                </p:cTn>
                              </p:par>
                            </p:childTnLst>
                          </p:cTn>
                        </p:par>
                        <p:par>
                          <p:cTn id="15" fill="hold">
                            <p:stCondLst>
                              <p:cond delay="2500"/>
                            </p:stCondLst>
                            <p:childTnLst>
                              <p:par>
                                <p:cTn id="16" presetID="2" presetClass="entr" presetSubtype="4" fill="hold" grpId="0" nodeType="afterEffect">
                                  <p:stCondLst>
                                    <p:cond delay="0"/>
                                  </p:stCondLst>
                                  <p:childTnLst>
                                    <p:set>
                                      <p:cBhvr>
                                        <p:cTn id="17" dur="1" fill="hold">
                                          <p:stCondLst>
                                            <p:cond delay="0"/>
                                          </p:stCondLst>
                                        </p:cTn>
                                        <p:tgtEl>
                                          <p:spTgt spid="2">
                                            <p:txEl>
                                              <p:pRg st="0" end="0"/>
                                            </p:txEl>
                                          </p:spTgt>
                                        </p:tgtEl>
                                        <p:attrNameLst>
                                          <p:attrName>style.visibility</p:attrName>
                                        </p:attrNameLst>
                                      </p:cBhvr>
                                      <p:to>
                                        <p:strVal val="visible"/>
                                      </p:to>
                                    </p:set>
                                    <p:anim calcmode="lin" valueType="num">
                                      <p:cBhvr additive="base">
                                        <p:cTn id="18"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par>
                          <p:cTn id="20" fill="hold">
                            <p:stCondLst>
                              <p:cond delay="3000"/>
                            </p:stCondLst>
                            <p:childTnLst>
                              <p:par>
                                <p:cTn id="21" presetID="2" presetClass="entr" presetSubtype="4" fill="hold" grpId="0" nodeType="after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par>
                          <p:cTn id="25" fill="hold">
                            <p:stCondLst>
                              <p:cond delay="3500"/>
                            </p:stCondLst>
                            <p:childTnLst>
                              <p:par>
                                <p:cTn id="26" presetID="2" presetClass="entr" presetSubtype="4" fill="hold" grpId="0" nodeType="afterEffect">
                                  <p:stCondLst>
                                    <p:cond delay="0"/>
                                  </p:stCondLst>
                                  <p:childTnLst>
                                    <p:set>
                                      <p:cBhvr>
                                        <p:cTn id="27" dur="1" fill="hold">
                                          <p:stCondLst>
                                            <p:cond delay="0"/>
                                          </p:stCondLst>
                                        </p:cTn>
                                        <p:tgtEl>
                                          <p:spTgt spid="2">
                                            <p:txEl>
                                              <p:pRg st="2" end="2"/>
                                            </p:txEl>
                                          </p:spTgt>
                                        </p:tgtEl>
                                        <p:attrNameLst>
                                          <p:attrName>style.visibility</p:attrName>
                                        </p:attrNameLst>
                                      </p:cBhvr>
                                      <p:to>
                                        <p:strVal val="visible"/>
                                      </p:to>
                                    </p:set>
                                    <p:anim calcmode="lin" valueType="num">
                                      <p:cBhvr additive="base">
                                        <p:cTn id="28"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4" fill="hold" grpId="0"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 calcmode="lin" valueType="num">
                                      <p:cBhvr additive="base">
                                        <p:cTn id="3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99247" y="2248347"/>
            <a:ext cx="7745505" cy="1333053"/>
          </a:xfrm>
          <a:solidFill>
            <a:schemeClr val="accent5">
              <a:lumMod val="20000"/>
              <a:lumOff val="80000"/>
            </a:schemeClr>
          </a:solidFill>
        </p:spPr>
        <p:txBody>
          <a:bodyPr>
            <a:noAutofit/>
          </a:bodyPr>
          <a:lstStyle/>
          <a:p>
            <a:pPr algn="ctr"/>
            <a:r>
              <a:rPr lang="bn-IN" sz="3200" dirty="0" smtClean="0">
                <a:latin typeface="NikoshBAN" pitchFamily="2" charset="0"/>
                <a:cs typeface="NikoshBAN" pitchFamily="2" charset="0"/>
              </a:rPr>
              <a:t>“তথ্য ও</a:t>
            </a:r>
            <a:r>
              <a:rPr lang="en-GB" sz="3200" dirty="0" smtClean="0">
                <a:latin typeface="NikoshBAN" pitchFamily="2" charset="0"/>
                <a:cs typeface="NikoshBAN" pitchFamily="2" charset="0"/>
              </a:rPr>
              <a:t> </a:t>
            </a:r>
            <a:r>
              <a:rPr lang="bn-IN" sz="3200" dirty="0" smtClean="0">
                <a:latin typeface="NikoshBAN" pitchFamily="2" charset="0"/>
                <a:cs typeface="NikoshBAN" pitchFamily="2" charset="0"/>
              </a:rPr>
              <a:t>প্রযুক্তির প্রভাবে রানার পেশা বিলুপ্ত হয়েছে ” – কথাটি ব্যাখ্যা কর ।</a:t>
            </a:r>
            <a:endParaRPr lang="en-US" sz="3200" dirty="0">
              <a:latin typeface="NikoshBAN" pitchFamily="2" charset="0"/>
              <a:cs typeface="NikoshBAN" pitchFamily="2" charset="0"/>
            </a:endParaRPr>
          </a:p>
        </p:txBody>
      </p:sp>
      <p:sp>
        <p:nvSpPr>
          <p:cNvPr id="3" name="Title 2"/>
          <p:cNvSpPr>
            <a:spLocks noGrp="1"/>
          </p:cNvSpPr>
          <p:nvPr>
            <p:ph type="title"/>
          </p:nvPr>
        </p:nvSpPr>
        <p:spPr>
          <a:solidFill>
            <a:srgbClr val="FF0000"/>
          </a:solidFill>
        </p:spPr>
        <p:txBody>
          <a:bodyPr/>
          <a:lstStyle/>
          <a:p>
            <a:r>
              <a:rPr lang="bn-IN" sz="7200" dirty="0" smtClean="0">
                <a:solidFill>
                  <a:srgbClr val="FFFF00"/>
                </a:solidFill>
                <a:latin typeface="NikoshBAN" pitchFamily="2" charset="0"/>
                <a:cs typeface="NikoshBAN" pitchFamily="2" charset="0"/>
              </a:rPr>
              <a:t>বা</a:t>
            </a:r>
            <a:r>
              <a:rPr lang="bn-IN" dirty="0" smtClean="0">
                <a:solidFill>
                  <a:srgbClr val="00B0F0"/>
                </a:solidFill>
                <a:latin typeface="NikoshBAN" pitchFamily="2" charset="0"/>
                <a:cs typeface="NikoshBAN" pitchFamily="2" charset="0"/>
              </a:rPr>
              <a:t>ড়ীর কাজ</a:t>
            </a:r>
            <a:endParaRPr lang="en-US" dirty="0">
              <a:solidFill>
                <a:srgbClr val="00B0F0"/>
              </a:solidFill>
              <a:latin typeface="NikoshBAN" pitchFamily="2" charset="0"/>
              <a:cs typeface="NikoshBAN" pitchFamily="2" charset="0"/>
            </a:endParaRPr>
          </a:p>
        </p:txBody>
      </p:sp>
      <p:sp>
        <p:nvSpPr>
          <p:cNvPr id="4" name="TextBox 3"/>
          <p:cNvSpPr txBox="1"/>
          <p:nvPr/>
        </p:nvSpPr>
        <p:spPr>
          <a:xfrm>
            <a:off x="2819400" y="3581400"/>
            <a:ext cx="457200" cy="369332"/>
          </a:xfrm>
          <a:prstGeom prst="rect">
            <a:avLst/>
          </a:prstGeom>
          <a:noFill/>
        </p:spPr>
        <p:txBody>
          <a:bodyPr wrap="square" rtlCol="0">
            <a:spAutoFit/>
          </a:bodyPr>
          <a:lstStyle/>
          <a:p>
            <a:endParaRPr lang="en-US" dirty="0"/>
          </a:p>
        </p:txBody>
      </p:sp>
      <p:pic>
        <p:nvPicPr>
          <p:cNvPr id="5" name="Content Placeholder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3766066"/>
            <a:ext cx="7772399" cy="2787134"/>
          </a:xfrm>
          <a:prstGeom prst="rect">
            <a:avLst/>
          </a:prstGeom>
        </p:spPr>
      </p:pic>
      <p:sp>
        <p:nvSpPr>
          <p:cNvPr id="6" name="Smiley Face 5"/>
          <p:cNvSpPr/>
          <p:nvPr/>
        </p:nvSpPr>
        <p:spPr>
          <a:xfrm>
            <a:off x="4651611" y="5181600"/>
            <a:ext cx="834789" cy="685800"/>
          </a:xfrm>
          <a:prstGeom prst="smileyFac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7953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
                                        <p:tgtEl>
                                          <p:spTgt spid="3"/>
                                        </p:tgtEl>
                                      </p:cBhvr>
                                    </p:animEffect>
                                    <p:anim calcmode="lin" valueType="num">
                                      <p:cBhvr>
                                        <p:cTn id="8" dur="1200" fill="hold"/>
                                        <p:tgtEl>
                                          <p:spTgt spid="3"/>
                                        </p:tgtEl>
                                        <p:attrNameLst>
                                          <p:attrName>ppt_x</p:attrName>
                                        </p:attrNameLst>
                                      </p:cBhvr>
                                      <p:tavLst>
                                        <p:tav tm="0">
                                          <p:val>
                                            <p:strVal val="#ppt_x"/>
                                          </p:val>
                                        </p:tav>
                                        <p:tav tm="100000">
                                          <p:val>
                                            <p:strVal val="#ppt_x"/>
                                          </p:val>
                                        </p:tav>
                                      </p:tavLst>
                                    </p:anim>
                                    <p:anim calcmode="lin" valueType="num">
                                      <p:cBhvr>
                                        <p:cTn id="9" dur="1200" fill="hold"/>
                                        <p:tgtEl>
                                          <p:spTgt spid="3"/>
                                        </p:tgtEl>
                                        <p:attrNameLst>
                                          <p:attrName>ppt_y</p:attrName>
                                        </p:attrNameLst>
                                      </p:cBhvr>
                                      <p:tavLst>
                                        <p:tav tm="0">
                                          <p:val>
                                            <p:strVal val="#ppt_y+0.31"/>
                                          </p:val>
                                        </p:tav>
                                        <p:tav tm="100000">
                                          <p:val>
                                            <p:strVal val="#ppt_y+0.31"/>
                                          </p:val>
                                        </p:tav>
                                      </p:tavLst>
                                    </p:anim>
                                    <p:anim calcmode="lin" valueType="num">
                                      <p:cBhvr>
                                        <p:cTn id="10" dur="1800" decel="50000" fill="hold">
                                          <p:stCondLst>
                                            <p:cond delay="12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1800" decel="50000" fill="hold">
                                          <p:stCondLst>
                                            <p:cond delay="12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id="12" fill="hold">
                            <p:stCondLst>
                              <p:cond delay="3000"/>
                            </p:stCondLst>
                            <p:childTnLst>
                              <p:par>
                                <p:cTn id="13" presetID="55" presetClass="entr" presetSubtype="0" fill="hold" grpId="0" nodeType="afterEffect">
                                  <p:stCondLst>
                                    <p:cond delay="0"/>
                                  </p:stCondLst>
                                  <p:childTnLst>
                                    <p:set>
                                      <p:cBhvr>
                                        <p:cTn id="14" dur="1" fill="hold">
                                          <p:stCondLst>
                                            <p:cond delay="0"/>
                                          </p:stCondLst>
                                        </p:cTn>
                                        <p:tgtEl>
                                          <p:spTgt spid="2">
                                            <p:bg/>
                                          </p:spTgt>
                                        </p:tgtEl>
                                        <p:attrNameLst>
                                          <p:attrName>style.visibility</p:attrName>
                                        </p:attrNameLst>
                                      </p:cBhvr>
                                      <p:to>
                                        <p:strVal val="visible"/>
                                      </p:to>
                                    </p:set>
                                    <p:anim calcmode="lin" valueType="num">
                                      <p:cBhvr>
                                        <p:cTn id="15" dur="3000" fill="hold"/>
                                        <p:tgtEl>
                                          <p:spTgt spid="2">
                                            <p:bg/>
                                          </p:spTgt>
                                        </p:tgtEl>
                                        <p:attrNameLst>
                                          <p:attrName>ppt_w</p:attrName>
                                        </p:attrNameLst>
                                      </p:cBhvr>
                                      <p:tavLst>
                                        <p:tav tm="0">
                                          <p:val>
                                            <p:strVal val="#ppt_w*0.70"/>
                                          </p:val>
                                        </p:tav>
                                        <p:tav tm="100000">
                                          <p:val>
                                            <p:strVal val="#ppt_w"/>
                                          </p:val>
                                        </p:tav>
                                      </p:tavLst>
                                    </p:anim>
                                    <p:anim calcmode="lin" valueType="num">
                                      <p:cBhvr>
                                        <p:cTn id="16" dur="3000" fill="hold"/>
                                        <p:tgtEl>
                                          <p:spTgt spid="2">
                                            <p:bg/>
                                          </p:spTgt>
                                        </p:tgtEl>
                                        <p:attrNameLst>
                                          <p:attrName>ppt_h</p:attrName>
                                        </p:attrNameLst>
                                      </p:cBhvr>
                                      <p:tavLst>
                                        <p:tav tm="0">
                                          <p:val>
                                            <p:strVal val="#ppt_h"/>
                                          </p:val>
                                        </p:tav>
                                        <p:tav tm="100000">
                                          <p:val>
                                            <p:strVal val="#ppt_h"/>
                                          </p:val>
                                        </p:tav>
                                      </p:tavLst>
                                    </p:anim>
                                    <p:animEffect transition="in" filter="fade">
                                      <p:cBhvr>
                                        <p:cTn id="17" dur="3000"/>
                                        <p:tgtEl>
                                          <p:spTgt spid="2">
                                            <p:bg/>
                                          </p:spTgt>
                                        </p:tgtEl>
                                      </p:cBhvr>
                                    </p:animEffect>
                                  </p:childTnLst>
                                </p:cTn>
                              </p:par>
                            </p:childTnLst>
                          </p:cTn>
                        </p:par>
                        <p:par>
                          <p:cTn id="18" fill="hold">
                            <p:stCondLst>
                              <p:cond delay="6000"/>
                            </p:stCondLst>
                            <p:childTnLst>
                              <p:par>
                                <p:cTn id="19" presetID="55" presetClass="entr" presetSubtype="0" fill="hold" grpId="0"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p:cTn id="21" dur="3000" fill="hold"/>
                                        <p:tgtEl>
                                          <p:spTgt spid="2">
                                            <p:txEl>
                                              <p:pRg st="0" end="0"/>
                                            </p:txEl>
                                          </p:spTgt>
                                        </p:tgtEl>
                                        <p:attrNameLst>
                                          <p:attrName>ppt_w</p:attrName>
                                        </p:attrNameLst>
                                      </p:cBhvr>
                                      <p:tavLst>
                                        <p:tav tm="0">
                                          <p:val>
                                            <p:strVal val="#ppt_w*0.70"/>
                                          </p:val>
                                        </p:tav>
                                        <p:tav tm="100000">
                                          <p:val>
                                            <p:strVal val="#ppt_w"/>
                                          </p:val>
                                        </p:tav>
                                      </p:tavLst>
                                    </p:anim>
                                    <p:anim calcmode="lin" valueType="num">
                                      <p:cBhvr>
                                        <p:cTn id="22" dur="3000" fill="hold"/>
                                        <p:tgtEl>
                                          <p:spTgt spid="2">
                                            <p:txEl>
                                              <p:pRg st="0" end="0"/>
                                            </p:txEl>
                                          </p:spTgt>
                                        </p:tgtEl>
                                        <p:attrNameLst>
                                          <p:attrName>ppt_h</p:attrName>
                                        </p:attrNameLst>
                                      </p:cBhvr>
                                      <p:tavLst>
                                        <p:tav tm="0">
                                          <p:val>
                                            <p:strVal val="#ppt_h"/>
                                          </p:val>
                                        </p:tav>
                                        <p:tav tm="100000">
                                          <p:val>
                                            <p:strVal val="#ppt_h"/>
                                          </p:val>
                                        </p:tav>
                                      </p:tavLst>
                                    </p:anim>
                                    <p:animEffect transition="in" filter="fade">
                                      <p:cBhvr>
                                        <p:cTn id="23" dur="3000"/>
                                        <p:tgtEl>
                                          <p:spTgt spid="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5" presetClass="emph" presetSubtype="0" fill="hold" nodeType="clickEffect">
                                  <p:stCondLst>
                                    <p:cond delay="0"/>
                                  </p:stCondLst>
                                  <p:childTnLst>
                                    <p:anim calcmode="discrete" valueType="str">
                                      <p:cBhvr>
                                        <p:cTn id="27" dur="1000" fill="hold"/>
                                        <p:tgtEl>
                                          <p:spTgt spid="5"/>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8" restart="whenNotActive" fill="hold" evtFilter="cancelBubble" nodeType="interactiveSeq">
                <p:stCondLst>
                  <p:cond evt="onClick" delay="0">
                    <p:tgtEl>
                      <p:spTgt spid="3"/>
                    </p:tgtEl>
                  </p:cond>
                </p:stCondLst>
                <p:endSync evt="end" delay="0">
                  <p:rtn val="all"/>
                </p:endSync>
                <p:childTnLst>
                  <p:par>
                    <p:cTn id="29" fill="hold">
                      <p:stCondLst>
                        <p:cond delay="0"/>
                      </p:stCondLst>
                      <p:childTnLst>
                        <p:par>
                          <p:cTn id="30" fill="hold">
                            <p:stCondLst>
                              <p:cond delay="0"/>
                            </p:stCondLst>
                            <p:childTnLst>
                              <p:par>
                                <p:cTn id="31" presetID="35" presetClass="emph" presetSubtype="0" repeatCount="indefinite" fill="hold" grpId="0" nodeType="clickEffect">
                                  <p:stCondLst>
                                    <p:cond delay="0"/>
                                  </p:stCondLst>
                                  <p:childTnLst>
                                    <p:anim calcmode="discrete" valueType="str">
                                      <p:cBhvr>
                                        <p:cTn id="32" dur="3000" fill="hold"/>
                                        <p:tgtEl>
                                          <p:spTgt spid="6"/>
                                        </p:tgtEl>
                                        <p:attrNameLst>
                                          <p:attrName>style.visibility</p:attrName>
                                        </p:attrNameLst>
                                      </p:cBhvr>
                                      <p:tavLst>
                                        <p:tav tm="0">
                                          <p:val>
                                            <p:strVal val="hidden"/>
                                          </p:val>
                                        </p:tav>
                                        <p:tav tm="50000">
                                          <p:val>
                                            <p:strVal val="visible"/>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childTnLst>
              </p:cTn>
              <p:nextCondLst>
                <p:cond evt="onClick" delay="0">
                  <p:tgtEl>
                    <p:spTgt spid="3"/>
                  </p:tgtEl>
                </p:cond>
              </p:nextCondLst>
            </p:seq>
          </p:childTnLst>
        </p:cTn>
      </p:par>
    </p:tnLst>
    <p:bldLst>
      <p:bldP spid="2" grpId="0" build="p" animBg="1"/>
      <p:bldP spid="3"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accent5">
              <a:lumMod val="20000"/>
              <a:lumOff val="80000"/>
            </a:schemeClr>
          </a:solidFill>
        </p:spPr>
        <p:txBody>
          <a:bodyPr>
            <a:normAutofit/>
          </a:bodyPr>
          <a:lstStyle/>
          <a:p>
            <a:r>
              <a:rPr lang="en-US" sz="4400" dirty="0" smtClean="0">
                <a:latin typeface="NikoshBAN" pitchFamily="2" charset="0"/>
                <a:cs typeface="NikoshBAN" pitchFamily="2" charset="0"/>
              </a:rPr>
              <a:t> </a:t>
            </a:r>
            <a:r>
              <a:rPr lang="bn-IN" sz="4400" dirty="0" smtClean="0">
                <a:latin typeface="NikoshBAN" pitchFamily="2" charset="0"/>
                <a:cs typeface="NikoshBAN" pitchFamily="2" charset="0"/>
              </a:rPr>
              <a:t>শ্রেণি </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নবম</a:t>
            </a:r>
            <a:endParaRPr lang="en-US" sz="4400" dirty="0" smtClean="0">
              <a:latin typeface="NikoshBAN" pitchFamily="2" charset="0"/>
              <a:cs typeface="NikoshBAN" pitchFamily="2" charset="0"/>
            </a:endParaRPr>
          </a:p>
          <a:p>
            <a:r>
              <a:rPr lang="en-US" sz="4400" dirty="0">
                <a:latin typeface="NikoshBAN" pitchFamily="2" charset="0"/>
                <a:cs typeface="NikoshBAN" pitchFamily="2" charset="0"/>
              </a:rPr>
              <a:t> </a:t>
            </a:r>
            <a:r>
              <a:rPr lang="en-US" sz="4400" dirty="0" err="1" smtClean="0">
                <a:latin typeface="NikoshBAN" pitchFamily="2" charset="0"/>
                <a:cs typeface="NikoshBAN" pitchFamily="2" charset="0"/>
              </a:rPr>
              <a:t>বিষয়</a:t>
            </a:r>
            <a:r>
              <a:rPr lang="en-US" sz="4400" dirty="0" smtClean="0">
                <a:latin typeface="NikoshBAN" pitchFamily="2" charset="0"/>
                <a:cs typeface="NikoshBAN" pitchFamily="2" charset="0"/>
              </a:rPr>
              <a:t> : </a:t>
            </a:r>
            <a:r>
              <a:rPr lang="en-US" sz="4400" dirty="0" err="1" smtClean="0">
                <a:latin typeface="NikoshBAN" pitchFamily="2" charset="0"/>
                <a:cs typeface="NikoshBAN" pitchFamily="2" charset="0"/>
              </a:rPr>
              <a:t>বাংলা</a:t>
            </a:r>
            <a:r>
              <a:rPr lang="en-US" sz="4400" dirty="0" smtClean="0">
                <a:latin typeface="NikoshBAN" pitchFamily="2" charset="0"/>
                <a:cs typeface="NikoshBAN" pitchFamily="2" charset="0"/>
              </a:rPr>
              <a:t> ১ম </a:t>
            </a:r>
            <a:r>
              <a:rPr lang="en-US" sz="4400" dirty="0" err="1" smtClean="0">
                <a:latin typeface="NikoshBAN" pitchFamily="2" charset="0"/>
                <a:cs typeface="NikoshBAN" pitchFamily="2" charset="0"/>
              </a:rPr>
              <a:t>পত্র</a:t>
            </a:r>
            <a:r>
              <a:rPr lang="en-US" sz="4400" dirty="0" smtClean="0">
                <a:latin typeface="NikoshBAN" pitchFamily="2" charset="0"/>
                <a:cs typeface="NikoshBAN" pitchFamily="2" charset="0"/>
              </a:rPr>
              <a:t> (</a:t>
            </a:r>
            <a:r>
              <a:rPr lang="en-US" sz="4400" dirty="0" err="1" smtClean="0">
                <a:latin typeface="NikoshBAN" pitchFamily="2" charset="0"/>
                <a:cs typeface="NikoshBAN" pitchFamily="2" charset="0"/>
              </a:rPr>
              <a:t>কবিতা</a:t>
            </a:r>
            <a:r>
              <a:rPr lang="en-US" sz="4400" dirty="0" smtClean="0">
                <a:latin typeface="NikoshBAN" pitchFamily="2" charset="0"/>
                <a:cs typeface="NikoshBAN" pitchFamily="2" charset="0"/>
              </a:rPr>
              <a:t>)</a:t>
            </a:r>
          </a:p>
          <a:p>
            <a:r>
              <a:rPr lang="en-US" sz="4400" dirty="0">
                <a:latin typeface="NikoshBAN" pitchFamily="2" charset="0"/>
                <a:cs typeface="NikoshBAN" pitchFamily="2" charset="0"/>
              </a:rPr>
              <a:t> </a:t>
            </a:r>
            <a:r>
              <a:rPr lang="en-US" sz="4400" dirty="0" err="1" smtClean="0">
                <a:latin typeface="NikoshBAN" pitchFamily="2" charset="0"/>
                <a:cs typeface="NikoshBAN" pitchFamily="2" charset="0"/>
              </a:rPr>
              <a:t>সময়</a:t>
            </a:r>
            <a:r>
              <a:rPr lang="en-US" sz="4400" dirty="0" smtClean="0">
                <a:latin typeface="NikoshBAN" pitchFamily="2" charset="0"/>
                <a:cs typeface="NikoshBAN" pitchFamily="2" charset="0"/>
              </a:rPr>
              <a:t> : ৫০ </a:t>
            </a:r>
            <a:r>
              <a:rPr lang="en-US" sz="4400" dirty="0" err="1" smtClean="0">
                <a:latin typeface="NikoshBAN" pitchFamily="2" charset="0"/>
                <a:cs typeface="NikoshBAN" pitchFamily="2" charset="0"/>
              </a:rPr>
              <a:t>মিনিট</a:t>
            </a:r>
            <a:endParaRPr lang="en-US" sz="4400" dirty="0" smtClean="0">
              <a:latin typeface="NikoshBAN" pitchFamily="2" charset="0"/>
              <a:cs typeface="NikoshBAN" pitchFamily="2" charset="0"/>
            </a:endParaRPr>
          </a:p>
          <a:p>
            <a:r>
              <a:rPr lang="en-US" sz="4400" dirty="0">
                <a:latin typeface="NikoshBAN" pitchFamily="2" charset="0"/>
                <a:cs typeface="NikoshBAN" pitchFamily="2" charset="0"/>
              </a:rPr>
              <a:t> </a:t>
            </a:r>
            <a:r>
              <a:rPr lang="en-US" sz="4400" dirty="0" err="1" smtClean="0">
                <a:latin typeface="NikoshBAN" pitchFamily="2" charset="0"/>
                <a:cs typeface="NikoshBAN" pitchFamily="2" charset="0"/>
              </a:rPr>
              <a:t>তারিখ</a:t>
            </a:r>
            <a:r>
              <a:rPr lang="en-US" sz="4400" dirty="0" smtClean="0">
                <a:latin typeface="NikoshBAN" pitchFamily="2" charset="0"/>
                <a:cs typeface="NikoshBAN" pitchFamily="2" charset="0"/>
              </a:rPr>
              <a:t> : </a:t>
            </a:r>
            <a:r>
              <a:rPr lang="en-US" sz="4400" dirty="0" smtClean="0">
                <a:latin typeface="NikoshBAN" pitchFamily="2" charset="0"/>
                <a:cs typeface="NikoshBAN" pitchFamily="2" charset="0"/>
              </a:rPr>
              <a:t>1২/০4/২</a:t>
            </a:r>
            <a:r>
              <a:rPr lang="en-US" sz="3200" dirty="0" smtClean="0">
                <a:latin typeface="NikoshBAN" pitchFamily="2" charset="0"/>
                <a:cs typeface="NikoshBAN" pitchFamily="2" charset="0"/>
              </a:rPr>
              <a:t>k</a:t>
            </a:r>
            <a:r>
              <a:rPr lang="en-US" sz="4400" dirty="0" smtClean="0">
                <a:latin typeface="NikoshBAN" pitchFamily="2" charset="0"/>
                <a:cs typeface="NikoshBAN" pitchFamily="2" charset="0"/>
              </a:rPr>
              <a:t>20</a:t>
            </a:r>
            <a:endParaRPr lang="en-US" sz="4400" dirty="0" smtClean="0">
              <a:latin typeface="NikoshBAN" pitchFamily="2" charset="0"/>
              <a:cs typeface="NikoshBAN" pitchFamily="2" charset="0"/>
            </a:endParaRPr>
          </a:p>
        </p:txBody>
      </p:sp>
      <p:sp>
        <p:nvSpPr>
          <p:cNvPr id="3" name="Title 2"/>
          <p:cNvSpPr>
            <a:spLocks noGrp="1"/>
          </p:cNvSpPr>
          <p:nvPr>
            <p:ph type="title"/>
          </p:nvPr>
        </p:nvSpPr>
        <p:spPr>
          <a:solidFill>
            <a:srgbClr val="FF0000"/>
          </a:solidFill>
        </p:spPr>
        <p:txBody>
          <a:bodyPr/>
          <a:lstStyle/>
          <a:p>
            <a:r>
              <a:rPr lang="en-US" sz="6600" dirty="0" err="1" smtClean="0">
                <a:solidFill>
                  <a:schemeClr val="tx1"/>
                </a:solidFill>
                <a:latin typeface="NikoshBAN" pitchFamily="2" charset="0"/>
                <a:cs typeface="NikoshBAN" pitchFamily="2" charset="0"/>
              </a:rPr>
              <a:t>পা</a:t>
            </a:r>
            <a:r>
              <a:rPr lang="en-US" dirty="0" err="1" smtClean="0">
                <a:solidFill>
                  <a:srgbClr val="FFFF00"/>
                </a:solidFill>
                <a:latin typeface="NikoshBAN" pitchFamily="2" charset="0"/>
                <a:cs typeface="NikoshBAN" pitchFamily="2" charset="0"/>
              </a:rPr>
              <a:t>ঠ</a:t>
            </a:r>
            <a:r>
              <a:rPr lang="en-US" dirty="0" smtClean="0">
                <a:solidFill>
                  <a:srgbClr val="FFFF00"/>
                </a:solidFill>
                <a:latin typeface="NikoshBAN" pitchFamily="2" charset="0"/>
                <a:cs typeface="NikoshBAN" pitchFamily="2" charset="0"/>
              </a:rPr>
              <a:t> </a:t>
            </a:r>
            <a:r>
              <a:rPr lang="en-US" dirty="0" err="1" smtClean="0">
                <a:solidFill>
                  <a:srgbClr val="FFFF00"/>
                </a:solidFill>
                <a:latin typeface="NikoshBAN" pitchFamily="2" charset="0"/>
                <a:cs typeface="NikoshBAN" pitchFamily="2" charset="0"/>
              </a:rPr>
              <a:t>পরিচিতি</a:t>
            </a:r>
            <a:endParaRPr lang="en-US" dirty="0">
              <a:solidFill>
                <a:srgbClr val="FFFF00"/>
              </a:solidFill>
              <a:latin typeface="NikoshBAN" pitchFamily="2" charset="0"/>
              <a:cs typeface="NikoshBAN" pitchFamily="2" charset="0"/>
            </a:endParaRPr>
          </a:p>
        </p:txBody>
      </p:sp>
    </p:spTree>
    <p:extLst>
      <p:ext uri="{BB962C8B-B14F-4D97-AF65-F5344CB8AC3E}">
        <p14:creationId xmlns:p14="http://schemas.microsoft.com/office/powerpoint/2010/main" val="329363245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5">
              <a:lumMod val="20000"/>
              <a:lumOff val="80000"/>
            </a:schemeClr>
          </a:solidFill>
        </p:spPr>
        <p:txBody>
          <a:bodyPr/>
          <a:lstStyle/>
          <a:p>
            <a:r>
              <a:rPr lang="bn-IN" sz="7200" dirty="0" smtClean="0">
                <a:solidFill>
                  <a:srgbClr val="0070C0"/>
                </a:solidFill>
                <a:latin typeface="NikoshBAN" pitchFamily="2" charset="0"/>
                <a:cs typeface="NikoshBAN" pitchFamily="2" charset="0"/>
              </a:rPr>
              <a:t>স</a:t>
            </a:r>
            <a:r>
              <a:rPr lang="bn-IN" dirty="0" smtClean="0">
                <a:solidFill>
                  <a:schemeClr val="tx1"/>
                </a:solidFill>
                <a:latin typeface="NikoshBAN" pitchFamily="2" charset="0"/>
                <a:cs typeface="NikoshBAN" pitchFamily="2" charset="0"/>
              </a:rPr>
              <a:t>কল শিক্ষার্থীকে আন্তরিক ধন্যবাদ</a:t>
            </a:r>
            <a:endParaRPr lang="en-US" dirty="0">
              <a:solidFill>
                <a:schemeClr val="tx1"/>
              </a:solidFill>
              <a:latin typeface="NikoshBAN" pitchFamily="2" charset="0"/>
              <a:cs typeface="NikoshBAN" pitchFamily="2" charset="0"/>
            </a:endParaRPr>
          </a:p>
        </p:txBody>
      </p:sp>
      <p:pic>
        <p:nvPicPr>
          <p:cNvPr id="12291" name="Picture 3" descr="C:\Users\Tarak_sps\Downloads\GIF\manWalking.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flipH="1">
            <a:off x="3923683" y="3200400"/>
            <a:ext cx="1285875"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782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1+#ppt_w/2"/>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7600"/>
                            </p:stCondLst>
                            <p:childTnLst>
                              <p:par>
                                <p:cTn id="10" presetID="36" presetClass="path" presetSubtype="0" accel="50000" decel="50000" fill="hold" nodeType="afterEffect">
                                  <p:stCondLst>
                                    <p:cond delay="0"/>
                                  </p:stCondLst>
                                  <p:childTnLst>
                                    <p:animMotion origin="layout" path="M 8.33333E-7 0 L 8.33333E-7 0.22338 C 8.33333E-7 0.32361 0.11146 0.44676 0.20226 0.44676 L 0.40469 0.44676 " pathEditMode="relative" rAng="0" ptsTypes="AAAA">
                                      <p:cBhvr>
                                        <p:cTn id="11" dur="5000" fill="hold"/>
                                        <p:tgtEl>
                                          <p:spTgt spid="12291"/>
                                        </p:tgtEl>
                                        <p:attrNameLst>
                                          <p:attrName>ppt_x</p:attrName>
                                          <p:attrName>ppt_y</p:attrName>
                                        </p:attrNameLst>
                                      </p:cBhvr>
                                      <p:rCtr x="20226" y="22338"/>
                                    </p:animMotion>
                                  </p:childTnLst>
                                  <p:subTnLst>
                                    <p:set>
                                      <p:cBhvr override="childStyle">
                                        <p:cTn dur="1" fill="hold" display="0" masterRel="sameClick" afterEffect="1">
                                          <p:stCondLst>
                                            <p:cond evt="end" delay="0">
                                              <p:tn val="10"/>
                                            </p:cond>
                                          </p:stCondLst>
                                        </p:cTn>
                                        <p:tgtEl>
                                          <p:spTgt spid="1229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5">
              <a:lumMod val="20000"/>
              <a:lumOff val="80000"/>
            </a:schemeClr>
          </a:solidFill>
        </p:spPr>
        <p:txBody>
          <a:bodyPr/>
          <a:lstStyle/>
          <a:p>
            <a:r>
              <a:rPr lang="bn-IN" sz="8000" dirty="0" smtClean="0">
                <a:solidFill>
                  <a:srgbClr val="FFFF00"/>
                </a:solidFill>
                <a:latin typeface="NikoshBAN" pitchFamily="2" charset="0"/>
                <a:cs typeface="NikoshBAN" pitchFamily="2" charset="0"/>
              </a:rPr>
              <a:t>শি</a:t>
            </a:r>
            <a:r>
              <a:rPr lang="bn-IN" sz="6000" dirty="0" smtClean="0">
                <a:solidFill>
                  <a:srgbClr val="0070C0"/>
                </a:solidFill>
                <a:latin typeface="NikoshBAN" pitchFamily="2" charset="0"/>
                <a:cs typeface="NikoshBAN" pitchFamily="2" charset="0"/>
              </a:rPr>
              <a:t>ক্ষক পরিচিতি</a:t>
            </a:r>
            <a:endParaRPr lang="en-US" sz="7200" dirty="0">
              <a:solidFill>
                <a:srgbClr val="0070C0"/>
              </a:solidFill>
              <a:latin typeface="NikoshBAN" pitchFamily="2" charset="0"/>
              <a:cs typeface="NikoshBAN" pitchFamily="2" charset="0"/>
            </a:endParaRPr>
          </a:p>
        </p:txBody>
      </p:sp>
      <p:sp>
        <p:nvSpPr>
          <p:cNvPr id="5" name="TextBox 4"/>
          <p:cNvSpPr txBox="1"/>
          <p:nvPr/>
        </p:nvSpPr>
        <p:spPr>
          <a:xfrm>
            <a:off x="3962400" y="2590800"/>
            <a:ext cx="4482353" cy="3170099"/>
          </a:xfrm>
          <a:prstGeom prst="rect">
            <a:avLst/>
          </a:prstGeom>
          <a:solidFill>
            <a:schemeClr val="accent5">
              <a:lumMod val="20000"/>
              <a:lumOff val="80000"/>
            </a:schemeClr>
          </a:solidFill>
        </p:spPr>
        <p:txBody>
          <a:bodyPr wrap="square" rtlCol="0">
            <a:spAutoFit/>
          </a:bodyPr>
          <a:lstStyle/>
          <a:p>
            <a:pPr algn="ctr"/>
            <a:r>
              <a:rPr lang="bn-IN" sz="3200" dirty="0" smtClean="0">
                <a:latin typeface="NikoshBAN" pitchFamily="2" charset="0"/>
                <a:cs typeface="NikoshBAN" pitchFamily="2" charset="0"/>
              </a:rPr>
              <a:t>আব্দুল্লাহ আত তারিক </a:t>
            </a:r>
          </a:p>
          <a:p>
            <a:pPr algn="ctr"/>
            <a:r>
              <a:rPr lang="bn-IN" sz="3200" dirty="0" smtClean="0">
                <a:latin typeface="NikoshBAN" pitchFamily="2" charset="0"/>
                <a:cs typeface="NikoshBAN" pitchFamily="2" charset="0"/>
              </a:rPr>
              <a:t>সহকারি শিক্ষক</a:t>
            </a:r>
          </a:p>
          <a:p>
            <a:pPr algn="ctr"/>
            <a:r>
              <a:rPr lang="bn-IN" sz="3200" dirty="0" smtClean="0">
                <a:latin typeface="NikoshBAN" pitchFamily="2" charset="0"/>
                <a:cs typeface="NikoshBAN" pitchFamily="2" charset="0"/>
              </a:rPr>
              <a:t>শুভেচ্ছা প্রিপারেটরি স্কুল, মাগুরা</a:t>
            </a:r>
          </a:p>
          <a:p>
            <a:pPr marL="457200" indent="-457200" algn="ctr">
              <a:buFont typeface="Wingdings 2"/>
              <a:buChar char="'"/>
            </a:pPr>
            <a:r>
              <a:rPr lang="bn-IN" sz="3200" dirty="0" smtClean="0">
                <a:latin typeface="NikoshBAN" pitchFamily="2" charset="0"/>
                <a:cs typeface="NikoshBAN" pitchFamily="2" charset="0"/>
                <a:sym typeface="Wingdings 2"/>
              </a:rPr>
              <a:t>০১৭১১ – ২৬৫২৩১</a:t>
            </a:r>
          </a:p>
          <a:p>
            <a:pPr algn="ctr"/>
            <a:r>
              <a:rPr lang="en-US" dirty="0" smtClean="0">
                <a:latin typeface="NikoshBAN" pitchFamily="2" charset="0"/>
                <a:cs typeface="NikoshBAN" pitchFamily="2" charset="0"/>
                <a:sym typeface="Wingdings 2"/>
              </a:rPr>
              <a:t>Email – </a:t>
            </a:r>
            <a:r>
              <a:rPr lang="en-US" dirty="0" smtClean="0">
                <a:solidFill>
                  <a:srgbClr val="0070C0"/>
                </a:solidFill>
                <a:latin typeface="NikoshBAN" pitchFamily="2" charset="0"/>
                <a:cs typeface="NikoshBAN" pitchFamily="2" charset="0"/>
                <a:sym typeface="Wingdings 2"/>
                <a:hlinkClick r:id="rId3"/>
              </a:rPr>
              <a:t>tariqmagura@gmail.com</a:t>
            </a:r>
            <a:endParaRPr lang="en-US" dirty="0" smtClean="0">
              <a:solidFill>
                <a:srgbClr val="0070C0"/>
              </a:solidFill>
              <a:latin typeface="NikoshBAN" pitchFamily="2" charset="0"/>
              <a:cs typeface="NikoshBAN" pitchFamily="2" charset="0"/>
              <a:sym typeface="Wingdings 2"/>
            </a:endParaRPr>
          </a:p>
          <a:p>
            <a:pPr algn="ctr"/>
            <a:r>
              <a:rPr lang="en-US" dirty="0" smtClean="0">
                <a:latin typeface="NikoshBAN" pitchFamily="2" charset="0"/>
                <a:cs typeface="NikoshBAN" pitchFamily="2" charset="0"/>
                <a:sym typeface="Wingdings 2"/>
              </a:rPr>
              <a:t>Facebook – </a:t>
            </a:r>
            <a:r>
              <a:rPr lang="en-US" dirty="0" smtClean="0"/>
              <a:t>dahuk.pakhi.18</a:t>
            </a:r>
            <a:endParaRPr lang="en-US" dirty="0" smtClean="0">
              <a:latin typeface="NikoshBAN" pitchFamily="2" charset="0"/>
              <a:cs typeface="NikoshBAN" pitchFamily="2" charset="0"/>
              <a:sym typeface="Wingdings 2"/>
            </a:endParaRPr>
          </a:p>
          <a:p>
            <a:pPr algn="ctr"/>
            <a:r>
              <a:rPr lang="en-US" dirty="0" smtClean="0">
                <a:latin typeface="NikoshBAN" pitchFamily="2" charset="0"/>
                <a:cs typeface="NikoshBAN" pitchFamily="2" charset="0"/>
                <a:sym typeface="Wingdings 2"/>
              </a:rPr>
              <a:t>Skype - </a:t>
            </a:r>
            <a:r>
              <a:rPr lang="en-US" dirty="0" err="1" smtClean="0">
                <a:latin typeface="NikoshBAN" pitchFamily="2" charset="0"/>
                <a:cs typeface="NikoshBAN" pitchFamily="2" charset="0"/>
              </a:rPr>
              <a:t>abdullah.at.tariq</a:t>
            </a:r>
            <a:endParaRPr lang="en-US" dirty="0" smtClean="0">
              <a:latin typeface="NikoshBAN" pitchFamily="2" charset="0"/>
              <a:cs typeface="NikoshBAN" pitchFamily="2" charset="0"/>
              <a:sym typeface="Wingdings 2"/>
            </a:endParaRPr>
          </a:p>
          <a:p>
            <a:pPr algn="ctr"/>
            <a:r>
              <a:rPr lang="en-US" dirty="0" smtClean="0">
                <a:latin typeface="NikoshBAN" pitchFamily="2" charset="0"/>
                <a:cs typeface="NikoshBAN" pitchFamily="2" charset="0"/>
                <a:sym typeface="Wingdings 2"/>
              </a:rPr>
              <a:t>Website – http//:tariqsir.jimdo.com</a:t>
            </a:r>
            <a:endParaRPr lang="en-US" dirty="0">
              <a:latin typeface="NikoshBAN" pitchFamily="2" charset="0"/>
              <a:cs typeface="NikoshBAN" pitchFamily="2"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57199" y="2362200"/>
            <a:ext cx="3352801" cy="3573463"/>
          </a:xfrm>
        </p:spPr>
      </p:pic>
    </p:spTree>
    <p:extLst>
      <p:ext uri="{BB962C8B-B14F-4D97-AF65-F5344CB8AC3E}">
        <p14:creationId xmlns:p14="http://schemas.microsoft.com/office/powerpoint/2010/main" val="2090835208"/>
      </p:ext>
    </p:extLst>
  </p:cSld>
  <p:clrMapOvr>
    <a:masterClrMapping/>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133600"/>
            <a:ext cx="2438400" cy="44958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3800" y="2947987"/>
            <a:ext cx="4876800" cy="28670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scene3d>
            <a:camera prst="isometricOffAxis1Right"/>
            <a:lightRig rig="threePt" dir="t"/>
          </a:scene3d>
        </p:spPr>
      </p:pic>
      <p:sp>
        <p:nvSpPr>
          <p:cNvPr id="5" name="Flowchart: Terminator 4"/>
          <p:cNvSpPr/>
          <p:nvPr/>
        </p:nvSpPr>
        <p:spPr>
          <a:xfrm>
            <a:off x="838200" y="457200"/>
            <a:ext cx="7924800" cy="1066800"/>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B050"/>
                </a:solidFill>
                <a:latin typeface="NikoshBAN" panose="02000000000000000000" pitchFamily="2" charset="0"/>
                <a:cs typeface="NikoshBAN" panose="02000000000000000000" pitchFamily="2" charset="0"/>
              </a:rPr>
              <a:t>ম</a:t>
            </a:r>
            <a:r>
              <a:rPr lang="en-US" sz="4800" dirty="0" err="1" smtClean="0">
                <a:solidFill>
                  <a:srgbClr val="FFFF00"/>
                </a:solidFill>
                <a:latin typeface="NikoshBAN" panose="02000000000000000000" pitchFamily="2" charset="0"/>
                <a:cs typeface="NikoshBAN" panose="02000000000000000000" pitchFamily="2" charset="0"/>
              </a:rPr>
              <a:t>নোযোগ</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দিয়ে</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ছবিগুলো</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দেখ</a:t>
            </a:r>
            <a:r>
              <a:rPr lang="en-US" sz="4800" dirty="0" err="1">
                <a:solidFill>
                  <a:srgbClr val="FFFF00"/>
                </a:solidFill>
                <a:latin typeface="NikoshBAN" panose="02000000000000000000" pitchFamily="2" charset="0"/>
                <a:cs typeface="NikoshBAN" panose="02000000000000000000" pitchFamily="2" charset="0"/>
              </a:rPr>
              <a:t>ঃ</a:t>
            </a:r>
            <a:endParaRPr lang="en-US" sz="4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88648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855">
                                          <p:stCondLst>
                                            <p:cond delay="0"/>
                                          </p:stCondLst>
                                        </p:cTn>
                                        <p:tgtEl>
                                          <p:spTgt spid="2"/>
                                        </p:tgtEl>
                                      </p:cBhvr>
                                    </p:animEffect>
                                    <p:anim calcmode="lin" valueType="num">
                                      <p:cBhvr>
                                        <p:cTn id="16" dur="2687"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7" dur="979"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8" dur="979" tmFilter="0, 0; 0.125,0.2665; 0.25,0.4; 0.375,0.465; 0.5,0.5;  0.625,0.535; 0.75,0.6; 0.875,0.7335; 1,1">
                                          <p:stCondLst>
                                            <p:cond delay="979"/>
                                          </p:stCondLst>
                                        </p:cTn>
                                        <p:tgtEl>
                                          <p:spTgt spid="2"/>
                                        </p:tgtEl>
                                        <p:attrNameLst>
                                          <p:attrName>ppt_y</p:attrName>
                                        </p:attrNameLst>
                                      </p:cBhvr>
                                      <p:tavLst>
                                        <p:tav tm="0" fmla="#ppt_y-sin(pi*$)/9">
                                          <p:val>
                                            <p:fltVal val="0"/>
                                          </p:val>
                                        </p:tav>
                                        <p:tav tm="100000">
                                          <p:val>
                                            <p:fltVal val="1"/>
                                          </p:val>
                                        </p:tav>
                                      </p:tavLst>
                                    </p:anim>
                                    <p:anim calcmode="lin" valueType="num">
                                      <p:cBhvr>
                                        <p:cTn id="19" dur="2" tmFilter="0, 0; 0.125,0.2665; 0.25,0.4; 0.375,0.465; 0.5,0.5;  0.625,0.535; 0.75,0.6; 0.875,0.7335; 1,1">
                                          <p:stCondLst>
                                            <p:cond delay="1953"/>
                                          </p:stCondLst>
                                        </p:cTn>
                                        <p:tgtEl>
                                          <p:spTgt spid="2"/>
                                        </p:tgtEl>
                                        <p:attrNameLst>
                                          <p:attrName>ppt_y</p:attrName>
                                        </p:attrNameLst>
                                      </p:cBhvr>
                                      <p:tavLst>
                                        <p:tav tm="0" fmla="#ppt_y-sin(pi*$)/27">
                                          <p:val>
                                            <p:fltVal val="0"/>
                                          </p:val>
                                        </p:tav>
                                        <p:tav tm="100000">
                                          <p:val>
                                            <p:fltVal val="1"/>
                                          </p:val>
                                        </p:tav>
                                      </p:tavLst>
                                    </p:anim>
                                    <p:anim calcmode="lin" valueType="num">
                                      <p:cBhvr>
                                        <p:cTn id="20" dur="1" tmFilter="0, 0; 0.125,0.2665; 0.25,0.4; 0.375,0.465; 0.5,0.5;  0.625,0.535; 0.75,0.6; 0.875,0.7335; 1,1">
                                          <p:stCondLst>
                                            <p:cond delay="2999"/>
                                          </p:stCondLst>
                                        </p:cTn>
                                        <p:tgtEl>
                                          <p:spTgt spid="2"/>
                                        </p:tgtEl>
                                        <p:attrNameLst>
                                          <p:attrName>ppt_y</p:attrName>
                                        </p:attrNameLst>
                                      </p:cBhvr>
                                      <p:tavLst>
                                        <p:tav tm="0" fmla="#ppt_y-sin(pi*$)/81">
                                          <p:val>
                                            <p:fltVal val="0"/>
                                          </p:val>
                                        </p:tav>
                                        <p:tav tm="100000">
                                          <p:val>
                                            <p:fltVal val="1"/>
                                          </p:val>
                                        </p:tav>
                                      </p:tavLst>
                                    </p:anim>
                                    <p:animScale>
                                      <p:cBhvr>
                                        <p:cTn id="21" dur="1">
                                          <p:stCondLst>
                                            <p:cond delay="959"/>
                                          </p:stCondLst>
                                        </p:cTn>
                                        <p:tgtEl>
                                          <p:spTgt spid="2"/>
                                        </p:tgtEl>
                                      </p:cBhvr>
                                      <p:to x="100000" y="60000"/>
                                    </p:animScale>
                                    <p:animScale>
                                      <p:cBhvr>
                                        <p:cTn id="22" dur="1" decel="50000">
                                          <p:stCondLst>
                                            <p:cond delay="997"/>
                                          </p:stCondLst>
                                        </p:cTn>
                                        <p:tgtEl>
                                          <p:spTgt spid="2"/>
                                        </p:tgtEl>
                                      </p:cBhvr>
                                      <p:to x="100000" y="100000"/>
                                    </p:animScale>
                                    <p:animScale>
                                      <p:cBhvr>
                                        <p:cTn id="23" dur="1">
                                          <p:stCondLst>
                                            <p:cond delay="1935"/>
                                          </p:stCondLst>
                                        </p:cTn>
                                        <p:tgtEl>
                                          <p:spTgt spid="2"/>
                                        </p:tgtEl>
                                      </p:cBhvr>
                                      <p:to x="100000" y="80000"/>
                                    </p:animScale>
                                    <p:animScale>
                                      <p:cBhvr>
                                        <p:cTn id="24" dur="1" decel="50000">
                                          <p:stCondLst>
                                            <p:cond delay="1973"/>
                                          </p:stCondLst>
                                        </p:cTn>
                                        <p:tgtEl>
                                          <p:spTgt spid="2"/>
                                        </p:tgtEl>
                                      </p:cBhvr>
                                      <p:to x="100000" y="100000"/>
                                    </p:animScale>
                                    <p:animScale>
                                      <p:cBhvr>
                                        <p:cTn id="25" dur="1">
                                          <p:stCondLst>
                                            <p:cond delay="2999"/>
                                          </p:stCondLst>
                                        </p:cTn>
                                        <p:tgtEl>
                                          <p:spTgt spid="2"/>
                                        </p:tgtEl>
                                      </p:cBhvr>
                                      <p:to x="100000" y="90000"/>
                                    </p:animScale>
                                    <p:animScale>
                                      <p:cBhvr>
                                        <p:cTn id="26" dur="1" decel="50000">
                                          <p:stCondLst>
                                            <p:cond delay="2999"/>
                                          </p:stCondLst>
                                        </p:cTn>
                                        <p:tgtEl>
                                          <p:spTgt spid="2"/>
                                        </p:tgtEl>
                                      </p:cBhvr>
                                      <p:to x="100000" y="100000"/>
                                    </p:animScale>
                                    <p:animScale>
                                      <p:cBhvr>
                                        <p:cTn id="27" dur="1">
                                          <p:stCondLst>
                                            <p:cond delay="2999"/>
                                          </p:stCondLst>
                                        </p:cTn>
                                        <p:tgtEl>
                                          <p:spTgt spid="2"/>
                                        </p:tgtEl>
                                      </p:cBhvr>
                                      <p:to x="100000" y="95000"/>
                                    </p:animScale>
                                    <p:animScale>
                                      <p:cBhvr>
                                        <p:cTn id="28" dur="1" decel="50000">
                                          <p:stCondLst>
                                            <p:cond delay="2999"/>
                                          </p:stCondLst>
                                        </p:cTn>
                                        <p:tgtEl>
                                          <p:spTgt spid="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checkerboard(across)">
                                      <p:cBhvr>
                                        <p:cTn id="3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25" y="2400300"/>
            <a:ext cx="4038600" cy="38481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perspectiveContrastingRightFacing"/>
            <a:lightRig rig="threePt" dir="t">
              <a:rot lat="0" lon="0" rev="2700000"/>
            </a:lightRig>
          </a:scene3d>
          <a:sp3d>
            <a:bevelT h="38100"/>
            <a:contourClr>
              <a:srgbClr val="C0C0C0"/>
            </a:contourClr>
          </a:sp3d>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2400300"/>
            <a:ext cx="3655432" cy="3657600"/>
          </a:xfrm>
          <a:prstGeom prst="rect">
            <a:avLst/>
          </a:prstGeom>
          <a:solidFill>
            <a:srgbClr val="FFFFFF">
              <a:shade val="85000"/>
            </a:srgbClr>
          </a:solidFill>
          <a:ln w="190500" cap="rnd">
            <a:solidFill>
              <a:schemeClr val="tx1"/>
            </a:solidFill>
          </a:ln>
          <a:effectLst>
            <a:outerShdw blurRad="36195" dist="12700" dir="11400000" algn="tl" rotWithShape="0">
              <a:srgbClr val="000000">
                <a:alpha val="33000"/>
              </a:srgbClr>
            </a:outerShdw>
          </a:effectLst>
          <a:scene3d>
            <a:camera prst="perspectiveHeroicExtremeLeftFacing"/>
            <a:lightRig rig="soft" dir="t"/>
          </a:scene3d>
          <a:sp3d contourW="12700" prstMaterial="matte">
            <a:bevelT w="63500" h="50800"/>
            <a:contourClr>
              <a:srgbClr val="C0C0C0"/>
            </a:contourClr>
          </a:sp3d>
        </p:spPr>
      </p:pic>
      <p:sp>
        <p:nvSpPr>
          <p:cNvPr id="4" name="Flowchart: Terminator 3"/>
          <p:cNvSpPr/>
          <p:nvPr/>
        </p:nvSpPr>
        <p:spPr>
          <a:xfrm>
            <a:off x="838200" y="457200"/>
            <a:ext cx="7924800" cy="1066800"/>
          </a:xfrm>
          <a:prstGeom prst="flowChartTerminator">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err="1" smtClean="0">
                <a:solidFill>
                  <a:srgbClr val="00B050"/>
                </a:solidFill>
                <a:latin typeface="NikoshBAN" panose="02000000000000000000" pitchFamily="2" charset="0"/>
                <a:cs typeface="NikoshBAN" panose="02000000000000000000" pitchFamily="2" charset="0"/>
              </a:rPr>
              <a:t>ম</a:t>
            </a:r>
            <a:r>
              <a:rPr lang="en-US" sz="4800" dirty="0" err="1" smtClean="0">
                <a:solidFill>
                  <a:srgbClr val="FFFF00"/>
                </a:solidFill>
                <a:latin typeface="NikoshBAN" panose="02000000000000000000" pitchFamily="2" charset="0"/>
                <a:cs typeface="NikoshBAN" panose="02000000000000000000" pitchFamily="2" charset="0"/>
              </a:rPr>
              <a:t>নোযোগ</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দিয়ে</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ছবিগুলো</a:t>
            </a:r>
            <a:r>
              <a:rPr lang="en-US" sz="4800" dirty="0" smtClean="0">
                <a:solidFill>
                  <a:srgbClr val="FFFF00"/>
                </a:solidFill>
                <a:latin typeface="NikoshBAN" panose="02000000000000000000" pitchFamily="2" charset="0"/>
                <a:cs typeface="NikoshBAN" panose="02000000000000000000" pitchFamily="2" charset="0"/>
              </a:rPr>
              <a:t> </a:t>
            </a:r>
            <a:r>
              <a:rPr lang="en-US" sz="4800" dirty="0" err="1" smtClean="0">
                <a:solidFill>
                  <a:srgbClr val="FFFF00"/>
                </a:solidFill>
                <a:latin typeface="NikoshBAN" panose="02000000000000000000" pitchFamily="2" charset="0"/>
                <a:cs typeface="NikoshBAN" panose="02000000000000000000" pitchFamily="2" charset="0"/>
              </a:rPr>
              <a:t>দেখ</a:t>
            </a:r>
            <a:r>
              <a:rPr lang="en-US" sz="4800" dirty="0" err="1">
                <a:solidFill>
                  <a:srgbClr val="FFFF00"/>
                </a:solidFill>
                <a:latin typeface="NikoshBAN" panose="02000000000000000000" pitchFamily="2" charset="0"/>
                <a:cs typeface="NikoshBAN" panose="02000000000000000000" pitchFamily="2" charset="0"/>
              </a:rPr>
              <a:t>ঃ</a:t>
            </a:r>
            <a:endParaRPr lang="en-US" sz="4000" dirty="0">
              <a:solidFill>
                <a:srgbClr val="FFFF00"/>
              </a:solidFill>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373049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style.rotation</p:attrName>
                                        </p:attrNameLst>
                                      </p:cBhvr>
                                      <p:tavLst>
                                        <p:tav tm="0">
                                          <p:val>
                                            <p:fltVal val="720"/>
                                          </p:val>
                                        </p:tav>
                                        <p:tav tm="100000">
                                          <p:val>
                                            <p:fltVal val="0"/>
                                          </p:val>
                                        </p:tav>
                                      </p:tavLst>
                                    </p:anim>
                                    <p:anim calcmode="lin" valueType="num">
                                      <p:cBhvr>
                                        <p:cTn id="9" dur="1000" fill="hold"/>
                                        <p:tgtEl>
                                          <p:spTgt spid="4"/>
                                        </p:tgtEl>
                                        <p:attrNameLst>
                                          <p:attrName>ppt_h</p:attrName>
                                        </p:attrNameLst>
                                      </p:cBhvr>
                                      <p:tavLst>
                                        <p:tav tm="0">
                                          <p:val>
                                            <p:fltVal val="0"/>
                                          </p:val>
                                        </p:tav>
                                        <p:tav tm="100000">
                                          <p:val>
                                            <p:strVal val="#ppt_h"/>
                                          </p:val>
                                        </p:tav>
                                      </p:tavLst>
                                    </p:anim>
                                    <p:anim calcmode="lin" valueType="num">
                                      <p:cBhvr>
                                        <p:cTn id="10" dur="1000" fill="hold"/>
                                        <p:tgtEl>
                                          <p:spTgt spid="4"/>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2250" fill="hold"/>
                                        <p:tgtEl>
                                          <p:spTgt spid="2"/>
                                        </p:tgtEl>
                                        <p:attrNameLst>
                                          <p:attrName>ppt_w</p:attrName>
                                        </p:attrNameLst>
                                      </p:cBhvr>
                                      <p:tavLst>
                                        <p:tav tm="0">
                                          <p:val>
                                            <p:fltVal val="0"/>
                                          </p:val>
                                        </p:tav>
                                        <p:tav tm="100000">
                                          <p:val>
                                            <p:strVal val="#ppt_w"/>
                                          </p:val>
                                        </p:tav>
                                      </p:tavLst>
                                    </p:anim>
                                    <p:anim calcmode="lin" valueType="num">
                                      <p:cBhvr>
                                        <p:cTn id="16" dur="2250" fill="hold"/>
                                        <p:tgtEl>
                                          <p:spTgt spid="2"/>
                                        </p:tgtEl>
                                        <p:attrNameLst>
                                          <p:attrName>ppt_h</p:attrName>
                                        </p:attrNameLst>
                                      </p:cBhvr>
                                      <p:tavLst>
                                        <p:tav tm="0">
                                          <p:val>
                                            <p:fltVal val="0"/>
                                          </p:val>
                                        </p:tav>
                                        <p:tav tm="100000">
                                          <p:val>
                                            <p:strVal val="#ppt_h"/>
                                          </p:val>
                                        </p:tav>
                                      </p:tavLst>
                                    </p:anim>
                                    <p:anim calcmode="lin" valueType="num">
                                      <p:cBhvr>
                                        <p:cTn id="17" dur="2250" fill="hold"/>
                                        <p:tgtEl>
                                          <p:spTgt spid="2"/>
                                        </p:tgtEl>
                                        <p:attrNameLst>
                                          <p:attrName>style.rotation</p:attrName>
                                        </p:attrNameLst>
                                      </p:cBhvr>
                                      <p:tavLst>
                                        <p:tav tm="0">
                                          <p:val>
                                            <p:fltVal val="90"/>
                                          </p:val>
                                        </p:tav>
                                        <p:tav tm="100000">
                                          <p:val>
                                            <p:fltVal val="0"/>
                                          </p:val>
                                        </p:tav>
                                      </p:tavLst>
                                    </p:anim>
                                    <p:animEffect transition="in" filter="fade">
                                      <p:cBhvr>
                                        <p:cTn id="18" dur="2250"/>
                                        <p:tgtEl>
                                          <p:spTgt spid="2"/>
                                        </p:tgtEl>
                                      </p:cBhvr>
                                    </p:animEffect>
                                  </p:childTnLst>
                                </p:cTn>
                              </p:par>
                            </p:childTnLst>
                          </p:cTn>
                        </p:par>
                        <p:par>
                          <p:cTn id="19" fill="hold">
                            <p:stCondLst>
                              <p:cond delay="2250"/>
                            </p:stCondLst>
                            <p:childTnLst>
                              <p:par>
                                <p:cTn id="20" presetID="21"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4)">
                                      <p:cBhvr>
                                        <p:cTn id="2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chemeClr val="accent5">
              <a:lumMod val="20000"/>
              <a:lumOff val="80000"/>
            </a:schemeClr>
          </a:solidFill>
        </p:spPr>
        <p:txBody>
          <a:bodyPr/>
          <a:lstStyle/>
          <a:p>
            <a:r>
              <a:rPr lang="en-US" sz="7200" dirty="0" err="1" smtClean="0">
                <a:solidFill>
                  <a:srgbClr val="FF0000"/>
                </a:solidFill>
                <a:latin typeface="NikoshBAN" pitchFamily="2" charset="0"/>
                <a:cs typeface="NikoshBAN" pitchFamily="2" charset="0"/>
              </a:rPr>
              <a:t>আ</a:t>
            </a:r>
            <a:r>
              <a:rPr lang="en-US" dirty="0" err="1" smtClean="0">
                <a:solidFill>
                  <a:srgbClr val="FF0000"/>
                </a:solidFill>
                <a:latin typeface="NikoshBAN" pitchFamily="2" charset="0"/>
                <a:cs typeface="NikoshBAN" pitchFamily="2" charset="0"/>
              </a:rPr>
              <a:t>জকের</a:t>
            </a:r>
            <a:r>
              <a:rPr lang="en-US" dirty="0" smtClean="0">
                <a:solidFill>
                  <a:srgbClr val="FF0000"/>
                </a:solidFill>
                <a:latin typeface="NikoshBAN" pitchFamily="2" charset="0"/>
                <a:cs typeface="NikoshBAN" pitchFamily="2" charset="0"/>
              </a:rPr>
              <a:t> </a:t>
            </a:r>
            <a:r>
              <a:rPr lang="en-US" dirty="0" err="1" smtClean="0">
                <a:solidFill>
                  <a:srgbClr val="FF0000"/>
                </a:solidFill>
                <a:latin typeface="NikoshBAN" pitchFamily="2" charset="0"/>
                <a:cs typeface="NikoshBAN" pitchFamily="2" charset="0"/>
              </a:rPr>
              <a:t>পাঠ</a:t>
            </a:r>
            <a:endParaRPr lang="en-US" dirty="0">
              <a:solidFill>
                <a:srgbClr val="FF0000"/>
              </a:solidFill>
              <a:latin typeface="NikoshBAN" pitchFamily="2" charset="0"/>
              <a:cs typeface="NikoshBAN"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2514600"/>
            <a:ext cx="2143125" cy="3733800"/>
          </a:xfrm>
          <a:prstGeom prst="rect">
            <a:avLst/>
          </a:prstGeom>
          <a:scene3d>
            <a:camera prst="perspectiveRight"/>
            <a:lightRig rig="threePt" dir="t"/>
          </a:scene3d>
        </p:spPr>
      </p:pic>
      <p:sp>
        <p:nvSpPr>
          <p:cNvPr id="7" name="Rectangle 6"/>
          <p:cNvSpPr/>
          <p:nvPr/>
        </p:nvSpPr>
        <p:spPr>
          <a:xfrm>
            <a:off x="3733800" y="3504337"/>
            <a:ext cx="4347665" cy="1754326"/>
          </a:xfrm>
          <a:prstGeom prst="rect">
            <a:avLst/>
          </a:prstGeom>
          <a:noFill/>
        </p:spPr>
        <p:txBody>
          <a:bodyPr wrap="none" lIns="91440" tIns="45720" rIns="91440" bIns="45720">
            <a:spAutoFit/>
            <a:scene3d>
              <a:camera prst="perspectiveHeroicExtremeRightFacing"/>
              <a:lightRig rig="threePt" dir="t"/>
            </a:scene3d>
          </a:bodyPr>
          <a:lstStyle/>
          <a:p>
            <a:pPr algn="ctr"/>
            <a:r>
              <a:rPr lang="bn-IN" sz="5400" b="1" cap="none" spc="0" dirty="0" smtClean="0">
                <a:ln w="24500" cmpd="dbl">
                  <a:solidFill>
                    <a:schemeClr val="tx1"/>
                  </a:solidFill>
                  <a:prstDash val="solid"/>
                  <a:miter lim="800000"/>
                </a:ln>
                <a:solidFill>
                  <a:srgbClr val="FF0000"/>
                </a:solidFill>
                <a:effectLst>
                  <a:outerShdw blurRad="38100" dist="38100" dir="7020000" algn="tl">
                    <a:srgbClr val="000000">
                      <a:alpha val="35000"/>
                    </a:srgbClr>
                  </a:outerShdw>
                </a:effectLst>
              </a:rPr>
              <a:t>রানার</a:t>
            </a:r>
          </a:p>
          <a:p>
            <a:pPr algn="ctr"/>
            <a:r>
              <a:rPr lang="bn-IN" sz="5400" b="1" dirty="0" smtClean="0">
                <a:ln w="24500" cmpd="dbl">
                  <a:solidFill>
                    <a:schemeClr val="tx1"/>
                  </a:solidFill>
                  <a:prstDash val="solid"/>
                  <a:miter lim="800000"/>
                </a:ln>
                <a:solidFill>
                  <a:srgbClr val="FF0000"/>
                </a:solidFill>
                <a:effectLst>
                  <a:outerShdw blurRad="38100" dist="38100" dir="7020000" algn="tl">
                    <a:srgbClr val="000000">
                      <a:alpha val="35000"/>
                    </a:srgbClr>
                  </a:outerShdw>
                </a:effectLst>
              </a:rPr>
              <a:t>সুকান্ত ভট্টাচার্য</a:t>
            </a:r>
            <a:endParaRPr lang="en-US" sz="5400" b="1" cap="none" spc="0" dirty="0">
              <a:ln w="24500" cmpd="dbl">
                <a:solidFill>
                  <a:schemeClr val="tx1"/>
                </a:solidFill>
                <a:prstDash val="solid"/>
                <a:miter lim="800000"/>
              </a:ln>
              <a:solidFill>
                <a:srgbClr val="FF0000"/>
              </a:solidFill>
              <a:effectLst>
                <a:outerShdw blurRad="38100" dist="38100" dir="7020000" algn="tl">
                  <a:srgbClr val="000000">
                    <a:alpha val="35000"/>
                  </a:srgbClr>
                </a:outerShdw>
              </a:effectLst>
            </a:endParaRPr>
          </a:p>
        </p:txBody>
      </p:sp>
    </p:spTree>
    <p:extLst>
      <p:ext uri="{BB962C8B-B14F-4D97-AF65-F5344CB8AC3E}">
        <p14:creationId xmlns:p14="http://schemas.microsoft.com/office/powerpoint/2010/main" val="314903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1+#ppt_w/2"/>
                                          </p:val>
                                        </p:tav>
                                        <p:tav tm="100000">
                                          <p:val>
                                            <p:strVal val="#ppt_x"/>
                                          </p:val>
                                        </p:tav>
                                      </p:tavLst>
                                    </p:anim>
                                    <p:anim calcmode="lin" valueType="num">
                                      <p:cBhvr additive="base">
                                        <p:cTn id="8" dur="3000" fill="hold"/>
                                        <p:tgtEl>
                                          <p:spTgt spid="3"/>
                                        </p:tgtEl>
                                        <p:attrNameLst>
                                          <p:attrName>ppt_y</p:attrName>
                                        </p:attrNameLst>
                                      </p:cBhvr>
                                      <p:tavLst>
                                        <p:tav tm="0">
                                          <p:val>
                                            <p:strVal val="1+#ppt_h/2"/>
                                          </p:val>
                                        </p:tav>
                                        <p:tav tm="100000">
                                          <p:val>
                                            <p:strVal val="#ppt_y"/>
                                          </p:val>
                                        </p:tav>
                                      </p:tavLst>
                                    </p:anim>
                                  </p:childTnLst>
                                </p:cTn>
                              </p:par>
                            </p:childTnLst>
                          </p:cTn>
                        </p:par>
                        <p:par>
                          <p:cTn id="9" fill="hold">
                            <p:stCondLst>
                              <p:cond delay="3000"/>
                            </p:stCondLst>
                            <p:childTnLst>
                              <p:par>
                                <p:cTn id="10" presetID="31"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par>
                          <p:cTn id="16" fill="hold">
                            <p:stCondLst>
                              <p:cond delay="4000"/>
                            </p:stCondLst>
                            <p:childTnLst>
                              <p:par>
                                <p:cTn id="17" presetID="8" presetClass="entr" presetSubtype="16"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diamond(in)">
                                      <p:cBhvr>
                                        <p:cTn id="19"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accent5">
              <a:lumMod val="20000"/>
              <a:lumOff val="80000"/>
            </a:schemeClr>
          </a:solidFill>
        </p:spPr>
        <p:txBody>
          <a:bodyPr>
            <a:normAutofit lnSpcReduction="10000"/>
          </a:bodyPr>
          <a:lstStyle/>
          <a:p>
            <a:pPr algn="just"/>
            <a:r>
              <a:rPr lang="bn-IN" sz="3200" i="1" dirty="0" smtClean="0">
                <a:latin typeface="NikoshBAN" pitchFamily="2" charset="0"/>
                <a:cs typeface="NikoshBAN" pitchFamily="2" charset="0"/>
              </a:rPr>
              <a:t> কবি সুকান্ত ভট্টাচার্য এর কবি পরিচিতি সম্পর্কে জানতে   </a:t>
            </a:r>
          </a:p>
          <a:p>
            <a:pPr marL="0" indent="0" algn="just">
              <a:buNone/>
            </a:pPr>
            <a:r>
              <a:rPr lang="bn-IN" sz="3200" i="1" dirty="0">
                <a:latin typeface="NikoshBAN" pitchFamily="2" charset="0"/>
                <a:cs typeface="NikoshBAN" pitchFamily="2" charset="0"/>
              </a:rPr>
              <a:t> </a:t>
            </a:r>
            <a:r>
              <a:rPr lang="bn-IN" sz="3200" i="1" dirty="0" smtClean="0">
                <a:latin typeface="NikoshBAN" pitchFamily="2" charset="0"/>
                <a:cs typeface="NikoshBAN" pitchFamily="2" charset="0"/>
              </a:rPr>
              <a:t>    পারবে </a:t>
            </a:r>
          </a:p>
          <a:p>
            <a:pPr algn="just"/>
            <a:r>
              <a:rPr lang="bn-IN" sz="3200" i="1" dirty="0">
                <a:latin typeface="NikoshBAN" pitchFamily="2" charset="0"/>
                <a:cs typeface="NikoshBAN" pitchFamily="2" charset="0"/>
              </a:rPr>
              <a:t> </a:t>
            </a:r>
            <a:r>
              <a:rPr lang="bn-IN" sz="3200" i="1" dirty="0" smtClean="0">
                <a:latin typeface="NikoshBAN" pitchFamily="2" charset="0"/>
                <a:cs typeface="NikoshBAN" pitchFamily="2" charset="0"/>
              </a:rPr>
              <a:t>কবিতাটি প্রমিত উচ্চারণে পড়তে পারবে </a:t>
            </a:r>
          </a:p>
          <a:p>
            <a:pPr algn="just"/>
            <a:r>
              <a:rPr lang="bn-IN" sz="3200" i="1" dirty="0" smtClean="0">
                <a:latin typeface="NikoshBAN" pitchFamily="2" charset="0"/>
                <a:cs typeface="NikoshBAN" pitchFamily="2" charset="0"/>
              </a:rPr>
              <a:t> কঠিন শব্দের অর্থ ও টিকা সম্পর্কে বর্ণনা করতে পারবে </a:t>
            </a:r>
          </a:p>
          <a:p>
            <a:pPr algn="just"/>
            <a:r>
              <a:rPr lang="bn-IN" sz="3200" i="1" dirty="0">
                <a:latin typeface="NikoshBAN" pitchFamily="2" charset="0"/>
                <a:cs typeface="NikoshBAN" pitchFamily="2" charset="0"/>
              </a:rPr>
              <a:t> কবি </a:t>
            </a:r>
            <a:r>
              <a:rPr lang="bn-IN" sz="3200" i="1" dirty="0" smtClean="0">
                <a:latin typeface="NikoshBAN" pitchFamily="2" charset="0"/>
                <a:cs typeface="NikoshBAN" pitchFamily="2" charset="0"/>
              </a:rPr>
              <a:t>সুকান্ত ভট্টাচার্য যে গভীর </a:t>
            </a:r>
            <a:r>
              <a:rPr lang="bn-IN" sz="3200" i="1" dirty="0">
                <a:latin typeface="NikoshBAN" pitchFamily="2" charset="0"/>
                <a:cs typeface="NikoshBAN" pitchFamily="2" charset="0"/>
              </a:rPr>
              <a:t>মমত্বের সঙ্গে </a:t>
            </a:r>
            <a:r>
              <a:rPr lang="bn-IN" sz="3200" i="1" dirty="0" smtClean="0">
                <a:latin typeface="NikoshBAN" pitchFamily="2" charset="0"/>
                <a:cs typeface="NikoshBAN" pitchFamily="2" charset="0"/>
              </a:rPr>
              <a:t>ডাক হরকরার দুঃখ-যাতনা ও দায়িত্বশীলতার কথা </a:t>
            </a:r>
            <a:r>
              <a:rPr lang="bn-IN" sz="3200" i="1" dirty="0">
                <a:latin typeface="NikoshBAN" pitchFamily="2" charset="0"/>
                <a:cs typeface="NikoshBAN" pitchFamily="2" charset="0"/>
              </a:rPr>
              <a:t>বলেছেন তা ব্যাখ্যা করতে </a:t>
            </a:r>
            <a:r>
              <a:rPr lang="bn-IN" sz="3200" i="1" dirty="0" smtClean="0">
                <a:latin typeface="NikoshBAN" pitchFamily="2" charset="0"/>
                <a:cs typeface="NikoshBAN" pitchFamily="2" charset="0"/>
              </a:rPr>
              <a:t>পারবে </a:t>
            </a:r>
            <a:endParaRPr lang="en-US" sz="3200" i="1" dirty="0">
              <a:latin typeface="NikoshBAN" pitchFamily="2" charset="0"/>
              <a:cs typeface="NikoshBAN" pitchFamily="2" charset="0"/>
            </a:endParaRPr>
          </a:p>
          <a:p>
            <a:pPr marL="0" indent="0">
              <a:buNone/>
            </a:pPr>
            <a:endParaRPr lang="en-US" sz="2800" dirty="0"/>
          </a:p>
        </p:txBody>
      </p:sp>
      <p:sp>
        <p:nvSpPr>
          <p:cNvPr id="3" name="Title 2"/>
          <p:cNvSpPr>
            <a:spLocks noGrp="1"/>
          </p:cNvSpPr>
          <p:nvPr>
            <p:ph type="title"/>
          </p:nvPr>
        </p:nvSpPr>
        <p:spPr>
          <a:solidFill>
            <a:schemeClr val="accent5">
              <a:lumMod val="20000"/>
              <a:lumOff val="80000"/>
            </a:schemeClr>
          </a:solidFill>
        </p:spPr>
        <p:txBody>
          <a:bodyPr/>
          <a:lstStyle/>
          <a:p>
            <a:r>
              <a:rPr lang="bn-IN" sz="6600" dirty="0" smtClean="0">
                <a:solidFill>
                  <a:srgbClr val="00B050"/>
                </a:solidFill>
                <a:latin typeface="NikoshBAN" pitchFamily="2" charset="0"/>
                <a:cs typeface="NikoshBAN" pitchFamily="2" charset="0"/>
              </a:rPr>
              <a:t>শি</a:t>
            </a:r>
            <a:r>
              <a:rPr lang="bn-IN" dirty="0" smtClean="0">
                <a:latin typeface="NikoshBAN" pitchFamily="2" charset="0"/>
                <a:cs typeface="NikoshBAN" pitchFamily="2" charset="0"/>
              </a:rPr>
              <a:t>খনফল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641169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3"/>
                                        </p:tgtEl>
                                        <p:attrNameLst>
                                          <p:attrName>ppt_x</p:attrName>
                                          <p:attrName>ppt_y</p:attrName>
                                        </p:attrNameLst>
                                      </p:cBhvr>
                                    </p:animMotion>
                                    <p:animRot by="1500000">
                                      <p:cBhvr>
                                        <p:cTn id="7" dur="125" fill="hold">
                                          <p:stCondLst>
                                            <p:cond delay="0"/>
                                          </p:stCondLst>
                                        </p:cTn>
                                        <p:tgtEl>
                                          <p:spTgt spid="3"/>
                                        </p:tgtEl>
                                        <p:attrNameLst>
                                          <p:attrName>r</p:attrName>
                                        </p:attrNameLst>
                                      </p:cBhvr>
                                    </p:animRot>
                                    <p:animRot by="-1500000">
                                      <p:cBhvr>
                                        <p:cTn id="8" dur="125" fill="hold">
                                          <p:stCondLst>
                                            <p:cond delay="125"/>
                                          </p:stCondLst>
                                        </p:cTn>
                                        <p:tgtEl>
                                          <p:spTgt spid="3"/>
                                        </p:tgtEl>
                                        <p:attrNameLst>
                                          <p:attrName>r</p:attrName>
                                        </p:attrNameLst>
                                      </p:cBhvr>
                                    </p:animRot>
                                    <p:animRot by="-1500000">
                                      <p:cBhvr>
                                        <p:cTn id="9" dur="125" fill="hold">
                                          <p:stCondLst>
                                            <p:cond delay="250"/>
                                          </p:stCondLst>
                                        </p:cTn>
                                        <p:tgtEl>
                                          <p:spTgt spid="3"/>
                                        </p:tgtEl>
                                        <p:attrNameLst>
                                          <p:attrName>r</p:attrName>
                                        </p:attrNameLst>
                                      </p:cBhvr>
                                    </p:animRot>
                                    <p:animRot by="1500000">
                                      <p:cBhvr>
                                        <p:cTn id="10" dur="125" fill="hold">
                                          <p:stCondLst>
                                            <p:cond delay="375"/>
                                          </p:stCondLst>
                                        </p:cTn>
                                        <p:tgtEl>
                                          <p:spTgt spid="3"/>
                                        </p:tgtEl>
                                        <p:attrNameLst>
                                          <p:attrName>r</p:attrName>
                                        </p:attrNameLst>
                                      </p:cBhvr>
                                    </p:animRot>
                                  </p:childTnLst>
                                </p:cTn>
                              </p:par>
                            </p:childTnLst>
                          </p:cTn>
                        </p:par>
                        <p:par>
                          <p:cTn id="11" fill="hold">
                            <p:stCondLst>
                              <p:cond delay="750"/>
                            </p:stCondLst>
                            <p:childTnLst>
                              <p:par>
                                <p:cTn id="12" presetID="26" presetClass="entr" presetSubtype="0" fill="hold" grpId="0" nodeType="afterEffect">
                                  <p:stCondLst>
                                    <p:cond delay="0"/>
                                  </p:stCondLst>
                                  <p:childTnLst>
                                    <p:set>
                                      <p:cBhvr>
                                        <p:cTn id="13" dur="1" fill="hold">
                                          <p:stCondLst>
                                            <p:cond delay="0"/>
                                          </p:stCondLst>
                                        </p:cTn>
                                        <p:tgtEl>
                                          <p:spTgt spid="2">
                                            <p:bg/>
                                          </p:spTgt>
                                        </p:tgtEl>
                                        <p:attrNameLst>
                                          <p:attrName>style.visibility</p:attrName>
                                        </p:attrNameLst>
                                      </p:cBhvr>
                                      <p:to>
                                        <p:strVal val="visible"/>
                                      </p:to>
                                    </p:set>
                                    <p:animEffect transition="in" filter="wipe(down)">
                                      <p:cBhvr>
                                        <p:cTn id="14" dur="145">
                                          <p:stCondLst>
                                            <p:cond delay="0"/>
                                          </p:stCondLst>
                                        </p:cTn>
                                        <p:tgtEl>
                                          <p:spTgt spid="2">
                                            <p:bg/>
                                          </p:spTgt>
                                        </p:tgtEl>
                                      </p:cBhvr>
                                    </p:animEffect>
                                    <p:anim calcmode="lin" valueType="num">
                                      <p:cBhvr>
                                        <p:cTn id="15" dur="456" tmFilter="0,0; 0.14,0.36; 0.43,0.73; 0.71,0.91; 1.0,1.0">
                                          <p:stCondLst>
                                            <p:cond delay="0"/>
                                          </p:stCondLst>
                                        </p:cTn>
                                        <p:tgtEl>
                                          <p:spTgt spid="2">
                                            <p:bg/>
                                          </p:spTgt>
                                        </p:tgtEl>
                                        <p:attrNameLst>
                                          <p:attrName>ppt_x</p:attrName>
                                        </p:attrNameLst>
                                      </p:cBhvr>
                                      <p:tavLst>
                                        <p:tav tm="0">
                                          <p:val>
                                            <p:strVal val="#ppt_x-0.25"/>
                                          </p:val>
                                        </p:tav>
                                        <p:tav tm="100000">
                                          <p:val>
                                            <p:strVal val="#ppt_x"/>
                                          </p:val>
                                        </p:tav>
                                      </p:tavLst>
                                    </p:anim>
                                    <p:anim calcmode="lin" valueType="num">
                                      <p:cBhvr>
                                        <p:cTn id="16" dur="166" tmFilter="0.0,0.0; 0.25,0.07; 0.50,0.2; 0.75,0.467; 1.0,1.0">
                                          <p:stCondLst>
                                            <p:cond delay="0"/>
                                          </p:stCondLst>
                                        </p:cTn>
                                        <p:tgtEl>
                                          <p:spTgt spid="2">
                                            <p:bg/>
                                          </p:spTgt>
                                        </p:tgtEl>
                                        <p:attrNameLst>
                                          <p:attrName>ppt_y</p:attrName>
                                        </p:attrNameLst>
                                      </p:cBhvr>
                                      <p:tavLst>
                                        <p:tav tm="0" fmla="#ppt_y-sin(pi*$)/3">
                                          <p:val>
                                            <p:fltVal val="0.5"/>
                                          </p:val>
                                        </p:tav>
                                        <p:tav tm="100000">
                                          <p:val>
                                            <p:fltVal val="1"/>
                                          </p:val>
                                        </p:tav>
                                      </p:tavLst>
                                    </p:anim>
                                    <p:anim calcmode="lin" valueType="num">
                                      <p:cBhvr>
                                        <p:cTn id="17" dur="166" tmFilter="0, 0; 0.125,0.2665; 0.25,0.4; 0.375,0.465; 0.5,0.5;  0.625,0.535; 0.75,0.6; 0.875,0.7335; 1,1">
                                          <p:stCondLst>
                                            <p:cond delay="166"/>
                                          </p:stCondLst>
                                        </p:cTn>
                                        <p:tgtEl>
                                          <p:spTgt spid="2">
                                            <p:bg/>
                                          </p:spTgt>
                                        </p:tgtEl>
                                        <p:attrNameLst>
                                          <p:attrName>ppt_y</p:attrName>
                                        </p:attrNameLst>
                                      </p:cBhvr>
                                      <p:tavLst>
                                        <p:tav tm="0" fmla="#ppt_y-sin(pi*$)/9">
                                          <p:val>
                                            <p:fltVal val="0"/>
                                          </p:val>
                                        </p:tav>
                                        <p:tav tm="100000">
                                          <p:val>
                                            <p:fltVal val="1"/>
                                          </p:val>
                                        </p:tav>
                                      </p:tavLst>
                                    </p:anim>
                                    <p:anim calcmode="lin" valueType="num">
                                      <p:cBhvr>
                                        <p:cTn id="18" dur="83" tmFilter="0, 0; 0.125,0.2665; 0.25,0.4; 0.375,0.465; 0.5,0.5;  0.625,0.535; 0.75,0.6; 0.875,0.7335; 1,1">
                                          <p:stCondLst>
                                            <p:cond delay="331"/>
                                          </p:stCondLst>
                                        </p:cTn>
                                        <p:tgtEl>
                                          <p:spTgt spid="2">
                                            <p:bg/>
                                          </p:spTgt>
                                        </p:tgtEl>
                                        <p:attrNameLst>
                                          <p:attrName>ppt_y</p:attrName>
                                        </p:attrNameLst>
                                      </p:cBhvr>
                                      <p:tavLst>
                                        <p:tav tm="0" fmla="#ppt_y-sin(pi*$)/27">
                                          <p:val>
                                            <p:fltVal val="0"/>
                                          </p:val>
                                        </p:tav>
                                        <p:tav tm="100000">
                                          <p:val>
                                            <p:fltVal val="1"/>
                                          </p:val>
                                        </p:tav>
                                      </p:tavLst>
                                    </p:anim>
                                    <p:anim calcmode="lin" valueType="num">
                                      <p:cBhvr>
                                        <p:cTn id="19" dur="41" tmFilter="0, 0; 0.125,0.2665; 0.25,0.4; 0.375,0.465; 0.5,0.5;  0.625,0.535; 0.75,0.6; 0.875,0.7335; 1,1">
                                          <p:stCondLst>
                                            <p:cond delay="414"/>
                                          </p:stCondLst>
                                        </p:cTn>
                                        <p:tgtEl>
                                          <p:spTgt spid="2">
                                            <p:bg/>
                                          </p:spTgt>
                                        </p:tgtEl>
                                        <p:attrNameLst>
                                          <p:attrName>ppt_y</p:attrName>
                                        </p:attrNameLst>
                                      </p:cBhvr>
                                      <p:tavLst>
                                        <p:tav tm="0" fmla="#ppt_y-sin(pi*$)/81">
                                          <p:val>
                                            <p:fltVal val="0"/>
                                          </p:val>
                                        </p:tav>
                                        <p:tav tm="100000">
                                          <p:val>
                                            <p:fltVal val="1"/>
                                          </p:val>
                                        </p:tav>
                                      </p:tavLst>
                                    </p:anim>
                                    <p:animScale>
                                      <p:cBhvr>
                                        <p:cTn id="20" dur="7">
                                          <p:stCondLst>
                                            <p:cond delay="163"/>
                                          </p:stCondLst>
                                        </p:cTn>
                                        <p:tgtEl>
                                          <p:spTgt spid="2">
                                            <p:bg/>
                                          </p:spTgt>
                                        </p:tgtEl>
                                      </p:cBhvr>
                                      <p:to x="100000" y="60000"/>
                                    </p:animScale>
                                    <p:animScale>
                                      <p:cBhvr>
                                        <p:cTn id="21" dur="42" decel="50000">
                                          <p:stCondLst>
                                            <p:cond delay="169"/>
                                          </p:stCondLst>
                                        </p:cTn>
                                        <p:tgtEl>
                                          <p:spTgt spid="2">
                                            <p:bg/>
                                          </p:spTgt>
                                        </p:tgtEl>
                                      </p:cBhvr>
                                      <p:to x="100000" y="100000"/>
                                    </p:animScale>
                                    <p:animScale>
                                      <p:cBhvr>
                                        <p:cTn id="22" dur="7">
                                          <p:stCondLst>
                                            <p:cond delay="328"/>
                                          </p:stCondLst>
                                        </p:cTn>
                                        <p:tgtEl>
                                          <p:spTgt spid="2">
                                            <p:bg/>
                                          </p:spTgt>
                                        </p:tgtEl>
                                      </p:cBhvr>
                                      <p:to x="100000" y="80000"/>
                                    </p:animScale>
                                    <p:animScale>
                                      <p:cBhvr>
                                        <p:cTn id="23" dur="42" decel="50000">
                                          <p:stCondLst>
                                            <p:cond delay="335"/>
                                          </p:stCondLst>
                                        </p:cTn>
                                        <p:tgtEl>
                                          <p:spTgt spid="2">
                                            <p:bg/>
                                          </p:spTgt>
                                        </p:tgtEl>
                                      </p:cBhvr>
                                      <p:to x="100000" y="100000"/>
                                    </p:animScale>
                                    <p:animScale>
                                      <p:cBhvr>
                                        <p:cTn id="24" dur="7">
                                          <p:stCondLst>
                                            <p:cond delay="411"/>
                                          </p:stCondLst>
                                        </p:cTn>
                                        <p:tgtEl>
                                          <p:spTgt spid="2">
                                            <p:bg/>
                                          </p:spTgt>
                                        </p:tgtEl>
                                      </p:cBhvr>
                                      <p:to x="100000" y="90000"/>
                                    </p:animScale>
                                    <p:animScale>
                                      <p:cBhvr>
                                        <p:cTn id="25" dur="42" decel="50000">
                                          <p:stCondLst>
                                            <p:cond delay="417"/>
                                          </p:stCondLst>
                                        </p:cTn>
                                        <p:tgtEl>
                                          <p:spTgt spid="2">
                                            <p:bg/>
                                          </p:spTgt>
                                        </p:tgtEl>
                                      </p:cBhvr>
                                      <p:to x="100000" y="100000"/>
                                    </p:animScale>
                                    <p:animScale>
                                      <p:cBhvr>
                                        <p:cTn id="26" dur="7">
                                          <p:stCondLst>
                                            <p:cond delay="452"/>
                                          </p:stCondLst>
                                        </p:cTn>
                                        <p:tgtEl>
                                          <p:spTgt spid="2">
                                            <p:bg/>
                                          </p:spTgt>
                                        </p:tgtEl>
                                      </p:cBhvr>
                                      <p:to x="100000" y="95000"/>
                                    </p:animScale>
                                    <p:animScale>
                                      <p:cBhvr>
                                        <p:cTn id="27" dur="42" decel="50000">
                                          <p:stCondLst>
                                            <p:cond delay="459"/>
                                          </p:stCondLst>
                                        </p:cTn>
                                        <p:tgtEl>
                                          <p:spTgt spid="2">
                                            <p:bg/>
                                          </p:spTgt>
                                        </p:tgtEl>
                                      </p:cBhvr>
                                      <p:to x="100000" y="100000"/>
                                    </p:animScale>
                                  </p:childTnLst>
                                </p:cTn>
                              </p:par>
                            </p:childTnLst>
                          </p:cTn>
                        </p:par>
                        <p:par>
                          <p:cTn id="28" fill="hold">
                            <p:stCondLst>
                              <p:cond delay="1250"/>
                            </p:stCondLst>
                            <p:childTnLst>
                              <p:par>
                                <p:cTn id="29" presetID="26" presetClass="entr" presetSubtype="0" fill="hold" grpId="0" nodeType="afterEffect">
                                  <p:stCondLst>
                                    <p:cond delay="0"/>
                                  </p:stCondLst>
                                  <p:childTnLst>
                                    <p:set>
                                      <p:cBhvr>
                                        <p:cTn id="30" dur="1" fill="hold">
                                          <p:stCondLst>
                                            <p:cond delay="0"/>
                                          </p:stCondLst>
                                        </p:cTn>
                                        <p:tgtEl>
                                          <p:spTgt spid="2">
                                            <p:txEl>
                                              <p:pRg st="0" end="0"/>
                                            </p:txEl>
                                          </p:spTgt>
                                        </p:tgtEl>
                                        <p:attrNameLst>
                                          <p:attrName>style.visibility</p:attrName>
                                        </p:attrNameLst>
                                      </p:cBhvr>
                                      <p:to>
                                        <p:strVal val="visible"/>
                                      </p:to>
                                    </p:set>
                                    <p:animEffect transition="in" filter="wipe(down)">
                                      <p:cBhvr>
                                        <p:cTn id="31" dur="580">
                                          <p:stCondLst>
                                            <p:cond delay="0"/>
                                          </p:stCondLst>
                                        </p:cTn>
                                        <p:tgtEl>
                                          <p:spTgt spid="2">
                                            <p:txEl>
                                              <p:pRg st="0" end="0"/>
                                            </p:txEl>
                                          </p:spTgt>
                                        </p:tgtEl>
                                      </p:cBhvr>
                                    </p:animEffect>
                                    <p:anim calcmode="lin" valueType="num">
                                      <p:cBhvr>
                                        <p:cTn id="32"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2">
                                            <p:txEl>
                                              <p:pRg st="0" end="0"/>
                                            </p:txEl>
                                          </p:spTgt>
                                        </p:tgtEl>
                                      </p:cBhvr>
                                      <p:to x="100000" y="60000"/>
                                    </p:animScale>
                                    <p:animScale>
                                      <p:cBhvr>
                                        <p:cTn id="38" dur="166" decel="50000">
                                          <p:stCondLst>
                                            <p:cond delay="676"/>
                                          </p:stCondLst>
                                        </p:cTn>
                                        <p:tgtEl>
                                          <p:spTgt spid="2">
                                            <p:txEl>
                                              <p:pRg st="0" end="0"/>
                                            </p:txEl>
                                          </p:spTgt>
                                        </p:tgtEl>
                                      </p:cBhvr>
                                      <p:to x="100000" y="100000"/>
                                    </p:animScale>
                                    <p:animScale>
                                      <p:cBhvr>
                                        <p:cTn id="39" dur="26">
                                          <p:stCondLst>
                                            <p:cond delay="1312"/>
                                          </p:stCondLst>
                                        </p:cTn>
                                        <p:tgtEl>
                                          <p:spTgt spid="2">
                                            <p:txEl>
                                              <p:pRg st="0" end="0"/>
                                            </p:txEl>
                                          </p:spTgt>
                                        </p:tgtEl>
                                      </p:cBhvr>
                                      <p:to x="100000" y="80000"/>
                                    </p:animScale>
                                    <p:animScale>
                                      <p:cBhvr>
                                        <p:cTn id="40" dur="166" decel="50000">
                                          <p:stCondLst>
                                            <p:cond delay="1338"/>
                                          </p:stCondLst>
                                        </p:cTn>
                                        <p:tgtEl>
                                          <p:spTgt spid="2">
                                            <p:txEl>
                                              <p:pRg st="0" end="0"/>
                                            </p:txEl>
                                          </p:spTgt>
                                        </p:tgtEl>
                                      </p:cBhvr>
                                      <p:to x="100000" y="100000"/>
                                    </p:animScale>
                                    <p:animScale>
                                      <p:cBhvr>
                                        <p:cTn id="41" dur="26">
                                          <p:stCondLst>
                                            <p:cond delay="1642"/>
                                          </p:stCondLst>
                                        </p:cTn>
                                        <p:tgtEl>
                                          <p:spTgt spid="2">
                                            <p:txEl>
                                              <p:pRg st="0" end="0"/>
                                            </p:txEl>
                                          </p:spTgt>
                                        </p:tgtEl>
                                      </p:cBhvr>
                                      <p:to x="100000" y="90000"/>
                                    </p:animScale>
                                    <p:animScale>
                                      <p:cBhvr>
                                        <p:cTn id="42" dur="166" decel="50000">
                                          <p:stCondLst>
                                            <p:cond delay="1668"/>
                                          </p:stCondLst>
                                        </p:cTn>
                                        <p:tgtEl>
                                          <p:spTgt spid="2">
                                            <p:txEl>
                                              <p:pRg st="0" end="0"/>
                                            </p:txEl>
                                          </p:spTgt>
                                        </p:tgtEl>
                                      </p:cBhvr>
                                      <p:to x="100000" y="100000"/>
                                    </p:animScale>
                                    <p:animScale>
                                      <p:cBhvr>
                                        <p:cTn id="43" dur="26">
                                          <p:stCondLst>
                                            <p:cond delay="1808"/>
                                          </p:stCondLst>
                                        </p:cTn>
                                        <p:tgtEl>
                                          <p:spTgt spid="2">
                                            <p:txEl>
                                              <p:pRg st="0" end="0"/>
                                            </p:txEl>
                                          </p:spTgt>
                                        </p:tgtEl>
                                      </p:cBhvr>
                                      <p:to x="100000" y="95000"/>
                                    </p:animScale>
                                    <p:animScale>
                                      <p:cBhvr>
                                        <p:cTn id="44" dur="166" decel="50000">
                                          <p:stCondLst>
                                            <p:cond delay="1834"/>
                                          </p:stCondLst>
                                        </p:cTn>
                                        <p:tgtEl>
                                          <p:spTgt spid="2">
                                            <p:txEl>
                                              <p:pRg st="0" end="0"/>
                                            </p:txEl>
                                          </p:spTgt>
                                        </p:tgtEl>
                                      </p:cBhvr>
                                      <p:to x="100000" y="100000"/>
                                    </p:animScale>
                                  </p:childTnLst>
                                </p:cTn>
                              </p:par>
                            </p:childTnLst>
                          </p:cTn>
                        </p:par>
                        <p:par>
                          <p:cTn id="45" fill="hold">
                            <p:stCondLst>
                              <p:cond delay="3250"/>
                            </p:stCondLst>
                            <p:childTnLst>
                              <p:par>
                                <p:cTn id="46" presetID="26" presetClass="entr" presetSubtype="0" fill="hold" grpId="0" nodeType="afterEffect">
                                  <p:stCondLst>
                                    <p:cond delay="0"/>
                                  </p:stCondLst>
                                  <p:childTnLst>
                                    <p:set>
                                      <p:cBhvr>
                                        <p:cTn id="47" dur="1" fill="hold">
                                          <p:stCondLst>
                                            <p:cond delay="0"/>
                                          </p:stCondLst>
                                        </p:cTn>
                                        <p:tgtEl>
                                          <p:spTgt spid="2">
                                            <p:txEl>
                                              <p:pRg st="1" end="1"/>
                                            </p:txEl>
                                          </p:spTgt>
                                        </p:tgtEl>
                                        <p:attrNameLst>
                                          <p:attrName>style.visibility</p:attrName>
                                        </p:attrNameLst>
                                      </p:cBhvr>
                                      <p:to>
                                        <p:strVal val="visible"/>
                                      </p:to>
                                    </p:set>
                                    <p:animEffect transition="in" filter="wipe(down)">
                                      <p:cBhvr>
                                        <p:cTn id="48" dur="580">
                                          <p:stCondLst>
                                            <p:cond delay="0"/>
                                          </p:stCondLst>
                                        </p:cTn>
                                        <p:tgtEl>
                                          <p:spTgt spid="2">
                                            <p:txEl>
                                              <p:pRg st="1" end="1"/>
                                            </p:txEl>
                                          </p:spTgt>
                                        </p:tgtEl>
                                      </p:cBhvr>
                                    </p:animEffect>
                                    <p:anim calcmode="lin" valueType="num">
                                      <p:cBhvr>
                                        <p:cTn id="49"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54" dur="26">
                                          <p:stCondLst>
                                            <p:cond delay="650"/>
                                          </p:stCondLst>
                                        </p:cTn>
                                        <p:tgtEl>
                                          <p:spTgt spid="2">
                                            <p:txEl>
                                              <p:pRg st="1" end="1"/>
                                            </p:txEl>
                                          </p:spTgt>
                                        </p:tgtEl>
                                      </p:cBhvr>
                                      <p:to x="100000" y="60000"/>
                                    </p:animScale>
                                    <p:animScale>
                                      <p:cBhvr>
                                        <p:cTn id="55" dur="166" decel="50000">
                                          <p:stCondLst>
                                            <p:cond delay="676"/>
                                          </p:stCondLst>
                                        </p:cTn>
                                        <p:tgtEl>
                                          <p:spTgt spid="2">
                                            <p:txEl>
                                              <p:pRg st="1" end="1"/>
                                            </p:txEl>
                                          </p:spTgt>
                                        </p:tgtEl>
                                      </p:cBhvr>
                                      <p:to x="100000" y="100000"/>
                                    </p:animScale>
                                    <p:animScale>
                                      <p:cBhvr>
                                        <p:cTn id="56" dur="26">
                                          <p:stCondLst>
                                            <p:cond delay="1312"/>
                                          </p:stCondLst>
                                        </p:cTn>
                                        <p:tgtEl>
                                          <p:spTgt spid="2">
                                            <p:txEl>
                                              <p:pRg st="1" end="1"/>
                                            </p:txEl>
                                          </p:spTgt>
                                        </p:tgtEl>
                                      </p:cBhvr>
                                      <p:to x="100000" y="80000"/>
                                    </p:animScale>
                                    <p:animScale>
                                      <p:cBhvr>
                                        <p:cTn id="57" dur="166" decel="50000">
                                          <p:stCondLst>
                                            <p:cond delay="1338"/>
                                          </p:stCondLst>
                                        </p:cTn>
                                        <p:tgtEl>
                                          <p:spTgt spid="2">
                                            <p:txEl>
                                              <p:pRg st="1" end="1"/>
                                            </p:txEl>
                                          </p:spTgt>
                                        </p:tgtEl>
                                      </p:cBhvr>
                                      <p:to x="100000" y="100000"/>
                                    </p:animScale>
                                    <p:animScale>
                                      <p:cBhvr>
                                        <p:cTn id="58" dur="26">
                                          <p:stCondLst>
                                            <p:cond delay="1642"/>
                                          </p:stCondLst>
                                        </p:cTn>
                                        <p:tgtEl>
                                          <p:spTgt spid="2">
                                            <p:txEl>
                                              <p:pRg st="1" end="1"/>
                                            </p:txEl>
                                          </p:spTgt>
                                        </p:tgtEl>
                                      </p:cBhvr>
                                      <p:to x="100000" y="90000"/>
                                    </p:animScale>
                                    <p:animScale>
                                      <p:cBhvr>
                                        <p:cTn id="59" dur="166" decel="50000">
                                          <p:stCondLst>
                                            <p:cond delay="1668"/>
                                          </p:stCondLst>
                                        </p:cTn>
                                        <p:tgtEl>
                                          <p:spTgt spid="2">
                                            <p:txEl>
                                              <p:pRg st="1" end="1"/>
                                            </p:txEl>
                                          </p:spTgt>
                                        </p:tgtEl>
                                      </p:cBhvr>
                                      <p:to x="100000" y="100000"/>
                                    </p:animScale>
                                    <p:animScale>
                                      <p:cBhvr>
                                        <p:cTn id="60" dur="26">
                                          <p:stCondLst>
                                            <p:cond delay="1808"/>
                                          </p:stCondLst>
                                        </p:cTn>
                                        <p:tgtEl>
                                          <p:spTgt spid="2">
                                            <p:txEl>
                                              <p:pRg st="1" end="1"/>
                                            </p:txEl>
                                          </p:spTgt>
                                        </p:tgtEl>
                                      </p:cBhvr>
                                      <p:to x="100000" y="95000"/>
                                    </p:animScale>
                                    <p:animScale>
                                      <p:cBhvr>
                                        <p:cTn id="61" dur="166" decel="50000">
                                          <p:stCondLst>
                                            <p:cond delay="1834"/>
                                          </p:stCondLst>
                                        </p:cTn>
                                        <p:tgtEl>
                                          <p:spTgt spid="2">
                                            <p:txEl>
                                              <p:pRg st="1" end="1"/>
                                            </p:txEl>
                                          </p:spTgt>
                                        </p:tgtEl>
                                      </p:cBhvr>
                                      <p:to x="100000" y="100000"/>
                                    </p:animScale>
                                  </p:childTnLst>
                                </p:cTn>
                              </p:par>
                            </p:childTnLst>
                          </p:cTn>
                        </p:par>
                        <p:par>
                          <p:cTn id="62" fill="hold">
                            <p:stCondLst>
                              <p:cond delay="5250"/>
                            </p:stCondLst>
                            <p:childTnLst>
                              <p:par>
                                <p:cTn id="63" presetID="26" presetClass="entr" presetSubtype="0" fill="hold" grpId="0" nodeType="afterEffect">
                                  <p:stCondLst>
                                    <p:cond delay="0"/>
                                  </p:stCondLst>
                                  <p:childTnLst>
                                    <p:set>
                                      <p:cBhvr>
                                        <p:cTn id="64" dur="1" fill="hold">
                                          <p:stCondLst>
                                            <p:cond delay="0"/>
                                          </p:stCondLst>
                                        </p:cTn>
                                        <p:tgtEl>
                                          <p:spTgt spid="2">
                                            <p:txEl>
                                              <p:pRg st="2" end="2"/>
                                            </p:txEl>
                                          </p:spTgt>
                                        </p:tgtEl>
                                        <p:attrNameLst>
                                          <p:attrName>style.visibility</p:attrName>
                                        </p:attrNameLst>
                                      </p:cBhvr>
                                      <p:to>
                                        <p:strVal val="visible"/>
                                      </p:to>
                                    </p:set>
                                    <p:animEffect transition="in" filter="wipe(down)">
                                      <p:cBhvr>
                                        <p:cTn id="65" dur="580">
                                          <p:stCondLst>
                                            <p:cond delay="0"/>
                                          </p:stCondLst>
                                        </p:cTn>
                                        <p:tgtEl>
                                          <p:spTgt spid="2">
                                            <p:txEl>
                                              <p:pRg st="2" end="2"/>
                                            </p:txEl>
                                          </p:spTgt>
                                        </p:tgtEl>
                                      </p:cBhvr>
                                    </p:animEffect>
                                    <p:anim calcmode="lin" valueType="num">
                                      <p:cBhvr>
                                        <p:cTn id="66" dur="1822" tmFilter="0,0; 0.14,0.36; 0.43,0.73; 0.71,0.91; 1.0,1.0">
                                          <p:stCondLst>
                                            <p:cond delay="0"/>
                                          </p:stCondLst>
                                        </p:cTn>
                                        <p:tgtEl>
                                          <p:spTgt spid="2">
                                            <p:txEl>
                                              <p:pRg st="2" end="2"/>
                                            </p:txEl>
                                          </p:spTgt>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2">
                                            <p:txEl>
                                              <p:pRg st="2" end="2"/>
                                            </p:txEl>
                                          </p:spTgt>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2">
                                            <p:txEl>
                                              <p:pRg st="2" end="2"/>
                                            </p:txEl>
                                          </p:spTgt>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2">
                                            <p:txEl>
                                              <p:pRg st="2" end="2"/>
                                            </p:txEl>
                                          </p:spTgt>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2">
                                            <p:txEl>
                                              <p:pRg st="2" end="2"/>
                                            </p:txEl>
                                          </p:spTgt>
                                        </p:tgtEl>
                                        <p:attrNameLst>
                                          <p:attrName>ppt_y</p:attrName>
                                        </p:attrNameLst>
                                      </p:cBhvr>
                                      <p:tavLst>
                                        <p:tav tm="0" fmla="#ppt_y-sin(pi*$)/81">
                                          <p:val>
                                            <p:fltVal val="0"/>
                                          </p:val>
                                        </p:tav>
                                        <p:tav tm="100000">
                                          <p:val>
                                            <p:fltVal val="1"/>
                                          </p:val>
                                        </p:tav>
                                      </p:tavLst>
                                    </p:anim>
                                    <p:animScale>
                                      <p:cBhvr>
                                        <p:cTn id="71" dur="26">
                                          <p:stCondLst>
                                            <p:cond delay="650"/>
                                          </p:stCondLst>
                                        </p:cTn>
                                        <p:tgtEl>
                                          <p:spTgt spid="2">
                                            <p:txEl>
                                              <p:pRg st="2" end="2"/>
                                            </p:txEl>
                                          </p:spTgt>
                                        </p:tgtEl>
                                      </p:cBhvr>
                                      <p:to x="100000" y="60000"/>
                                    </p:animScale>
                                    <p:animScale>
                                      <p:cBhvr>
                                        <p:cTn id="72" dur="166" decel="50000">
                                          <p:stCondLst>
                                            <p:cond delay="676"/>
                                          </p:stCondLst>
                                        </p:cTn>
                                        <p:tgtEl>
                                          <p:spTgt spid="2">
                                            <p:txEl>
                                              <p:pRg st="2" end="2"/>
                                            </p:txEl>
                                          </p:spTgt>
                                        </p:tgtEl>
                                      </p:cBhvr>
                                      <p:to x="100000" y="100000"/>
                                    </p:animScale>
                                    <p:animScale>
                                      <p:cBhvr>
                                        <p:cTn id="73" dur="26">
                                          <p:stCondLst>
                                            <p:cond delay="1312"/>
                                          </p:stCondLst>
                                        </p:cTn>
                                        <p:tgtEl>
                                          <p:spTgt spid="2">
                                            <p:txEl>
                                              <p:pRg st="2" end="2"/>
                                            </p:txEl>
                                          </p:spTgt>
                                        </p:tgtEl>
                                      </p:cBhvr>
                                      <p:to x="100000" y="80000"/>
                                    </p:animScale>
                                    <p:animScale>
                                      <p:cBhvr>
                                        <p:cTn id="74" dur="166" decel="50000">
                                          <p:stCondLst>
                                            <p:cond delay="1338"/>
                                          </p:stCondLst>
                                        </p:cTn>
                                        <p:tgtEl>
                                          <p:spTgt spid="2">
                                            <p:txEl>
                                              <p:pRg st="2" end="2"/>
                                            </p:txEl>
                                          </p:spTgt>
                                        </p:tgtEl>
                                      </p:cBhvr>
                                      <p:to x="100000" y="100000"/>
                                    </p:animScale>
                                    <p:animScale>
                                      <p:cBhvr>
                                        <p:cTn id="75" dur="26">
                                          <p:stCondLst>
                                            <p:cond delay="1642"/>
                                          </p:stCondLst>
                                        </p:cTn>
                                        <p:tgtEl>
                                          <p:spTgt spid="2">
                                            <p:txEl>
                                              <p:pRg st="2" end="2"/>
                                            </p:txEl>
                                          </p:spTgt>
                                        </p:tgtEl>
                                      </p:cBhvr>
                                      <p:to x="100000" y="90000"/>
                                    </p:animScale>
                                    <p:animScale>
                                      <p:cBhvr>
                                        <p:cTn id="76" dur="166" decel="50000">
                                          <p:stCondLst>
                                            <p:cond delay="1668"/>
                                          </p:stCondLst>
                                        </p:cTn>
                                        <p:tgtEl>
                                          <p:spTgt spid="2">
                                            <p:txEl>
                                              <p:pRg st="2" end="2"/>
                                            </p:txEl>
                                          </p:spTgt>
                                        </p:tgtEl>
                                      </p:cBhvr>
                                      <p:to x="100000" y="100000"/>
                                    </p:animScale>
                                    <p:animScale>
                                      <p:cBhvr>
                                        <p:cTn id="77" dur="26">
                                          <p:stCondLst>
                                            <p:cond delay="1808"/>
                                          </p:stCondLst>
                                        </p:cTn>
                                        <p:tgtEl>
                                          <p:spTgt spid="2">
                                            <p:txEl>
                                              <p:pRg st="2" end="2"/>
                                            </p:txEl>
                                          </p:spTgt>
                                        </p:tgtEl>
                                      </p:cBhvr>
                                      <p:to x="100000" y="95000"/>
                                    </p:animScale>
                                    <p:animScale>
                                      <p:cBhvr>
                                        <p:cTn id="78" dur="166" decel="50000">
                                          <p:stCondLst>
                                            <p:cond delay="1834"/>
                                          </p:stCondLst>
                                        </p:cTn>
                                        <p:tgtEl>
                                          <p:spTgt spid="2">
                                            <p:txEl>
                                              <p:pRg st="2" end="2"/>
                                            </p:txEl>
                                          </p:spTgt>
                                        </p:tgtEl>
                                      </p:cBhvr>
                                      <p:to x="100000" y="100000"/>
                                    </p:animScale>
                                  </p:childTnLst>
                                </p:cTn>
                              </p:par>
                            </p:childTnLst>
                          </p:cTn>
                        </p:par>
                        <p:par>
                          <p:cTn id="79" fill="hold">
                            <p:stCondLst>
                              <p:cond delay="7250"/>
                            </p:stCondLst>
                            <p:childTnLst>
                              <p:par>
                                <p:cTn id="80" presetID="26" presetClass="entr" presetSubtype="0" fill="hold" grpId="0" nodeType="afterEffect">
                                  <p:stCondLst>
                                    <p:cond delay="0"/>
                                  </p:stCondLst>
                                  <p:childTnLst>
                                    <p:set>
                                      <p:cBhvr>
                                        <p:cTn id="81" dur="1" fill="hold">
                                          <p:stCondLst>
                                            <p:cond delay="0"/>
                                          </p:stCondLst>
                                        </p:cTn>
                                        <p:tgtEl>
                                          <p:spTgt spid="2">
                                            <p:txEl>
                                              <p:pRg st="3" end="3"/>
                                            </p:txEl>
                                          </p:spTgt>
                                        </p:tgtEl>
                                        <p:attrNameLst>
                                          <p:attrName>style.visibility</p:attrName>
                                        </p:attrNameLst>
                                      </p:cBhvr>
                                      <p:to>
                                        <p:strVal val="visible"/>
                                      </p:to>
                                    </p:set>
                                    <p:animEffect transition="in" filter="wipe(down)">
                                      <p:cBhvr>
                                        <p:cTn id="82" dur="580">
                                          <p:stCondLst>
                                            <p:cond delay="0"/>
                                          </p:stCondLst>
                                        </p:cTn>
                                        <p:tgtEl>
                                          <p:spTgt spid="2">
                                            <p:txEl>
                                              <p:pRg st="3" end="3"/>
                                            </p:txEl>
                                          </p:spTgt>
                                        </p:tgtEl>
                                      </p:cBhvr>
                                    </p:animEffect>
                                    <p:anim calcmode="lin" valueType="num">
                                      <p:cBhvr>
                                        <p:cTn id="83" dur="1822" tmFilter="0,0; 0.14,0.36; 0.43,0.73; 0.71,0.91; 1.0,1.0">
                                          <p:stCondLst>
                                            <p:cond delay="0"/>
                                          </p:stCondLst>
                                        </p:cTn>
                                        <p:tgtEl>
                                          <p:spTgt spid="2">
                                            <p:txEl>
                                              <p:pRg st="3" end="3"/>
                                            </p:txEl>
                                          </p:spTgt>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2">
                                            <p:txEl>
                                              <p:pRg st="3" end="3"/>
                                            </p:txEl>
                                          </p:spTgt>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2">
                                            <p:txEl>
                                              <p:pRg st="3" end="3"/>
                                            </p:txEl>
                                          </p:spTgt>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2">
                                            <p:txEl>
                                              <p:pRg st="3" end="3"/>
                                            </p:txEl>
                                          </p:spTgt>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2">
                                            <p:txEl>
                                              <p:pRg st="3" end="3"/>
                                            </p:txEl>
                                          </p:spTgt>
                                        </p:tgtEl>
                                        <p:attrNameLst>
                                          <p:attrName>ppt_y</p:attrName>
                                        </p:attrNameLst>
                                      </p:cBhvr>
                                      <p:tavLst>
                                        <p:tav tm="0" fmla="#ppt_y-sin(pi*$)/81">
                                          <p:val>
                                            <p:fltVal val="0"/>
                                          </p:val>
                                        </p:tav>
                                        <p:tav tm="100000">
                                          <p:val>
                                            <p:fltVal val="1"/>
                                          </p:val>
                                        </p:tav>
                                      </p:tavLst>
                                    </p:anim>
                                    <p:animScale>
                                      <p:cBhvr>
                                        <p:cTn id="88" dur="26">
                                          <p:stCondLst>
                                            <p:cond delay="650"/>
                                          </p:stCondLst>
                                        </p:cTn>
                                        <p:tgtEl>
                                          <p:spTgt spid="2">
                                            <p:txEl>
                                              <p:pRg st="3" end="3"/>
                                            </p:txEl>
                                          </p:spTgt>
                                        </p:tgtEl>
                                      </p:cBhvr>
                                      <p:to x="100000" y="60000"/>
                                    </p:animScale>
                                    <p:animScale>
                                      <p:cBhvr>
                                        <p:cTn id="89" dur="166" decel="50000">
                                          <p:stCondLst>
                                            <p:cond delay="676"/>
                                          </p:stCondLst>
                                        </p:cTn>
                                        <p:tgtEl>
                                          <p:spTgt spid="2">
                                            <p:txEl>
                                              <p:pRg st="3" end="3"/>
                                            </p:txEl>
                                          </p:spTgt>
                                        </p:tgtEl>
                                      </p:cBhvr>
                                      <p:to x="100000" y="100000"/>
                                    </p:animScale>
                                    <p:animScale>
                                      <p:cBhvr>
                                        <p:cTn id="90" dur="26">
                                          <p:stCondLst>
                                            <p:cond delay="1312"/>
                                          </p:stCondLst>
                                        </p:cTn>
                                        <p:tgtEl>
                                          <p:spTgt spid="2">
                                            <p:txEl>
                                              <p:pRg st="3" end="3"/>
                                            </p:txEl>
                                          </p:spTgt>
                                        </p:tgtEl>
                                      </p:cBhvr>
                                      <p:to x="100000" y="80000"/>
                                    </p:animScale>
                                    <p:animScale>
                                      <p:cBhvr>
                                        <p:cTn id="91" dur="166" decel="50000">
                                          <p:stCondLst>
                                            <p:cond delay="1338"/>
                                          </p:stCondLst>
                                        </p:cTn>
                                        <p:tgtEl>
                                          <p:spTgt spid="2">
                                            <p:txEl>
                                              <p:pRg st="3" end="3"/>
                                            </p:txEl>
                                          </p:spTgt>
                                        </p:tgtEl>
                                      </p:cBhvr>
                                      <p:to x="100000" y="100000"/>
                                    </p:animScale>
                                    <p:animScale>
                                      <p:cBhvr>
                                        <p:cTn id="92" dur="26">
                                          <p:stCondLst>
                                            <p:cond delay="1642"/>
                                          </p:stCondLst>
                                        </p:cTn>
                                        <p:tgtEl>
                                          <p:spTgt spid="2">
                                            <p:txEl>
                                              <p:pRg st="3" end="3"/>
                                            </p:txEl>
                                          </p:spTgt>
                                        </p:tgtEl>
                                      </p:cBhvr>
                                      <p:to x="100000" y="90000"/>
                                    </p:animScale>
                                    <p:animScale>
                                      <p:cBhvr>
                                        <p:cTn id="93" dur="166" decel="50000">
                                          <p:stCondLst>
                                            <p:cond delay="1668"/>
                                          </p:stCondLst>
                                        </p:cTn>
                                        <p:tgtEl>
                                          <p:spTgt spid="2">
                                            <p:txEl>
                                              <p:pRg st="3" end="3"/>
                                            </p:txEl>
                                          </p:spTgt>
                                        </p:tgtEl>
                                      </p:cBhvr>
                                      <p:to x="100000" y="100000"/>
                                    </p:animScale>
                                    <p:animScale>
                                      <p:cBhvr>
                                        <p:cTn id="94" dur="26">
                                          <p:stCondLst>
                                            <p:cond delay="1808"/>
                                          </p:stCondLst>
                                        </p:cTn>
                                        <p:tgtEl>
                                          <p:spTgt spid="2">
                                            <p:txEl>
                                              <p:pRg st="3" end="3"/>
                                            </p:txEl>
                                          </p:spTgt>
                                        </p:tgtEl>
                                      </p:cBhvr>
                                      <p:to x="100000" y="95000"/>
                                    </p:animScale>
                                    <p:animScale>
                                      <p:cBhvr>
                                        <p:cTn id="95" dur="166" decel="50000">
                                          <p:stCondLst>
                                            <p:cond delay="1834"/>
                                          </p:stCondLst>
                                        </p:cTn>
                                        <p:tgtEl>
                                          <p:spTgt spid="2">
                                            <p:txEl>
                                              <p:pRg st="3" end="3"/>
                                            </p:txEl>
                                          </p:spTgt>
                                        </p:tgtEl>
                                      </p:cBhvr>
                                      <p:to x="100000" y="100000"/>
                                    </p:animScale>
                                  </p:childTnLst>
                                </p:cTn>
                              </p:par>
                            </p:childTnLst>
                          </p:cTn>
                        </p:par>
                        <p:par>
                          <p:cTn id="96" fill="hold">
                            <p:stCondLst>
                              <p:cond delay="9250"/>
                            </p:stCondLst>
                            <p:childTnLst>
                              <p:par>
                                <p:cTn id="97" presetID="26" presetClass="entr" presetSubtype="0" fill="hold" grpId="0" nodeType="afterEffect">
                                  <p:stCondLst>
                                    <p:cond delay="0"/>
                                  </p:stCondLst>
                                  <p:childTnLst>
                                    <p:set>
                                      <p:cBhvr>
                                        <p:cTn id="98" dur="1" fill="hold">
                                          <p:stCondLst>
                                            <p:cond delay="0"/>
                                          </p:stCondLst>
                                        </p:cTn>
                                        <p:tgtEl>
                                          <p:spTgt spid="2">
                                            <p:txEl>
                                              <p:pRg st="4" end="4"/>
                                            </p:txEl>
                                          </p:spTgt>
                                        </p:tgtEl>
                                        <p:attrNameLst>
                                          <p:attrName>style.visibility</p:attrName>
                                        </p:attrNameLst>
                                      </p:cBhvr>
                                      <p:to>
                                        <p:strVal val="visible"/>
                                      </p:to>
                                    </p:set>
                                    <p:animEffect transition="in" filter="wipe(down)">
                                      <p:cBhvr>
                                        <p:cTn id="99" dur="580">
                                          <p:stCondLst>
                                            <p:cond delay="0"/>
                                          </p:stCondLst>
                                        </p:cTn>
                                        <p:tgtEl>
                                          <p:spTgt spid="2">
                                            <p:txEl>
                                              <p:pRg st="4" end="4"/>
                                            </p:txEl>
                                          </p:spTgt>
                                        </p:tgtEl>
                                      </p:cBhvr>
                                    </p:animEffect>
                                    <p:anim calcmode="lin" valueType="num">
                                      <p:cBhvr>
                                        <p:cTn id="100" dur="1822" tmFilter="0,0; 0.14,0.36; 0.43,0.73; 0.71,0.91; 1.0,1.0">
                                          <p:stCondLst>
                                            <p:cond delay="0"/>
                                          </p:stCondLst>
                                        </p:cTn>
                                        <p:tgtEl>
                                          <p:spTgt spid="2">
                                            <p:txEl>
                                              <p:pRg st="4" end="4"/>
                                            </p:txEl>
                                          </p:spTgt>
                                        </p:tgtEl>
                                        <p:attrNameLst>
                                          <p:attrName>ppt_x</p:attrName>
                                        </p:attrNameLst>
                                      </p:cBhvr>
                                      <p:tavLst>
                                        <p:tav tm="0">
                                          <p:val>
                                            <p:strVal val="#ppt_x-0.25"/>
                                          </p:val>
                                        </p:tav>
                                        <p:tav tm="100000">
                                          <p:val>
                                            <p:strVal val="#ppt_x"/>
                                          </p:val>
                                        </p:tav>
                                      </p:tavLst>
                                    </p:anim>
                                    <p:anim calcmode="lin" valueType="num">
                                      <p:cBhvr>
                                        <p:cTn id="101" dur="664" tmFilter="0.0,0.0; 0.25,0.07; 0.50,0.2; 0.75,0.467; 1.0,1.0">
                                          <p:stCondLst>
                                            <p:cond delay="0"/>
                                          </p:stCondLst>
                                        </p:cTn>
                                        <p:tgtEl>
                                          <p:spTgt spid="2">
                                            <p:txEl>
                                              <p:pRg st="4" end="4"/>
                                            </p:txEl>
                                          </p:spTgt>
                                        </p:tgtEl>
                                        <p:attrNameLst>
                                          <p:attrName>ppt_y</p:attrName>
                                        </p:attrNameLst>
                                      </p:cBhvr>
                                      <p:tavLst>
                                        <p:tav tm="0" fmla="#ppt_y-sin(pi*$)/3">
                                          <p:val>
                                            <p:fltVal val="0.5"/>
                                          </p:val>
                                        </p:tav>
                                        <p:tav tm="100000">
                                          <p:val>
                                            <p:fltVal val="1"/>
                                          </p:val>
                                        </p:tav>
                                      </p:tavLst>
                                    </p:anim>
                                    <p:anim calcmode="lin" valueType="num">
                                      <p:cBhvr>
                                        <p:cTn id="102" dur="664" tmFilter="0, 0; 0.125,0.2665; 0.25,0.4; 0.375,0.465; 0.5,0.5;  0.625,0.535; 0.75,0.6; 0.875,0.7335; 1,1">
                                          <p:stCondLst>
                                            <p:cond delay="664"/>
                                          </p:stCondLst>
                                        </p:cTn>
                                        <p:tgtEl>
                                          <p:spTgt spid="2">
                                            <p:txEl>
                                              <p:pRg st="4" end="4"/>
                                            </p:txEl>
                                          </p:spTgt>
                                        </p:tgtEl>
                                        <p:attrNameLst>
                                          <p:attrName>ppt_y</p:attrName>
                                        </p:attrNameLst>
                                      </p:cBhvr>
                                      <p:tavLst>
                                        <p:tav tm="0" fmla="#ppt_y-sin(pi*$)/9">
                                          <p:val>
                                            <p:fltVal val="0"/>
                                          </p:val>
                                        </p:tav>
                                        <p:tav tm="100000">
                                          <p:val>
                                            <p:fltVal val="1"/>
                                          </p:val>
                                        </p:tav>
                                      </p:tavLst>
                                    </p:anim>
                                    <p:anim calcmode="lin" valueType="num">
                                      <p:cBhvr>
                                        <p:cTn id="103" dur="332" tmFilter="0, 0; 0.125,0.2665; 0.25,0.4; 0.375,0.465; 0.5,0.5;  0.625,0.535; 0.75,0.6; 0.875,0.7335; 1,1">
                                          <p:stCondLst>
                                            <p:cond delay="1324"/>
                                          </p:stCondLst>
                                        </p:cTn>
                                        <p:tgtEl>
                                          <p:spTgt spid="2">
                                            <p:txEl>
                                              <p:pRg st="4" end="4"/>
                                            </p:txEl>
                                          </p:spTgt>
                                        </p:tgtEl>
                                        <p:attrNameLst>
                                          <p:attrName>ppt_y</p:attrName>
                                        </p:attrNameLst>
                                      </p:cBhvr>
                                      <p:tavLst>
                                        <p:tav tm="0" fmla="#ppt_y-sin(pi*$)/27">
                                          <p:val>
                                            <p:fltVal val="0"/>
                                          </p:val>
                                        </p:tav>
                                        <p:tav tm="100000">
                                          <p:val>
                                            <p:fltVal val="1"/>
                                          </p:val>
                                        </p:tav>
                                      </p:tavLst>
                                    </p:anim>
                                    <p:anim calcmode="lin" valueType="num">
                                      <p:cBhvr>
                                        <p:cTn id="104" dur="164" tmFilter="0, 0; 0.125,0.2665; 0.25,0.4; 0.375,0.465; 0.5,0.5;  0.625,0.535; 0.75,0.6; 0.875,0.7335; 1,1">
                                          <p:stCondLst>
                                            <p:cond delay="1656"/>
                                          </p:stCondLst>
                                        </p:cTn>
                                        <p:tgtEl>
                                          <p:spTgt spid="2">
                                            <p:txEl>
                                              <p:pRg st="4" end="4"/>
                                            </p:txEl>
                                          </p:spTgt>
                                        </p:tgtEl>
                                        <p:attrNameLst>
                                          <p:attrName>ppt_y</p:attrName>
                                        </p:attrNameLst>
                                      </p:cBhvr>
                                      <p:tavLst>
                                        <p:tav tm="0" fmla="#ppt_y-sin(pi*$)/81">
                                          <p:val>
                                            <p:fltVal val="0"/>
                                          </p:val>
                                        </p:tav>
                                        <p:tav tm="100000">
                                          <p:val>
                                            <p:fltVal val="1"/>
                                          </p:val>
                                        </p:tav>
                                      </p:tavLst>
                                    </p:anim>
                                    <p:animScale>
                                      <p:cBhvr>
                                        <p:cTn id="105" dur="26">
                                          <p:stCondLst>
                                            <p:cond delay="650"/>
                                          </p:stCondLst>
                                        </p:cTn>
                                        <p:tgtEl>
                                          <p:spTgt spid="2">
                                            <p:txEl>
                                              <p:pRg st="4" end="4"/>
                                            </p:txEl>
                                          </p:spTgt>
                                        </p:tgtEl>
                                      </p:cBhvr>
                                      <p:to x="100000" y="60000"/>
                                    </p:animScale>
                                    <p:animScale>
                                      <p:cBhvr>
                                        <p:cTn id="106" dur="166" decel="50000">
                                          <p:stCondLst>
                                            <p:cond delay="676"/>
                                          </p:stCondLst>
                                        </p:cTn>
                                        <p:tgtEl>
                                          <p:spTgt spid="2">
                                            <p:txEl>
                                              <p:pRg st="4" end="4"/>
                                            </p:txEl>
                                          </p:spTgt>
                                        </p:tgtEl>
                                      </p:cBhvr>
                                      <p:to x="100000" y="100000"/>
                                    </p:animScale>
                                    <p:animScale>
                                      <p:cBhvr>
                                        <p:cTn id="107" dur="26">
                                          <p:stCondLst>
                                            <p:cond delay="1312"/>
                                          </p:stCondLst>
                                        </p:cTn>
                                        <p:tgtEl>
                                          <p:spTgt spid="2">
                                            <p:txEl>
                                              <p:pRg st="4" end="4"/>
                                            </p:txEl>
                                          </p:spTgt>
                                        </p:tgtEl>
                                      </p:cBhvr>
                                      <p:to x="100000" y="80000"/>
                                    </p:animScale>
                                    <p:animScale>
                                      <p:cBhvr>
                                        <p:cTn id="108" dur="166" decel="50000">
                                          <p:stCondLst>
                                            <p:cond delay="1338"/>
                                          </p:stCondLst>
                                        </p:cTn>
                                        <p:tgtEl>
                                          <p:spTgt spid="2">
                                            <p:txEl>
                                              <p:pRg st="4" end="4"/>
                                            </p:txEl>
                                          </p:spTgt>
                                        </p:tgtEl>
                                      </p:cBhvr>
                                      <p:to x="100000" y="100000"/>
                                    </p:animScale>
                                    <p:animScale>
                                      <p:cBhvr>
                                        <p:cTn id="109" dur="26">
                                          <p:stCondLst>
                                            <p:cond delay="1642"/>
                                          </p:stCondLst>
                                        </p:cTn>
                                        <p:tgtEl>
                                          <p:spTgt spid="2">
                                            <p:txEl>
                                              <p:pRg st="4" end="4"/>
                                            </p:txEl>
                                          </p:spTgt>
                                        </p:tgtEl>
                                      </p:cBhvr>
                                      <p:to x="100000" y="90000"/>
                                    </p:animScale>
                                    <p:animScale>
                                      <p:cBhvr>
                                        <p:cTn id="110" dur="166" decel="50000">
                                          <p:stCondLst>
                                            <p:cond delay="1668"/>
                                          </p:stCondLst>
                                        </p:cTn>
                                        <p:tgtEl>
                                          <p:spTgt spid="2">
                                            <p:txEl>
                                              <p:pRg st="4" end="4"/>
                                            </p:txEl>
                                          </p:spTgt>
                                        </p:tgtEl>
                                      </p:cBhvr>
                                      <p:to x="100000" y="100000"/>
                                    </p:animScale>
                                    <p:animScale>
                                      <p:cBhvr>
                                        <p:cTn id="111" dur="26">
                                          <p:stCondLst>
                                            <p:cond delay="1808"/>
                                          </p:stCondLst>
                                        </p:cTn>
                                        <p:tgtEl>
                                          <p:spTgt spid="2">
                                            <p:txEl>
                                              <p:pRg st="4" end="4"/>
                                            </p:txEl>
                                          </p:spTgt>
                                        </p:tgtEl>
                                      </p:cBhvr>
                                      <p:to x="100000" y="95000"/>
                                    </p:animScale>
                                    <p:animScale>
                                      <p:cBhvr>
                                        <p:cTn id="112" dur="166" decel="50000">
                                          <p:stCondLst>
                                            <p:cond delay="1834"/>
                                          </p:stCondLst>
                                        </p:cTn>
                                        <p:tgtEl>
                                          <p:spTgt spid="2">
                                            <p:txEl>
                                              <p:pRg st="4" end="4"/>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0200" y="4191000"/>
            <a:ext cx="6019800" cy="2308324"/>
          </a:xfrm>
          <a:prstGeom prst="rect">
            <a:avLst/>
          </a:prstGeom>
          <a:solidFill>
            <a:schemeClr val="accent5">
              <a:lumMod val="20000"/>
              <a:lumOff val="80000"/>
            </a:schemeClr>
          </a:solidFill>
        </p:spPr>
        <p:txBody>
          <a:bodyPr wrap="square" rtlCol="0">
            <a:spAutoFit/>
          </a:bodyPr>
          <a:lstStyle/>
          <a:p>
            <a:pPr algn="ctr"/>
            <a:r>
              <a:rPr lang="bn-IN" sz="7200" dirty="0" smtClean="0">
                <a:latin typeface="NikoshBAN" pitchFamily="2" charset="0"/>
                <a:cs typeface="NikoshBAN" pitchFamily="2" charset="0"/>
              </a:rPr>
              <a:t>কিশোর কবি</a:t>
            </a:r>
          </a:p>
          <a:p>
            <a:pPr algn="ctr"/>
            <a:r>
              <a:rPr lang="bn-IN" sz="7200" dirty="0" smtClean="0">
                <a:latin typeface="NikoshBAN" pitchFamily="2" charset="0"/>
                <a:cs typeface="NikoshBAN" pitchFamily="2" charset="0"/>
              </a:rPr>
              <a:t>বামপন্থি কবি</a:t>
            </a:r>
            <a:endParaRPr lang="en-US" sz="7200" dirty="0">
              <a:latin typeface="NikoshBAN" pitchFamily="2" charset="0"/>
              <a:cs typeface="NikoshBAN" pitchFamily="2" charset="0"/>
            </a:endParaRPr>
          </a:p>
        </p:txBody>
      </p:sp>
      <p:pic>
        <p:nvPicPr>
          <p:cNvPr id="2" name="Picture 1"/>
          <p:cNvPicPr>
            <a:picLocks noChangeAspect="1"/>
          </p:cNvPicPr>
          <p:nvPr/>
        </p:nvPicPr>
        <p:blipFill>
          <a:blip r:embed="rId3">
            <a:duotone>
              <a:prstClr val="black"/>
              <a:schemeClr val="accent5">
                <a:tint val="45000"/>
                <a:satMod val="400000"/>
              </a:schemeClr>
            </a:duotone>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2637064" y="1447800"/>
            <a:ext cx="3946071"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921160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47" presetClass="entr" presetSubtype="0" fill="hold" grpId="0" nodeType="afterEffect">
                                  <p:stCondLst>
                                    <p:cond delay="0"/>
                                  </p:stCondLst>
                                  <p:iterate type="lt">
                                    <p:tmPct val="10000"/>
                                  </p:iterate>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Hardcover">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6930</TotalTime>
  <Words>1337</Words>
  <Application>Microsoft Office PowerPoint</Application>
  <PresentationFormat>On-screen Show (4:3)</PresentationFormat>
  <Paragraphs>145</Paragraphs>
  <Slides>30</Slides>
  <Notes>26</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Book Antiqua</vt:lpstr>
      <vt:lpstr>Calibri</vt:lpstr>
      <vt:lpstr>NikoshBAN</vt:lpstr>
      <vt:lpstr>Vrinda</vt:lpstr>
      <vt:lpstr>Wingdings</vt:lpstr>
      <vt:lpstr>Wingdings 2</vt:lpstr>
      <vt:lpstr>Hardcover</vt:lpstr>
      <vt:lpstr>স্লাইড নোটস্‌</vt:lpstr>
      <vt:lpstr>স্বাগতম</vt:lpstr>
      <vt:lpstr>পাঠ পরিচিতি</vt:lpstr>
      <vt:lpstr>শিক্ষক পরিচিতি</vt:lpstr>
      <vt:lpstr>PowerPoint Presentation</vt:lpstr>
      <vt:lpstr>PowerPoint Presentation</vt:lpstr>
      <vt:lpstr>আজকের পাঠ</vt:lpstr>
      <vt:lpstr>শিখনফল </vt:lpstr>
      <vt:lpstr>PowerPoint Presentation</vt:lpstr>
      <vt:lpstr>PowerPoint Presentation</vt:lpstr>
      <vt:lpstr>PowerPoint Presentation</vt:lpstr>
      <vt:lpstr>একক কাজ</vt:lpstr>
      <vt:lpstr>সমাধান</vt:lpstr>
      <vt:lpstr>মনোযোগ দিয়ে ভিডিওটি দেখঃ</vt:lpstr>
      <vt:lpstr>শ্রেণির কাজ</vt:lpstr>
      <vt:lpstr>শব্দার্থ</vt:lpstr>
      <vt:lpstr>লণ্ঠন</vt:lpstr>
      <vt:lpstr>PowerPoint Presentation</vt:lpstr>
      <vt:lpstr>টীকা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মূল্যায়ন</vt:lpstr>
      <vt:lpstr>বাড়ীর কাজ</vt:lpstr>
      <vt:lpstr>সকল শিক্ষার্থীকে আন্তরিক ধন্যবাদ</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Tarak_sps</dc:creator>
  <cp:lastModifiedBy>Microsoft account</cp:lastModifiedBy>
  <cp:revision>127</cp:revision>
  <dcterms:created xsi:type="dcterms:W3CDTF">2006-08-16T00:00:00Z</dcterms:created>
  <dcterms:modified xsi:type="dcterms:W3CDTF">2020-04-12T04:21:46Z</dcterms:modified>
</cp:coreProperties>
</file>