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302" r:id="rId4"/>
    <p:sldId id="340" r:id="rId5"/>
    <p:sldId id="281" r:id="rId6"/>
    <p:sldId id="278" r:id="rId7"/>
    <p:sldId id="262" r:id="rId8"/>
    <p:sldId id="335" r:id="rId9"/>
    <p:sldId id="336" r:id="rId10"/>
    <p:sldId id="319" r:id="rId11"/>
    <p:sldId id="320" r:id="rId12"/>
    <p:sldId id="337" r:id="rId13"/>
    <p:sldId id="338" r:id="rId14"/>
    <p:sldId id="341" r:id="rId15"/>
    <p:sldId id="313" r:id="rId16"/>
    <p:sldId id="339" r:id="rId17"/>
    <p:sldId id="274" r:id="rId18"/>
    <p:sldId id="275" r:id="rId19"/>
    <p:sldId id="276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51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02041-84B4-44E3-90EB-4D901A33F101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CCAC8-6BDB-4171-8DE5-6BAACA5F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ছবিতে</a:t>
            </a:r>
            <a:r>
              <a:rPr lang="bn-IN" baseline="0" dirty="0" smtClean="0"/>
              <a:t> কীকী দেখছে </a:t>
            </a:r>
            <a:r>
              <a:rPr lang="bn-IN" dirty="0" smtClean="0"/>
              <a:t>ছোট</a:t>
            </a:r>
            <a:r>
              <a:rPr lang="bn-IN" baseline="0" dirty="0" smtClean="0"/>
              <a:t> ছোট </a:t>
            </a:r>
            <a:r>
              <a:rPr lang="bn-IN" dirty="0" smtClean="0"/>
              <a:t>প্রশ্নের</a:t>
            </a:r>
            <a:r>
              <a:rPr lang="bn-IN" baseline="0" dirty="0" smtClean="0"/>
              <a:t> মাধ্যমে জেনে নিব।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ছবিতে</a:t>
            </a:r>
            <a:r>
              <a:rPr lang="bn-IN" baseline="0" dirty="0" smtClean="0"/>
              <a:t> কী কী দেখছে </a:t>
            </a:r>
            <a:r>
              <a:rPr lang="bn-IN" dirty="0" smtClean="0"/>
              <a:t>ছোট</a:t>
            </a:r>
            <a:r>
              <a:rPr lang="bn-IN" baseline="0" dirty="0" smtClean="0"/>
              <a:t> ছোট </a:t>
            </a:r>
            <a:r>
              <a:rPr lang="bn-IN" dirty="0" smtClean="0"/>
              <a:t>প্রশ্নের</a:t>
            </a:r>
            <a:r>
              <a:rPr lang="bn-IN" baseline="0" dirty="0" smtClean="0"/>
              <a:t> মাধ্যমে জেনে নিব।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ছবিতে</a:t>
            </a:r>
            <a:r>
              <a:rPr lang="bn-IN" baseline="0" dirty="0" smtClean="0"/>
              <a:t> কী কী দেখছে </a:t>
            </a:r>
            <a:r>
              <a:rPr lang="bn-IN" dirty="0" smtClean="0"/>
              <a:t>ছোট</a:t>
            </a:r>
            <a:r>
              <a:rPr lang="bn-IN" baseline="0" dirty="0" smtClean="0"/>
              <a:t> ছোট </a:t>
            </a:r>
            <a:r>
              <a:rPr lang="bn-IN" dirty="0" smtClean="0"/>
              <a:t>প্রশ্নের</a:t>
            </a:r>
            <a:r>
              <a:rPr lang="bn-IN" baseline="0" dirty="0" smtClean="0"/>
              <a:t> মাধ্যমে জেনে নিব।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2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3516690"/>
            <a:ext cx="7239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133350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</a:p>
          <a:p>
            <a:endParaRPr lang="en-US" dirty="0"/>
          </a:p>
        </p:txBody>
      </p:sp>
      <p:pic>
        <p:nvPicPr>
          <p:cNvPr id="7" name="Picture 3" descr="C:\Users\DPE\Desktop\Images\বাংলা\প্রথম\abstract-flower-png-colorful-floral-designs-png-transparent-png-abstract-floral-png-920_1600.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848600" y="1047750"/>
            <a:ext cx="990600" cy="3505200"/>
          </a:xfrm>
          <a:prstGeom prst="rect">
            <a:avLst/>
          </a:prstGeom>
          <a:noFill/>
        </p:spPr>
      </p:pic>
      <p:pic>
        <p:nvPicPr>
          <p:cNvPr id="8" name="Picture 3" descr="C:\Users\DPE\Desktop\Images\বাংলা\প্রথম\abstract-flower-png-colorful-floral-designs-png-transparent-png-abstract-floral-png-920_1600.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71550"/>
            <a:ext cx="1066800" cy="3505200"/>
          </a:xfrm>
          <a:prstGeom prst="rect">
            <a:avLst/>
          </a:prstGeom>
          <a:noFill/>
        </p:spPr>
      </p:pic>
      <p:pic>
        <p:nvPicPr>
          <p:cNvPr id="6145" name="Picture 1" descr="C:\Users\DPE\Desktop\Images\বাংলা\দ্বিতীয়\image-50734-1558542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047750"/>
            <a:ext cx="5715000" cy="2724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943600" y="104061"/>
            <a:ext cx="2971800" cy="715089"/>
          </a:xfrm>
          <a:prstGeom prst="round2Diag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6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 দেখি ও বলি</a:t>
            </a:r>
            <a:endParaRPr lang="en-US" sz="36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Users\DPE\Desktop\Images\বাংলা\প্রথম\1443595641-772x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95350"/>
            <a:ext cx="50292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0" y="2019717"/>
            <a:ext cx="2438400" cy="1161633"/>
          </a:xfrm>
          <a:prstGeom prst="leftArrow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নৌকা চলে</a:t>
            </a:r>
            <a:endParaRPr lang="bn-IN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2038350"/>
            <a:ext cx="2438400" cy="1161633"/>
          </a:xfrm>
          <a:prstGeom prst="leftArrow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হরিণের দল</a:t>
            </a:r>
            <a:endParaRPr lang="bn-IN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507" name="Picture 3" descr="C:\Users\DPE\Desktop\Images\বাংলা\দ্বিতীয়\deer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895350"/>
            <a:ext cx="50292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0" y="-5715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8" name="Picture 2" descr="C:\Users\DPE\Desktop\Images\বাংলা\দ্বিতীয়\deer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876300"/>
            <a:ext cx="41910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3" descr="C:\Users\DPE\Desktop\Images\বাংলা\দ্বিতীয়\1443595641-772x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76300"/>
            <a:ext cx="4155688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381000" y="4324350"/>
            <a:ext cx="8534400" cy="584775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নৌকা ভেসে চলেছে। বনে ছুটে চলেছে হরিণের দল।</a:t>
            </a:r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11" grpId="0" animBg="1"/>
      <p:bldP spid="11" grpId="1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5867400" y="666750"/>
            <a:ext cx="2971800" cy="715089"/>
          </a:xfrm>
          <a:prstGeom prst="round2Diag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6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 দেখি ও বলি</a:t>
            </a:r>
            <a:endParaRPr lang="en-US" sz="36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 flipH="1">
            <a:off x="5867400" y="2114550"/>
            <a:ext cx="2895600" cy="990600"/>
          </a:xfrm>
          <a:prstGeom prst="rightArrow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বানর ও হরিণ</a:t>
            </a:r>
            <a:endParaRPr lang="bn-IN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5867400" y="2114550"/>
            <a:ext cx="2895600" cy="990600"/>
          </a:xfrm>
          <a:prstGeom prst="rightArrow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গাছের ডালে বানর</a:t>
            </a:r>
            <a:endParaRPr lang="bn-IN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554" name="Picture 2" descr="C:\Users\DPE\Desktop\Images\বাংলা\দ্বিতীয়\১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66750"/>
            <a:ext cx="48006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5" name="Picture 3" descr="C:\Users\DPE\Desktop\Images\বাংলা\দ্বিতীয়\Monkey-e1435003450191-346x1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666750"/>
            <a:ext cx="48006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9600" y="3856732"/>
            <a:ext cx="8077200" cy="1077218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 বনে বানরের সাথে হরিণের খুব ভাব। বানর গাছের ডাল নেড়ে হরিণকে কচি পাতা খেতে দেয়।</a:t>
            </a:r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" name="Picture 2" descr="C:\Users\DPE\Desktop\Images\বাংলা\দ্বিতীয়\১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99" y="438150"/>
            <a:ext cx="4114801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3" descr="C:\Users\DPE\Desktop\Images\বাংলা\দ্বিতীয়\Captur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38150"/>
            <a:ext cx="40386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4" grpId="0" animBg="1"/>
      <p:bldP spid="14" grpId="1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14600" y="2343150"/>
            <a:ext cx="5029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হরিণ কোথায় ছুটে চলে?</a:t>
            </a:r>
            <a:endParaRPr lang="en-US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386179"/>
            <a:ext cx="3733800" cy="983873"/>
          </a:xfrm>
          <a:prstGeom prst="cloudCallout">
            <a:avLst>
              <a:gd name="adj1" fmla="val -25633"/>
              <a:gd name="adj2" fmla="val 84414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C:\Users\DPE\Desktop\Images\New folder\illustration-pair-little-girls-coloring-kinder-garden-color-stylized-young-team-work-activity-97813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91703"/>
            <a:ext cx="2209800" cy="189904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6" name="Rectangle 5"/>
          <p:cNvSpPr/>
          <p:nvPr/>
        </p:nvSpPr>
        <p:spPr>
          <a:xfrm>
            <a:off x="2819400" y="3028950"/>
            <a:ext cx="5105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পাশের সহপাঠীর সাথে আলোচনা কর।</a:t>
            </a:r>
            <a:endParaRPr lang="en-US" sz="3200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2" descr="C:\Users\DPE\Desktop\Images\বাংলা\প্রথম\cuddly-toys_14353201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38550"/>
            <a:ext cx="2514600" cy="14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Diagonal Corner Rectangle 13"/>
          <p:cNvSpPr/>
          <p:nvPr/>
        </p:nvSpPr>
        <p:spPr>
          <a:xfrm>
            <a:off x="5943600" y="438150"/>
            <a:ext cx="2971800" cy="715089"/>
          </a:xfrm>
          <a:prstGeom prst="round2Diag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6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 দেখি ও বলি</a:t>
            </a:r>
            <a:endParaRPr lang="en-US" sz="36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0" y="2065794"/>
            <a:ext cx="2590800" cy="1039356"/>
          </a:xfrm>
          <a:prstGeom prst="leftArrow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বাঘ বসে আছে</a:t>
            </a:r>
            <a:endParaRPr lang="bn-IN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5602" name="Picture 2" descr="C:\Users\DPE\Desktop\Images\বাংলা\দ্বিতীয়\tiger201905220815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14350"/>
            <a:ext cx="5105400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381000" y="4349175"/>
            <a:ext cx="8382000" cy="584775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 </a:t>
            </a:r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বনে </a:t>
            </a:r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আছে </a:t>
            </a:r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বাঘ। সুন্দরবনের বাঘের নাম রয়েল বেঙ্গল টাইগার।</a:t>
            </a:r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 Diagonal Corner Rectangle 2"/>
          <p:cNvSpPr/>
          <p:nvPr/>
        </p:nvSpPr>
        <p:spPr>
          <a:xfrm>
            <a:off x="5867400" y="637461"/>
            <a:ext cx="2971800" cy="715089"/>
          </a:xfrm>
          <a:prstGeom prst="round2Diag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6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 দেখি ও বলি</a:t>
            </a:r>
            <a:endParaRPr lang="en-US" sz="36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2065794"/>
            <a:ext cx="2590800" cy="1039356"/>
          </a:xfrm>
          <a:prstGeom prst="leftArrow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বাঘ শিকার খোঁজে</a:t>
            </a:r>
            <a:endParaRPr lang="bn-IN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C:\Users\DPE\Desktop\Images\বাংলা\দ্বিতীয়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42950"/>
            <a:ext cx="4699651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DPE\Desktop\Images\বাংলা\দ্বিতীয়\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42950"/>
            <a:ext cx="4724400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0" y="2065794"/>
            <a:ext cx="2590800" cy="1039356"/>
          </a:xfrm>
          <a:prstGeom prst="leftArrow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বানর ও হরিণ</a:t>
            </a:r>
            <a:endParaRPr lang="bn-IN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3" descr="C:\Users\DPE\Desktop\Images\বাংলা\দ্বিতীয়\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66750"/>
            <a:ext cx="40386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1000" y="4324350"/>
            <a:ext cx="8382000" cy="584775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বাঘের দেখা পেলে হরিণকে সাবধান করে বানর।</a:t>
            </a:r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2" descr="C:\Users\DPE\Desktop\Images\বাংলা\দ্বিতীয়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66750"/>
            <a:ext cx="41656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0" y="211455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বানরের সাথে হরিণের এত বন্ধুত্ব কেন তা বল।</a:t>
            </a:r>
            <a:endParaRPr lang="en-US" sz="32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292477"/>
            <a:ext cx="2971800" cy="983873"/>
          </a:xfrm>
          <a:prstGeom prst="cloudCallout">
            <a:avLst>
              <a:gd name="adj1" fmla="val 65614"/>
              <a:gd name="adj2" fmla="val 81209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895FEA-357A-48CA-ABC5-032A14D87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399" y="285751"/>
            <a:ext cx="2385529" cy="14478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0" name="Pentagon 9"/>
          <p:cNvSpPr/>
          <p:nvPr/>
        </p:nvSpPr>
        <p:spPr>
          <a:xfrm>
            <a:off x="762000" y="1962150"/>
            <a:ext cx="1676400" cy="83820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পদ্মা </a:t>
            </a:r>
            <a:r>
              <a:rPr lang="bn-IN" sz="2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দল</a:t>
            </a:r>
            <a:endParaRPr lang="en-US" sz="2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762000" y="3257550"/>
            <a:ext cx="1676400" cy="838200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মেঘনা</a:t>
            </a:r>
            <a:r>
              <a:rPr lang="bn-IN" sz="2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দল</a:t>
            </a:r>
            <a:endParaRPr lang="en-US" sz="2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3311664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সুন্দরবনে থাকে এমন 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দুইটি 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পশুর 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বল।</a:t>
            </a:r>
            <a:endParaRPr lang="en-US" sz="32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361950"/>
            <a:ext cx="73152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এবার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পাঠটুকু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একসাথে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পড়ি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বিষয়বস্তু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জানি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3" name="Picture 2" descr="C:\Users\DPE\Desktop\Images\New folder\পগহপ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352550"/>
            <a:ext cx="7202487" cy="3200400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04800" y="133350"/>
            <a:ext cx="1981200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b="1" spc="1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মূল্যায়ণ</a:t>
            </a:r>
            <a:endParaRPr lang="en-US" sz="4000" b="1" spc="1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021" y="133350"/>
            <a:ext cx="2016579" cy="14478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14600" y="209550"/>
            <a:ext cx="43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বলি</a:t>
            </a:r>
            <a:r>
              <a:rPr lang="en-US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32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এককভাবে</a:t>
            </a:r>
            <a:r>
              <a:rPr lang="en-US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05200" y="1230868"/>
            <a:ext cx="3352800" cy="5788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হরিণ গাছের কচি পাতা খায়।</a:t>
            </a:r>
            <a:endParaRPr lang="en-US" sz="28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05200" y="2221468"/>
            <a:ext cx="3429000" cy="5788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সুন্দরবনে বাঘ আছে।</a:t>
            </a:r>
            <a:endParaRPr lang="en-US" sz="28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05200" y="3212068"/>
            <a:ext cx="3429000" cy="5788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গাছের ডালে বানর বসে।</a:t>
            </a:r>
            <a:endParaRPr lang="en-US" sz="28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05200" y="4278868"/>
            <a:ext cx="3429000" cy="5788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নদীতে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নৌকা চলে।</a:t>
            </a:r>
            <a:endParaRPr lang="en-US" sz="28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2819400" y="2266950"/>
            <a:ext cx="5334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2819400" y="3257550"/>
            <a:ext cx="5334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819400" y="4324350"/>
            <a:ext cx="5334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2819400" y="1276350"/>
            <a:ext cx="5334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C:\Users\DPE\Desktop\Images\বাংলা\দ্বিতীয়\te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1" y="1047751"/>
            <a:ext cx="1295400" cy="8382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1" name="Picture 3" descr="C:\Users\DPE\Desktop\Images\বাংলা\দ্বিতীয়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2038350"/>
            <a:ext cx="1295400" cy="83275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2" name="Picture 4" descr="C:\Users\DPE\Desktop\Images\বাংলা\দ্বিতীয়\monkey-forest-1024x6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1" y="3028950"/>
            <a:ext cx="1295400" cy="9144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7653" name="Picture 5" descr="C:\Users\DPE\Desktop\Images\বাংলা\দ্বিতীয়\Jeeshublog_1255247624_14-IMG_301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4095750"/>
            <a:ext cx="1332068" cy="88582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1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42875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457200" y="361950"/>
            <a:ext cx="4267200" cy="2362200"/>
          </a:xfrm>
          <a:prstGeom prst="upArrow">
            <a:avLst/>
          </a:prstGeom>
          <a:solidFill>
            <a:srgbClr val="92D050"/>
          </a:solidFill>
          <a:ln w="76200"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8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2" name="Picture 4" descr="Home work এর ছবির ফলাফ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9476" y="361950"/>
            <a:ext cx="2907323" cy="236220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057400" y="3449419"/>
            <a:ext cx="5791200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bn-IN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বাঘকে কী বলা হয় তা পড়ে আসবে।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3673554"/>
            <a:ext cx="8001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IN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তোমাদের সবাইকে </a:t>
            </a:r>
            <a:r>
              <a:rPr lang="bn-BD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9" name="Picture 3" descr="C:\Users\DPE\Desktop\Images\বাংলা\প্রথম\v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438150"/>
            <a:ext cx="1295400" cy="4267200"/>
          </a:xfrm>
          <a:prstGeom prst="rect">
            <a:avLst/>
          </a:prstGeom>
          <a:noFill/>
        </p:spPr>
      </p:pic>
      <p:pic>
        <p:nvPicPr>
          <p:cNvPr id="10" name="Picture 3" descr="C:\Users\DPE\Desktop\Images\বাংলা\প্রথম\v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6200" y="438150"/>
            <a:ext cx="1295400" cy="4267200"/>
          </a:xfrm>
          <a:prstGeom prst="rect">
            <a:avLst/>
          </a:prstGeom>
          <a:noFill/>
        </p:spPr>
      </p:pic>
      <p:pic>
        <p:nvPicPr>
          <p:cNvPr id="23554" name="Picture 2" descr="C:\Users\DPE\Desktop\Images\বাংলা\দ্বিতীয়\1456013719-bigthum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0675" y="666750"/>
            <a:ext cx="5876925" cy="3076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400" b="1" i="0" u="sng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উপস্থাপনায়</a:t>
            </a:r>
            <a:endParaRPr kumimoji="0" lang="en-US" sz="4400" b="1" i="0" u="sng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304800" y="1200151"/>
            <a:ext cx="4876800" cy="3352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utonnyMJ" pitchFamily="2" charset="0"/>
              <a:ea typeface="+mn-ea"/>
              <a:cs typeface="SutonnyMJ" pitchFamily="2" charset="0"/>
            </a:endParaRPr>
          </a:p>
          <a:p>
            <a:pPr algn="ctr"/>
            <a:r>
              <a:rPr lang="bn-IN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মোঃ হোসেন আলী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(সহকারী শিক্ষক) 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পূর্ব পয়ড়াডাঙ্গা সরকারি প্রাথমিক বিদ্যালয় 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নাগেশ্বরী, কুড়িগ্রাম। 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মোবাইল-০১৭৬৮-৮৩৮৩৪৯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E-mail: nkbhossain@gmail.com</a:t>
            </a:r>
            <a:endParaRPr lang="en-US" sz="1200" b="1" dirty="0" smtClean="0">
              <a:ln w="3175"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1" descr="E:\All Data\Edited Photos\Hossa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200150"/>
            <a:ext cx="2590800" cy="3352800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9" name="Picture 1" descr="C:\Users\DPE\Desktop\Images\বাংলা\towkir97_1313818390_1-mohdfiendblog_1220160486_1-Rajonigandh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123950"/>
            <a:ext cx="914400" cy="34375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rved Right Arrow 9"/>
          <p:cNvSpPr/>
          <p:nvPr/>
        </p:nvSpPr>
        <p:spPr>
          <a:xfrm rot="20147537">
            <a:off x="1766529" y="1053817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 rot="20313624">
            <a:off x="2602828" y="644879"/>
            <a:ext cx="2932376" cy="70502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দ্বিতীয়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Curved Right Arrow 12"/>
          <p:cNvSpPr/>
          <p:nvPr/>
        </p:nvSpPr>
        <p:spPr>
          <a:xfrm rot="19789072">
            <a:off x="2001750" y="1781591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 rot="19642367">
            <a:off x="2296663" y="2543591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 rot="19072950">
            <a:off x="2650301" y="3304798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 rot="20328800">
            <a:off x="2932478" y="1428939"/>
            <a:ext cx="2899601" cy="6888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বিষয়ঃ বাংলা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 rot="20343658">
            <a:off x="3229510" y="2182714"/>
            <a:ext cx="2952898" cy="708565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পাঠঃ 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ছবির গল্প, 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সুন্দরবন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 rot="20365718">
            <a:off x="3630149" y="2988241"/>
            <a:ext cx="2871712" cy="68390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নৌকা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ভেসে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চলেছে...</a:t>
            </a:r>
          </a:p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...সাবধান করে বানর।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urved Right Arrow 18"/>
          <p:cNvSpPr/>
          <p:nvPr/>
        </p:nvSpPr>
        <p:spPr>
          <a:xfrm rot="19311517">
            <a:off x="3042546" y="4010620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 rot="20369653">
            <a:off x="3997551" y="3756983"/>
            <a:ext cx="2812840" cy="67990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পৃষ্ঠাঃ 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৭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 rot="20700444">
            <a:off x="942534" y="182931"/>
            <a:ext cx="1997747" cy="1163229"/>
          </a:xfrm>
          <a:prstGeom prst="ellipse">
            <a:avLst/>
          </a:prstGeom>
          <a:solidFill>
            <a:srgbClr val="FFC000"/>
          </a:solidFill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2" name="Picture 3" descr="C:\Users\DPE\Desktop\Images\বাংলা\প্রথম\v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0"/>
            <a:ext cx="1143000" cy="50101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381000" y="438150"/>
            <a:ext cx="8305800" cy="715089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IN" sz="36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এসো, আমরা পূর্বদিনের পাঠে কী কী শিখেছিলাম তা করি </a:t>
            </a:r>
            <a:endParaRPr lang="en-US" sz="36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5"/>
          <p:cNvSpPr txBox="1">
            <a:spLocks/>
          </p:cNvSpPr>
          <p:nvPr/>
        </p:nvSpPr>
        <p:spPr>
          <a:xfrm>
            <a:off x="1676400" y="1962150"/>
            <a:ext cx="47244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4400" b="1" cap="all" dirty="0" smtClean="0">
                <a:latin typeface="NikoshBAN" pitchFamily="2" charset="0"/>
                <a:ea typeface="+mj-ea"/>
                <a:cs typeface="NikoshBAN" pitchFamily="2" charset="0"/>
              </a:rPr>
              <a:t>১। </a:t>
            </a:r>
            <a:r>
              <a:rPr lang="bn-IN" sz="14400" b="1" cap="all" dirty="0" smtClean="0">
                <a:latin typeface="NikoshBAN" pitchFamily="2" charset="0"/>
                <a:ea typeface="+mj-ea"/>
                <a:cs typeface="NikoshBAN" pitchFamily="2" charset="0"/>
              </a:rPr>
              <a:t>সুন্দরবনে কী কী গাছ জন্মে?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5"/>
          <p:cNvSpPr txBox="1">
            <a:spLocks/>
          </p:cNvSpPr>
          <p:nvPr/>
        </p:nvSpPr>
        <p:spPr>
          <a:xfrm>
            <a:off x="1676400" y="2647950"/>
            <a:ext cx="47244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3600" b="1" cap="all" dirty="0" smtClean="0">
                <a:latin typeface="NikoshBAN" pitchFamily="2" charset="0"/>
                <a:ea typeface="+mj-ea"/>
                <a:cs typeface="NikoshBAN" pitchFamily="2" charset="0"/>
              </a:rPr>
              <a:t>২। </a:t>
            </a:r>
            <a:r>
              <a:rPr lang="bn-IN" sz="3600" b="1" cap="all" dirty="0" smtClean="0">
                <a:latin typeface="NikoshBAN" pitchFamily="2" charset="0"/>
                <a:ea typeface="+mj-ea"/>
                <a:cs typeface="NikoshBAN" pitchFamily="2" charset="0"/>
              </a:rPr>
              <a:t>কুমির কোথায় বাস করে?</a:t>
            </a:r>
            <a:endParaRPr kumimoji="0" lang="en-US" sz="11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C:\Users\DPE\Desktop\Images\বাংলা\প্রথম\v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276350"/>
            <a:ext cx="1371600" cy="3352800"/>
          </a:xfrm>
          <a:prstGeom prst="rect">
            <a:avLst/>
          </a:prstGeom>
          <a:noFill/>
        </p:spPr>
      </p:pic>
      <p:sp>
        <p:nvSpPr>
          <p:cNvPr id="10" name="Title 15"/>
          <p:cNvSpPr txBox="1">
            <a:spLocks/>
          </p:cNvSpPr>
          <p:nvPr/>
        </p:nvSpPr>
        <p:spPr>
          <a:xfrm>
            <a:off x="1676400" y="3381376"/>
            <a:ext cx="52578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3600" b="1" cap="all" dirty="0" smtClean="0">
                <a:latin typeface="NikoshBAN" pitchFamily="2" charset="0"/>
                <a:ea typeface="+mj-ea"/>
                <a:cs typeface="NikoshBAN" pitchFamily="2" charset="0"/>
              </a:rPr>
              <a:t>৩। অমি কোথায় বেড়াতে গিয়েছিল</a:t>
            </a:r>
            <a:r>
              <a:rPr lang="bn-IN" sz="3600" b="1" cap="all" dirty="0" smtClean="0">
                <a:latin typeface="NikoshBAN" pitchFamily="2" charset="0"/>
                <a:ea typeface="+mj-ea"/>
                <a:cs typeface="NikoshBAN" pitchFamily="2" charset="0"/>
              </a:rPr>
              <a:t>?</a:t>
            </a:r>
            <a:endParaRPr kumimoji="0" lang="en-US" sz="11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76400" y="285750"/>
            <a:ext cx="5562600" cy="4470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</a:t>
            </a:r>
            <a:r>
              <a:rPr lang="bn-IN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সো,</a:t>
            </a:r>
            <a:r>
              <a:rPr lang="bn-BD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সবাই মিলে একটি ভিডিও </a:t>
            </a:r>
            <a:r>
              <a:rPr lang="en-US" sz="2800" b="1" u="sng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b="1" u="sng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4102" y="971550"/>
            <a:ext cx="840698" cy="854710"/>
          </a:xfrm>
          <a:prstGeom prst="rect">
            <a:avLst/>
          </a:prstGeom>
        </p:spPr>
      </p:pic>
      <p:sp>
        <p:nvSpPr>
          <p:cNvPr id="20" name="Text Placeholder 16"/>
          <p:cNvSpPr txBox="1">
            <a:spLocks/>
          </p:cNvSpPr>
          <p:nvPr/>
        </p:nvSpPr>
        <p:spPr>
          <a:xfrm>
            <a:off x="1143000" y="2190750"/>
            <a:ext cx="6781800" cy="62031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সোনামণিরা, ভিডিওটিতে কী দেখেছো বলতে পারো?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22" name="Title 15"/>
          <p:cNvSpPr txBox="1">
            <a:spLocks/>
          </p:cNvSpPr>
          <p:nvPr/>
        </p:nvSpPr>
        <p:spPr>
          <a:xfrm>
            <a:off x="1219200" y="2847976"/>
            <a:ext cx="70104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800" b="1" cap="all" dirty="0" err="1" smtClean="0">
                <a:latin typeface="NikoshBAN" pitchFamily="2" charset="0"/>
                <a:ea typeface="+mj-ea"/>
                <a:cs typeface="NikoshBAN" pitchFamily="2" charset="0"/>
              </a:rPr>
              <a:t>বাঘ</a:t>
            </a:r>
            <a:r>
              <a:rPr lang="en-US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, </a:t>
            </a:r>
            <a:r>
              <a:rPr lang="en-US" sz="12800" b="1" cap="all" dirty="0" err="1" smtClean="0">
                <a:latin typeface="NikoshBAN" pitchFamily="2" charset="0"/>
                <a:ea typeface="+mj-ea"/>
                <a:cs typeface="NikoshBAN" pitchFamily="2" charset="0"/>
              </a:rPr>
              <a:t>হরিণ</a:t>
            </a:r>
            <a:r>
              <a:rPr lang="en-US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, </a:t>
            </a:r>
            <a:r>
              <a:rPr lang="en-US" sz="12800" b="1" cap="all" dirty="0" err="1" smtClean="0">
                <a:latin typeface="NikoshBAN" pitchFamily="2" charset="0"/>
                <a:ea typeface="+mj-ea"/>
                <a:cs typeface="NikoshBAN" pitchFamily="2" charset="0"/>
              </a:rPr>
              <a:t>বানর</a:t>
            </a:r>
            <a:r>
              <a:rPr lang="en-US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, </a:t>
            </a:r>
            <a:r>
              <a:rPr lang="bn-IN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পাখি, কুমির। আর বড় বড় </a:t>
            </a:r>
            <a:r>
              <a:rPr kumimoji="0" lang="bn-IN" sz="12800" b="1" i="0" u="none" strike="noStrike" kern="1200" cap="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বন।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15"/>
          <p:cNvSpPr txBox="1">
            <a:spLocks/>
          </p:cNvSpPr>
          <p:nvPr/>
        </p:nvSpPr>
        <p:spPr>
          <a:xfrm>
            <a:off x="3352800" y="3409950"/>
            <a:ext cx="19050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সঠিক বলেছ।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Users\DPE\Desktop\Images\বাংলা\প্রথম\cuddly-toys_14353201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67150"/>
            <a:ext cx="2149987" cy="1219200"/>
          </a:xfrm>
          <a:prstGeom prst="rect">
            <a:avLst/>
          </a:prstGeom>
          <a:noFill/>
        </p:spPr>
      </p:pic>
      <p:pic>
        <p:nvPicPr>
          <p:cNvPr id="10" name="Picture 2" descr="C:\Users\DPE\Desktop\Images\বাংলা\প্রথম\cuddly-toys_143532010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956322" y="3943350"/>
            <a:ext cx="2015613" cy="1143000"/>
          </a:xfrm>
          <a:prstGeom prst="rect">
            <a:avLst/>
          </a:prstGeom>
          <a:noFill/>
        </p:spPr>
      </p:pic>
      <p:graphicFrame>
        <p:nvGraphicFramePr>
          <p:cNvPr id="11" name="Object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0" y="1047750"/>
          <a:ext cx="914400" cy="766763"/>
        </p:xfrm>
        <a:graphic>
          <a:graphicData uri="http://schemas.openxmlformats.org/presentationml/2006/ole">
            <p:oleObj spid="_x0000_s1033" name="Packager Shell Object" showAsIcon="1" r:id="rId6" imgW="914400" imgH="771480" progId="Packag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PE\Desktop\Images\বাংলা\প্রথম\্পা্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57150"/>
            <a:ext cx="9010874" cy="500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905000" y="819150"/>
            <a:ext cx="5486400" cy="3581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09800" y="971550"/>
            <a:ext cx="4876800" cy="3276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90800" y="1681936"/>
            <a:ext cx="4114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b="1" kern="1700" spc="14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 আজ পড়ব</a:t>
            </a:r>
          </a:p>
          <a:p>
            <a:pPr algn="ctr"/>
            <a:r>
              <a:rPr lang="bn-IN" sz="4000" b="1" kern="1700" spc="14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ছবির গল্পঃ</a:t>
            </a:r>
          </a:p>
          <a:p>
            <a:pPr algn="ctr"/>
            <a:r>
              <a:rPr lang="bn-IN" sz="4800" b="1" kern="1700" spc="14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সুন্দরবন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2063175"/>
            <a:ext cx="4800600" cy="646331"/>
          </a:xfrm>
          <a:prstGeom prst="rect">
            <a:avLst/>
          </a:prstGeom>
          <a:noFill/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285750"/>
            <a:ext cx="8382000" cy="523220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শোনা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IN" sz="28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74295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৩.১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নির্দেশনা শুনে পালন করতে পারবে।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22009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৩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ছবি দেখে বাক্য বলতে পারবে।</a:t>
            </a:r>
            <a:endParaRPr lang="bn-BD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273433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৪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নিজের ভাষায় গল্প সম্পর্কে প্রশ্নের উত্তর দিতে পারবে।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325755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3000" y="379095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৪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গল্প পড়ে বুঝতে </a:t>
            </a:r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পারবে।</a:t>
            </a:r>
            <a:endParaRPr lang="bn-IN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128653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৩.১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বর্ণনা শুনে বুঝতে পারবে।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1743730"/>
            <a:ext cx="8382000" cy="523220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বলা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IN" sz="28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90550"/>
            <a:ext cx="6705600" cy="383177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981200" y="1733550"/>
            <a:ext cx="3048000" cy="15696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 বাংলা বইয়ের </a:t>
            </a:r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৭ </a:t>
            </a:r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পৃষ্ঠা খোলো।</a:t>
            </a:r>
          </a:p>
          <a:p>
            <a:pPr algn="ctr"/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আমার সাথে পড়।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5" name="Picture 3" descr="C:\Users\DPE\Desktop\Images\বাংলা\প্রথম\abstract-flower-png-colorful-floral-designs-png-transparent-png-abstract-floral-png-920_1600.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590550"/>
            <a:ext cx="1409700" cy="3853069"/>
          </a:xfrm>
          <a:prstGeom prst="rect">
            <a:avLst/>
          </a:prstGeom>
          <a:noFill/>
        </p:spPr>
      </p:pic>
      <p:pic>
        <p:nvPicPr>
          <p:cNvPr id="20482" name="Picture 2" descr="C:\Users\DPE\Desktop\Images\বাংলা\দ্বিতীয়\ব্প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971550"/>
            <a:ext cx="2647950" cy="2895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75332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IN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 আমরা </a:t>
            </a:r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‘ছবির গল্পঃ সুন্দরবন’ </a:t>
            </a:r>
            <a:r>
              <a:rPr lang="bn-IN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পাঠের </a:t>
            </a:r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(নৌকা ভেসে চলেছে</a:t>
            </a:r>
            <a:r>
              <a:rPr lang="bn-I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... ...</a:t>
            </a:r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সাবধান করে বানর)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অংশটুক পড়ব ও আলোচনা করব।</a:t>
            </a:r>
            <a:endParaRPr lang="en-US" sz="3200" b="1" dirty="0" smtClean="0">
              <a:ln w="1905"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DPE\Desktop\Images\বাংলা\দ্বিতীয়\ব্প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434232"/>
            <a:ext cx="3657600" cy="334731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8654</TotalTime>
  <Words>426</Words>
  <Application>Microsoft Office PowerPoint</Application>
  <PresentationFormat>On-screen Show (16:9)</PresentationFormat>
  <Paragraphs>83</Paragraphs>
  <Slides>19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DPE</cp:lastModifiedBy>
  <cp:revision>2692</cp:revision>
  <dcterms:created xsi:type="dcterms:W3CDTF">2006-08-16T00:00:00Z</dcterms:created>
  <dcterms:modified xsi:type="dcterms:W3CDTF">2020-04-11T18:09:26Z</dcterms:modified>
</cp:coreProperties>
</file>