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81" r:id="rId2"/>
    <p:sldId id="282" r:id="rId3"/>
    <p:sldId id="278" r:id="rId4"/>
    <p:sldId id="268" r:id="rId5"/>
    <p:sldId id="256" r:id="rId6"/>
    <p:sldId id="284" r:id="rId7"/>
    <p:sldId id="285" r:id="rId8"/>
    <p:sldId id="271" r:id="rId9"/>
    <p:sldId id="266" r:id="rId10"/>
    <p:sldId id="272" r:id="rId11"/>
    <p:sldId id="269" r:id="rId12"/>
    <p:sldId id="259" r:id="rId13"/>
    <p:sldId id="273" r:id="rId14"/>
    <p:sldId id="274" r:id="rId15"/>
    <p:sldId id="264" r:id="rId16"/>
    <p:sldId id="267" r:id="rId17"/>
    <p:sldId id="265" r:id="rId18"/>
    <p:sldId id="280" r:id="rId19"/>
    <p:sldId id="262" r:id="rId20"/>
    <p:sldId id="275" r:id="rId21"/>
    <p:sldId id="260" r:id="rId22"/>
    <p:sldId id="283" r:id="rId23"/>
    <p:sldId id="261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D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822" autoAdjust="0"/>
  </p:normalViewPr>
  <p:slideViewPr>
    <p:cSldViewPr>
      <p:cViewPr>
        <p:scale>
          <a:sx n="77" d="100"/>
          <a:sy n="77" d="100"/>
        </p:scale>
        <p:origin x="-117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4" d="100"/>
        <a:sy n="84" d="100"/>
      </p:scale>
      <p:origin x="0" y="11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10115-81EC-4BA3-ABC7-B7796B3C5241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58040-396B-4F25-A251-C71331419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436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স্লাইড</a:t>
            </a:r>
            <a:r>
              <a:rPr lang="en-US" dirty="0" smtClean="0"/>
              <a:t> </a:t>
            </a:r>
            <a:r>
              <a:rPr lang="en-US" dirty="0" err="1" smtClean="0"/>
              <a:t>নং</a:t>
            </a:r>
            <a:r>
              <a:rPr lang="en-US" dirty="0" smtClean="0"/>
              <a:t> ১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58040-396B-4F25-A251-C71331419A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6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১০: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শিক্ষকঃ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পশুর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চামড়া,পশম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দিয়েও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বস্ত্র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তৈরির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এনিমেশনের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দিব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58040-396B-4F25-A251-C71331419A87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১১: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শিক্ষকঃ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বাসস্থান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নির্মাণ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সামগ্রী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তৈরিতে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কৃষির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এনিমেশন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দিব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58040-396B-4F25-A251-C71331419A87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১২: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58040-396B-4F25-A251-C71331419A87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১৩: </a:t>
            </a:r>
            <a:r>
              <a:rPr lang="en-US" sz="12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স্বাস্থ্য</a:t>
            </a:r>
            <a:r>
              <a:rPr lang="en-US" sz="1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রক্ষায়</a:t>
            </a:r>
            <a:r>
              <a:rPr lang="en-US" sz="1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সুষম</a:t>
            </a:r>
            <a:r>
              <a:rPr lang="en-US" sz="1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1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অপরিহার্য</a:t>
            </a:r>
            <a:r>
              <a:rPr lang="en-US" sz="1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sz="1200" b="1" cap="none" spc="0" baseline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cap="none" spc="0" baseline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1200" b="1" cap="none" spc="0" baseline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cap="none" spc="0" baseline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1200" b="1" cap="none" spc="0" baseline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cap="none" spc="0" baseline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1200" b="1" cap="none" spc="0" baseline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cap="none" spc="0" baseline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1200" b="1" cap="none" spc="0" baseline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cap="none" spc="0" baseline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1200" b="1" cap="none" spc="0" baseline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cap="none" spc="0" baseline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1200" b="1" cap="none" spc="0" baseline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12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58040-396B-4F25-A251-C71331419A87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১৪: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ভেষজ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আয়ুর্বেদ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ইউনানী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চিকিৎসাশাস্ত্রের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ঔষধি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বৈশিষ্ঠ্য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এনিমেশনের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58040-396B-4F25-A251-C71331419A87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১৫: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ঔষধ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বৈচিত্র্য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এনিমেশনের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দিব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58040-396B-4F25-A251-C71331419A87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স্লাইড</a:t>
            </a:r>
            <a:r>
              <a:rPr lang="en-US" dirty="0" smtClean="0"/>
              <a:t> </a:t>
            </a:r>
            <a:r>
              <a:rPr lang="en-US" dirty="0" err="1" smtClean="0"/>
              <a:t>নং</a:t>
            </a:r>
            <a:r>
              <a:rPr lang="en-US" baseline="0" dirty="0" smtClean="0"/>
              <a:t> ১৬: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ঔষধ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বৈচিত্র্য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এনিমেশনের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দিব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এনিমেশন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58040-396B-4F25-A251-C71331419A87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১৭: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মাঠ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উদ্যান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রোগ-বালাই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চিকিৎসায়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প্রতিরোধে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নিম,অ্যালামেন্ডা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পাতার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রস,এবং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রসুনের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রসের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এনিমেশনে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দিব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58040-396B-4F25-A251-C71331419A87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স্লাইড</a:t>
            </a:r>
            <a:r>
              <a:rPr lang="en-US" dirty="0" smtClean="0"/>
              <a:t> </a:t>
            </a:r>
            <a:r>
              <a:rPr lang="en-US" dirty="0" err="1" smtClean="0"/>
              <a:t>নং</a:t>
            </a:r>
            <a:r>
              <a:rPr lang="en-US" baseline="0" dirty="0" smtClean="0"/>
              <a:t> ১৮: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58040-396B-4F25-A251-C71331419A8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5623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১৯:কৃষি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সংস্কৃতির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সংগে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ওতোপ্রতোভাবে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জড়িত।শিক্ষক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58040-396B-4F25-A251-C71331419A87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স্লাইড </a:t>
            </a:r>
            <a:r>
              <a:rPr lang="en-US" dirty="0" err="1" smtClean="0"/>
              <a:t>নং</a:t>
            </a:r>
            <a:r>
              <a:rPr lang="en-US" baseline="0" dirty="0" smtClean="0"/>
              <a:t> ০২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58040-396B-4F25-A251-C71331419A8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২০: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নবান্নে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চালের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পিঠা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তৈরির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ধুম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যায়,এনিমেশন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দিবেন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58040-396B-4F25-A251-C71331419A87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২১: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58040-396B-4F25-A251-C71331419A87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স্লাইড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নং</a:t>
            </a:r>
            <a:r>
              <a:rPr lang="en-US" baseline="0" dirty="0" smtClean="0"/>
              <a:t> ২২ :</a:t>
            </a:r>
            <a:r>
              <a:rPr lang="en-US" baseline="0" dirty="0" err="1" smtClean="0"/>
              <a:t>মুল্যায়ন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সঠিক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বৃত্তে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864F5-C7D8-492C-BBE5-6F4CC3014BC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459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নং২৩: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58040-396B-4F25-A251-C71331419A87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স্লাইড</a:t>
            </a:r>
            <a:r>
              <a:rPr lang="en-US" dirty="0" smtClean="0"/>
              <a:t> </a:t>
            </a:r>
            <a:r>
              <a:rPr lang="en-US" dirty="0" err="1" smtClean="0"/>
              <a:t>নং</a:t>
            </a:r>
            <a:r>
              <a:rPr lang="en-US" baseline="0" smtClean="0"/>
              <a:t> ২৪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58040-396B-4F25-A251-C71331419A87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০৩ :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খাবারের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খাই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কেন?শিক্ষার্থীরা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-ই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বেঁচে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খাই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ভাত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রুটি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খাই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গম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দরকার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তারপর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পরবর্তি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ছবি।শিক্ষার্থীরা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হয়তোবা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বলবে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বেঁচে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এভাবে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আসব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58040-396B-4F25-A251-C71331419A87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০৪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58040-396B-4F25-A251-C71331419A87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০৫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58040-396B-4F25-A251-C71331419A87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স্লাইড</a:t>
            </a:r>
            <a:r>
              <a:rPr lang="en-US" dirty="0" smtClean="0"/>
              <a:t> </a:t>
            </a:r>
            <a:r>
              <a:rPr lang="en-US" dirty="0" err="1" smtClean="0"/>
              <a:t>নং</a:t>
            </a:r>
            <a:r>
              <a:rPr lang="en-US" dirty="0" smtClean="0"/>
              <a:t> ০৬ </a:t>
            </a:r>
            <a:r>
              <a:rPr lang="en-US" dirty="0" err="1" smtClean="0"/>
              <a:t>এই</a:t>
            </a:r>
            <a:r>
              <a:rPr lang="en-US" dirty="0" smtClean="0"/>
              <a:t> </a:t>
            </a:r>
            <a:r>
              <a:rPr lang="en-US" dirty="0" err="1" smtClean="0"/>
              <a:t>স্লাইডে</a:t>
            </a:r>
            <a:r>
              <a:rPr lang="en-US" dirty="0" smtClean="0"/>
              <a:t> </a:t>
            </a:r>
            <a:r>
              <a:rPr lang="en-US" dirty="0" err="1" smtClean="0"/>
              <a:t>শিক্ষক</a:t>
            </a:r>
            <a:r>
              <a:rPr lang="en-US" dirty="0" smtClean="0"/>
              <a:t> </a:t>
            </a:r>
            <a:r>
              <a:rPr lang="en-US" dirty="0" err="1" smtClean="0"/>
              <a:t>মৌলিক</a:t>
            </a:r>
            <a:r>
              <a:rPr lang="en-US" dirty="0" smtClean="0"/>
              <a:t> </a:t>
            </a:r>
            <a:r>
              <a:rPr lang="en-US" dirty="0" err="1" smtClean="0"/>
              <a:t>চাহিদাগুলো</a:t>
            </a:r>
            <a:r>
              <a:rPr lang="en-US" dirty="0" smtClean="0"/>
              <a:t> </a:t>
            </a:r>
            <a:r>
              <a:rPr lang="en-US" dirty="0" err="1" smtClean="0"/>
              <a:t>বুঝিয়ে</a:t>
            </a:r>
            <a:r>
              <a:rPr lang="en-US" dirty="0" smtClean="0"/>
              <a:t> </a:t>
            </a:r>
            <a:r>
              <a:rPr lang="en-US" dirty="0" err="1" smtClean="0"/>
              <a:t>দিবে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58040-396B-4F25-A251-C71331419A8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601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স্লাইড</a:t>
            </a:r>
            <a:r>
              <a:rPr lang="en-US" dirty="0" smtClean="0"/>
              <a:t> </a:t>
            </a:r>
            <a:r>
              <a:rPr lang="en-US" dirty="0" err="1" smtClean="0"/>
              <a:t>নং</a:t>
            </a:r>
            <a:r>
              <a:rPr lang="en-US" dirty="0" smtClean="0"/>
              <a:t> ০৭: </a:t>
            </a:r>
            <a:r>
              <a:rPr lang="en-US" dirty="0" err="1" smtClean="0"/>
              <a:t>ছোট</a:t>
            </a:r>
            <a:r>
              <a:rPr lang="en-US" dirty="0" smtClean="0"/>
              <a:t> </a:t>
            </a:r>
            <a:r>
              <a:rPr lang="en-US" dirty="0" err="1" smtClean="0"/>
              <a:t>প্রশ্নের</a:t>
            </a:r>
            <a:r>
              <a:rPr lang="en-US" dirty="0" smtClean="0"/>
              <a:t> </a:t>
            </a:r>
            <a:r>
              <a:rPr lang="en-US" dirty="0" err="1" smtClean="0"/>
              <a:t>মাধ্যমে</a:t>
            </a:r>
            <a:r>
              <a:rPr lang="en-US" dirty="0" smtClean="0"/>
              <a:t> </a:t>
            </a:r>
            <a:r>
              <a:rPr lang="en-US" dirty="0" err="1" smtClean="0"/>
              <a:t>মুল্যায়ন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58040-396B-4F25-A251-C71331419A8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592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০৮:  শিক্ষকঃ১নং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বেঁচে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প্রয়োজন।২নং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কৃষিকাজ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করে।এনিমেশন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দেব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58040-396B-4F25-A251-C71331419A87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০৯: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শিক্ষকঃ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বস্ত্র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আসতে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কাছ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সুতা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সুতা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জান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সুতা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পাট,তুলা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এনিমেশনের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দিব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58040-396B-4F25-A251-C71331419A87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234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715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41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014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01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266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358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37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588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907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421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85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gif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gif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microsoft.com/office/2007/relationships/hdphoto" Target="../media/hdphoto1.wdp"/><Relationship Id="rId9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28800" y="2057400"/>
            <a:ext cx="3886200" cy="52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630876" y="878177"/>
            <a:ext cx="3886200" cy="156966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>
              <a:tabLst>
                <a:tab pos="682625" algn="l"/>
                <a:tab pos="741363" algn="l"/>
              </a:tabLst>
            </a:pPr>
            <a:r>
              <a:rPr lang="bn-BD" sz="9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2565099"/>
            <a:ext cx="8915400" cy="42929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1" y="76200"/>
            <a:ext cx="891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বিষয়ের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পক্ষথেকে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- </a:t>
            </a:r>
            <a:endParaRPr lang="en-US" sz="4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00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agriculture\Ruby picture\part-3\12-34-38-s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3505200" cy="25146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823888" y="2667000"/>
            <a:ext cx="20040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পশুর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চামড়া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74163" y="2590800"/>
            <a:ext cx="17796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পশুর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পশম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413" name="Picture 5" descr="http://cdns2.freepik.com/free-photo/_27000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180962"/>
            <a:ext cx="3856225" cy="2409838"/>
          </a:xfrm>
          <a:prstGeom prst="rect">
            <a:avLst/>
          </a:prstGeom>
          <a:noFill/>
        </p:spPr>
      </p:pic>
      <p:pic>
        <p:nvPicPr>
          <p:cNvPr id="17415" name="Picture 7" descr="http://i.unishop.by/prices/0439/be4992ae17e33c1ea1122222f0aae2ea_w310_h310.jpg"/>
          <p:cNvPicPr>
            <a:picLocks noChangeAspect="1" noChangeArrowheads="1"/>
          </p:cNvPicPr>
          <p:nvPr/>
        </p:nvPicPr>
        <p:blipFill rotWithShape="1">
          <a:blip r:embed="rId5"/>
          <a:srcRect t="13305" b="13825"/>
          <a:stretch/>
        </p:blipFill>
        <p:spPr bwMode="auto">
          <a:xfrm>
            <a:off x="5181600" y="3515604"/>
            <a:ext cx="3810000" cy="2429302"/>
          </a:xfrm>
          <a:prstGeom prst="rect">
            <a:avLst/>
          </a:prstGeom>
          <a:noFill/>
        </p:spPr>
      </p:pic>
      <p:pic>
        <p:nvPicPr>
          <p:cNvPr id="17417" name="Picture 9" descr="http://i.ebayimg.com/00/s/MzEyWDMwMA==/z/x8IAAOSwq7JUDk~p/$_35.JPG?set_id=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3301505"/>
            <a:ext cx="3429000" cy="28575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877315" y="6149222"/>
            <a:ext cx="7040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spc="0" dirty="0" err="1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বস্ত্র</a:t>
            </a:r>
            <a:endParaRPr lang="en-US" sz="3600" b="1" cap="all" spc="0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agriculture\Ruby picture\part-3\FreeAdGo.com-9-door-and-non-toxic-building-materials-furniture-houst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057400"/>
            <a:ext cx="4191000" cy="2895600"/>
          </a:xfrm>
          <a:prstGeom prst="rect">
            <a:avLst/>
          </a:prstGeom>
          <a:noFill/>
        </p:spPr>
      </p:pic>
      <p:pic>
        <p:nvPicPr>
          <p:cNvPr id="8195" name="Picture 3" descr="D:\agriculture\Ruby picture\part-3\dsc_00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2628" y="2072638"/>
            <a:ext cx="4422038" cy="294018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874236" y="5083314"/>
            <a:ext cx="31133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আসবাবপত্র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নির্মাণ</a:t>
            </a:r>
            <a:endParaRPr lang="en-US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74836" y="5083314"/>
            <a:ext cx="24785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বাসস্থান</a:t>
            </a:r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নির্মাণ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6940" y="304800"/>
            <a:ext cx="845820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বাসস্থান</a:t>
            </a:r>
            <a:r>
              <a:rPr lang="en-US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40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কৃষির</a:t>
            </a:r>
            <a:r>
              <a:rPr lang="en-US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নির্ভরশীল</a:t>
            </a:r>
            <a:endParaRPr lang="en-US" sz="4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228600"/>
            <a:ext cx="6096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7030A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2067636"/>
            <a:ext cx="82296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err="1" smtClean="0">
                <a:ln/>
                <a:effectLst/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400" b="1" cap="none" spc="0" dirty="0" smtClean="0">
                <a:ln/>
                <a:effectLst/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cap="none" spc="0" dirty="0" err="1" smtClean="0">
                <a:ln/>
                <a:effectLst/>
                <a:latin typeface="NikoshBAN" pitchFamily="2" charset="0"/>
                <a:cs typeface="NikoshBAN" pitchFamily="2" charset="0"/>
              </a:rPr>
              <a:t>বস্ত্র</a:t>
            </a:r>
            <a:r>
              <a:rPr lang="en-US" sz="4400" b="1" dirty="0" smtClean="0">
                <a:ln/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ln/>
                <a:latin typeface="NikoshBAN" pitchFamily="2" charset="0"/>
                <a:cs typeface="NikoshBAN" pitchFamily="2" charset="0"/>
              </a:rPr>
              <a:t>বাসস্থান</a:t>
            </a:r>
            <a:r>
              <a:rPr lang="en-US" sz="4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/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/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4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/>
                <a:latin typeface="NikoshBAN" pitchFamily="2" charset="0"/>
                <a:cs typeface="NikoshBAN" pitchFamily="2" charset="0"/>
              </a:rPr>
              <a:t>মেটাতে</a:t>
            </a:r>
            <a:r>
              <a:rPr lang="en-US" sz="4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/>
                <a:latin typeface="NikoshBAN" pitchFamily="2" charset="0"/>
                <a:cs typeface="NikoshBAN" pitchFamily="2" charset="0"/>
              </a:rPr>
              <a:t>কৃষির</a:t>
            </a:r>
            <a:r>
              <a:rPr lang="en-US" sz="4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/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4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/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/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dirty="0" smtClean="0">
                <a:ln/>
                <a:latin typeface="NikoshBAN" pitchFamily="2" charset="0"/>
                <a:cs typeface="NikoshBAN" pitchFamily="2" charset="0"/>
              </a:rPr>
              <a:t>?</a:t>
            </a:r>
            <a:endParaRPr lang="en-US" sz="4400" b="1" cap="none" spc="0" dirty="0">
              <a:ln/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228600" y="2067636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paimages.prothom-alo.com/contents/cache/images/1200x630x1/uploads/media/2013/09/23/52407bd57efea-Untitled-1.jpg?jadewits_media_id=26961"/>
          <p:cNvPicPr>
            <a:picLocks noChangeAspect="1" noChangeArrowheads="1"/>
          </p:cNvPicPr>
          <p:nvPr/>
        </p:nvPicPr>
        <p:blipFill rotWithShape="1">
          <a:blip r:embed="rId3"/>
          <a:srcRect l="3631" t="3453" r="5151"/>
          <a:stretch/>
        </p:blipFill>
        <p:spPr bwMode="auto">
          <a:xfrm>
            <a:off x="242287" y="2819400"/>
            <a:ext cx="4148919" cy="299731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350261" y="5816717"/>
            <a:ext cx="286720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স্বাস্থ্য</a:t>
            </a:r>
            <a:r>
              <a:rPr lang="en-US" sz="2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রক্ষায়</a:t>
            </a:r>
            <a:r>
              <a:rPr lang="en-US" sz="2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সুষম</a:t>
            </a:r>
            <a:r>
              <a:rPr lang="en-US" sz="2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362" name="Picture 2" descr="D:\agriculture\6-8class agriculture picture\animated-gifs-farms-agriculture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304800"/>
            <a:ext cx="2011334" cy="2362200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flipV="1">
            <a:off x="2133600" y="838200"/>
            <a:ext cx="5083867" cy="171254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 rot="20501541">
            <a:off x="1717169" y="1131957"/>
            <a:ext cx="52661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সুষম</a:t>
            </a:r>
            <a:r>
              <a:rPr lang="en-US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endParaRPr lang="en-US" sz="4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weeklysonarbangla.net/images/1397068800Bigga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" y="76200"/>
            <a:ext cx="2705100" cy="209550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61568" y="2506723"/>
            <a:ext cx="17475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ভেষজ</a:t>
            </a:r>
            <a:endParaRPr lang="en-US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1748" name="Picture 4" descr="http://www.bdkrishinews.com/wp-content/uploads/2015/01/harb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2528" y="4441808"/>
            <a:ext cx="2667000" cy="2209872"/>
          </a:xfrm>
          <a:prstGeom prst="rect">
            <a:avLst/>
          </a:prstGeom>
          <a:noFill/>
        </p:spPr>
      </p:pic>
      <p:pic>
        <p:nvPicPr>
          <p:cNvPr id="31750" name="Picture 6" descr="https://lbastucson.files.wordpress.com/2015/02/herb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4720518"/>
            <a:ext cx="2514600" cy="1917982"/>
          </a:xfrm>
          <a:prstGeom prst="rect">
            <a:avLst/>
          </a:prstGeom>
          <a:noFill/>
        </p:spPr>
      </p:pic>
      <p:pic>
        <p:nvPicPr>
          <p:cNvPr id="31752" name="Picture 8" descr="http://d1cdd9ctvqfjk5.cloudfront.net/av/img150105_91730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2855" y="119418"/>
            <a:ext cx="2362200" cy="2133600"/>
          </a:xfrm>
          <a:prstGeom prst="rect">
            <a:avLst/>
          </a:prstGeom>
          <a:noFill/>
        </p:spPr>
      </p:pic>
      <p:pic>
        <p:nvPicPr>
          <p:cNvPr id="31754" name="Picture 10" descr="http://i.imgur.com/T48CN7u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8249" y="4724400"/>
            <a:ext cx="2620951" cy="1877907"/>
          </a:xfrm>
          <a:prstGeom prst="rect">
            <a:avLst/>
          </a:prstGeom>
          <a:noFill/>
        </p:spPr>
      </p:pic>
      <p:pic>
        <p:nvPicPr>
          <p:cNvPr id="31756" name="Picture 12" descr="https://ayurvedaintro.files.wordpress.com/2013/10/unani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53175" y="-18197"/>
            <a:ext cx="2486025" cy="2151005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467587" y="2587078"/>
            <a:ext cx="179087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আয়ুর্বেদ</a:t>
            </a:r>
            <a:endParaRPr lang="en-US" sz="4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12772" y="2587079"/>
            <a:ext cx="17668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ইউনানী</a:t>
            </a:r>
            <a:endParaRPr lang="en-US" sz="4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1049622" y="3845364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H="1">
            <a:off x="3750242" y="3980562"/>
            <a:ext cx="1139118" cy="38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7024687" y="3927225"/>
            <a:ext cx="1142206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agriculture\Ruby picture\part-3\Aloe-Ver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789721"/>
            <a:ext cx="2655058" cy="195347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4100" name="Picture 4" descr="D:\agriculture\Ruby picture\part-3\garlic-with-parsley-leav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990121"/>
            <a:ext cx="2655057" cy="195347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6" name="Rectangle 5"/>
          <p:cNvSpPr/>
          <p:nvPr/>
        </p:nvSpPr>
        <p:spPr>
          <a:xfrm>
            <a:off x="6705600" y="2829580"/>
            <a:ext cx="145264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ঘৃতকুমারী</a:t>
            </a:r>
            <a:endParaRPr 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14" descr="http://www.jugantor.com/assets/images/news_images/2013/06/05/thumbnails/10_287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789721"/>
            <a:ext cx="2695975" cy="195347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8" name="Rectangle 7"/>
          <p:cNvSpPr/>
          <p:nvPr/>
        </p:nvSpPr>
        <p:spPr>
          <a:xfrm>
            <a:off x="1630542" y="3048000"/>
            <a:ext cx="10550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স্টিভিয়া</a:t>
            </a:r>
            <a:endParaRPr lang="en-US" sz="2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D:\agriculture\Ruby picture\part-3\20130813_41619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34475" y="4023317"/>
            <a:ext cx="2628900" cy="19716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0" name="Rectangle 9"/>
          <p:cNvSpPr/>
          <p:nvPr/>
        </p:nvSpPr>
        <p:spPr>
          <a:xfrm>
            <a:off x="1250401" y="6150114"/>
            <a:ext cx="68480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800" b="1" dirty="0" err="1" smtClean="0">
                <a:ln/>
                <a:latin typeface="NikoshBAN" pitchFamily="2" charset="0"/>
                <a:cs typeface="NikoshBAN" pitchFamily="2" charset="0"/>
              </a:rPr>
              <a:t>রসুন</a:t>
            </a:r>
            <a:endParaRPr lang="en-US" sz="2800" b="1" cap="none" spc="0" dirty="0">
              <a:ln/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58082" y="5943600"/>
            <a:ext cx="13853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err="1" smtClean="0">
                <a:ln/>
                <a:effectLst/>
                <a:latin typeface="NikoshBAN" pitchFamily="2" charset="0"/>
                <a:cs typeface="NikoshBAN" pitchFamily="2" charset="0"/>
              </a:rPr>
              <a:t>কালোজিরা</a:t>
            </a:r>
            <a:endParaRPr lang="en-US" sz="2800" b="1" cap="none" spc="0" dirty="0">
              <a:ln/>
              <a:effectLst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kalerkantho.com/print_edition/admin/news_images/1012/image_1012_2871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085192"/>
            <a:ext cx="2794000" cy="173420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031362" y="2819400"/>
            <a:ext cx="76174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400" b="1" cap="all" spc="0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চিরতা</a:t>
            </a:r>
            <a:endParaRPr lang="en-US" sz="2400" b="1" cap="all" spc="0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http://amarbangladesh-online.com/wp-content/uploads/2015/05/lobonggo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1012902"/>
            <a:ext cx="2743200" cy="180649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614640" y="2819400"/>
            <a:ext cx="78899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লবঙ্গ</a:t>
            </a:r>
            <a:endParaRPr lang="en-US" sz="2800" b="1" cap="none" spc="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http://www.bdkrishinews.com/wp-content/uploads/2014/07/biralnokh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4191000"/>
            <a:ext cx="2794000" cy="16764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929572" y="5867400"/>
            <a:ext cx="6222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গুল্ম</a:t>
            </a:r>
            <a:endParaRPr lang="en-US" sz="2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http://www.sachalayatan.com/files/1_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57800" y="3962400"/>
            <a:ext cx="2829708" cy="19050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6132697" y="5943600"/>
            <a:ext cx="142699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লতা</a:t>
            </a:r>
            <a:r>
              <a:rPr lang="en-US" sz="2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বৃক্ষ</a:t>
            </a:r>
            <a:endParaRPr lang="en-US" sz="2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0" name="Picture 10" descr="https://encrypted-tbn2.gstatic.com/images?q=tbn:ANd9GcTAP2v-581i58blXdis0jMq8mpTC0axreNR63CkQaWITvGQ9OPl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066800"/>
            <a:ext cx="3505200" cy="25908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33400" y="4177871"/>
            <a:ext cx="18293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নিম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পাতার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রস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372" name="Picture 12" descr="https://toptropicals.com/pics/garden/11/olymp/6/P615655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1163472"/>
            <a:ext cx="3454400" cy="25908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6705600" y="3998893"/>
            <a:ext cx="19812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এলা</a:t>
            </a:r>
            <a:r>
              <a:rPr lang="en-US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মেন্ডা</a:t>
            </a: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পাতার</a:t>
            </a: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রস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376" name="Picture 16" descr="http://www.manobkantha.com/2015/03/06/142563630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3519" y="3733800"/>
            <a:ext cx="3469969" cy="2438400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3429000" y="6172200"/>
            <a:ext cx="137890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রসুনের</a:t>
            </a: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রস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5504" y="-10418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উদ্যান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রোগ-বালাই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প্রতিরোধ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5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10427" y="152400"/>
            <a:ext cx="14494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81" y="152400"/>
            <a:ext cx="2128405" cy="1560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49" name="Group 2048"/>
          <p:cNvGrpSpPr/>
          <p:nvPr/>
        </p:nvGrpSpPr>
        <p:grpSpPr>
          <a:xfrm>
            <a:off x="103496" y="1447800"/>
            <a:ext cx="9070772" cy="2620096"/>
            <a:chOff x="103496" y="1447800"/>
            <a:chExt cx="9070772" cy="2620096"/>
          </a:xfrm>
        </p:grpSpPr>
        <p:pic>
          <p:nvPicPr>
            <p:cNvPr id="3074" name="Picture 2" descr="http://paimages.prothom-alo.com/contents/cache/images/800x500x1/uploads/media/2014/10/23/bed61dd08f45962881872c7a0307836c-3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96" y="2235042"/>
              <a:ext cx="2837218" cy="177326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relaxedInset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2299853"/>
              <a:ext cx="2849668" cy="1768043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relaxedInset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9232" y="2235042"/>
              <a:ext cx="2837218" cy="1768266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relaxedInset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" name="Straight Arrow Connector 3"/>
            <p:cNvCxnSpPr/>
            <p:nvPr/>
          </p:nvCxnSpPr>
          <p:spPr>
            <a:xfrm flipH="1">
              <a:off x="2133600" y="1482355"/>
              <a:ext cx="236986" cy="689345"/>
            </a:xfrm>
            <a:prstGeom prst="straightConnector1">
              <a:avLst/>
            </a:prstGeom>
            <a:ln w="57150">
              <a:prstDash val="dash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2370586" y="1447800"/>
              <a:ext cx="1515614" cy="723900"/>
            </a:xfrm>
            <a:prstGeom prst="straightConnector1">
              <a:avLst/>
            </a:prstGeom>
            <a:ln w="57150">
              <a:prstDash val="dash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2438400" y="1447800"/>
              <a:ext cx="4545753" cy="914400"/>
            </a:xfrm>
            <a:prstGeom prst="straightConnector1">
              <a:avLst/>
            </a:prstGeom>
            <a:ln w="57150">
              <a:prstDash val="dash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042" y="5114607"/>
            <a:ext cx="2007447" cy="15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08" y="4992313"/>
            <a:ext cx="2837218" cy="175017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7" name="Straight Arrow Connector 26"/>
          <p:cNvCxnSpPr/>
          <p:nvPr/>
        </p:nvCxnSpPr>
        <p:spPr>
          <a:xfrm>
            <a:off x="3610320" y="5775900"/>
            <a:ext cx="2638080" cy="0"/>
          </a:xfrm>
          <a:prstGeom prst="straightConnector1">
            <a:avLst/>
          </a:prstGeom>
          <a:ln w="57150"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85029" y="4196070"/>
            <a:ext cx="2655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আখের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ছোবড়া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96840" y="4071085"/>
            <a:ext cx="10371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বাশঁ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63042" y="4188630"/>
            <a:ext cx="2245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গেওয়া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কাঠ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07119" y="6046789"/>
            <a:ext cx="1979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ধুন্দল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কাঠ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45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32" grpId="0"/>
      <p:bldP spid="33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agriculture\Ruby picture\part-3\2112_515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1" y="990600"/>
            <a:ext cx="1737122" cy="163911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2052" name="Picture 4" descr="D:\agriculture\Ruby picture\part-3\lokooitijhyo_7_93893364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990600"/>
            <a:ext cx="1700163" cy="163911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2053" name="Picture 5" descr="D:\agriculture\Ruby picture\part-3\maxresdefaul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4878" y="990600"/>
            <a:ext cx="1737122" cy="163911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6" name="Rectangle 5"/>
          <p:cNvSpPr/>
          <p:nvPr/>
        </p:nvSpPr>
        <p:spPr>
          <a:xfrm>
            <a:off x="6876115" y="2753380"/>
            <a:ext cx="104868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কবিগান</a:t>
            </a:r>
            <a:endParaRPr lang="en-US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19400" y="2753380"/>
            <a:ext cx="118173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ভাটিয়ালি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2743200"/>
            <a:ext cx="122020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জারিসারি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3" descr="D:\agriculture\Ruby picture\part-3\jatra-141820255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990600"/>
            <a:ext cx="1737122" cy="163911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0" name="Rectangle 9"/>
          <p:cNvSpPr/>
          <p:nvPr/>
        </p:nvSpPr>
        <p:spPr>
          <a:xfrm>
            <a:off x="4817227" y="2743200"/>
            <a:ext cx="120257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যাত্রাপালা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28800" y="54114"/>
            <a:ext cx="503375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বিনোদন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সৃষ্টিতে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কৃষির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অবদান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7486" y="3830725"/>
            <a:ext cx="30789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উৎপাদনে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কৃষকেরা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বেঁধে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ভাওয়াইয়া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ভাটিয়ালি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জারিসারি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গাইতে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গাইতে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আনন্দের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থাকেন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8" descr="http://10.175.165.11/SP212.250.165.186/SDfirstbdnews24.com/Spwp-content%2fuploads%2f2014%2f11%2fBog/Rqae5eb53b-c103-49e4-a363-9cb05f81161d/ID8FA6F2970E6DDA42/RV200000/AVSkyController_3.1.2.50020/Br200/CL2-global/EI627802737/Ht240/IP10.43.185.129%3a50009/IQ25/MO15/MT0/NIGPMOCCA-GAZDIST1-SKFCTL3/OC0/OS0/Otjpeg/PB200/PNMedCongestion_3G4GWiFi_Desktop/SI0700060059c350000000000000000000000000000a2bb981000000000000000000000000d4faa5ba83771a15c1068300/SUhttp%3a%2f%2ffirstbdnews24.com%2fwp-content%2fuploads%2f2014%2f11%2fBogra-06-11-14.jpg/Sd736B7966697265/TI627802737/Tr1/Wh400/EV55a8e22cd2116719f84d838260714fb3/file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40561" y="3492212"/>
            <a:ext cx="3616460" cy="304690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cxnSp>
        <p:nvCxnSpPr>
          <p:cNvPr id="4" name="Straight Arrow Connector 3"/>
          <p:cNvCxnSpPr>
            <a:endCxn id="12" idx="1"/>
          </p:cNvCxnSpPr>
          <p:nvPr/>
        </p:nvCxnSpPr>
        <p:spPr>
          <a:xfrm>
            <a:off x="3718917" y="5004881"/>
            <a:ext cx="1721644" cy="107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459956" y="4615555"/>
            <a:ext cx="1387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2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1148" y="34288"/>
            <a:ext cx="3352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পরিচয়</a:t>
            </a:r>
            <a:endParaRPr lang="en-US" sz="54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67200" y="2514600"/>
            <a:ext cx="441960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4000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কৃষিশিক্ষা</a:t>
            </a:r>
          </a:p>
          <a:p>
            <a:pPr algn="ctr"/>
            <a:r>
              <a:rPr lang="bn-BD" sz="4000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4000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IN" sz="4000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4000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(পাঠ</a:t>
            </a:r>
            <a:r>
              <a:rPr lang="en-US" sz="4000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4000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</a:t>
            </a:r>
            <a:r>
              <a:rPr lang="bn-BD" sz="4000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endParaRPr lang="en-US" sz="3200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8" y="4521667"/>
            <a:ext cx="4999499" cy="173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19800" y="5651983"/>
            <a:ext cx="304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                                                 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ekramul7723@gmail.com</a:t>
            </a:r>
            <a:endParaRPr lang="en-US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67" y="1049798"/>
            <a:ext cx="2668658" cy="34005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1468" y="6252148"/>
            <a:ext cx="6010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7030A0"/>
                </a:solidFill>
              </a:rPr>
              <a:t>মোবাইল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নাম্বারঃ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01718587429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71800" y="1073260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000" dirty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6000" dirty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6000" dirty="0" err="1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সপ্তম</a:t>
            </a:r>
            <a:endParaRPr lang="en-US" sz="6000" dirty="0">
              <a:solidFill>
                <a:srgbClr val="92D05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06258" y="80065"/>
            <a:ext cx="22615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24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৫০মিনিট</a:t>
            </a:r>
            <a:endParaRPr lang="en-US" sz="24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853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" grpId="0"/>
      <p:bldP spid="11" grpId="0"/>
      <p:bldP spid="13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4" name="Picture 6" descr="http://10.175.165.11/SP192.185.113.123/SDwww.bograsangbad.com/Spwp-content%2fuploads%2f2013%2f12%2fGom/Rqae5eb53b-c103-49e4-a363-9cb05f81161d/ID8FA6F2970E6DDA42/RV200000/AVSkyController_3.1.2.50020/Br200/CL2-global/EI627785922/Ht240/IP10.43.185.129%3a49988/IQ25/MO15/MT0/NIGPMOCCA-GAZDIST1-SKFCTL3/OC0/OS0/Otjpeg/PB200/PNMedCongestion_3G4GWiFi_Desktop/SI0700060044c350000000000000000000000000000a2bb981000000000000000000000000c0b9717bc99651b287068300/SUhttp%3a%2f%2fwww.bograsangbad.com%2fwp-content%2fuploads%2f2013%2f12%2fGomastapur-26.12.13.jpg/Sd736B7966697265/TI627785922/Tr1/Wh400/EV6eb6de4a6701b7bdb34a2af59323c237/file.jpeg"/>
          <p:cNvPicPr>
            <a:picLocks noChangeAspect="1" noChangeArrowheads="1"/>
          </p:cNvPicPr>
          <p:nvPr/>
        </p:nvPicPr>
        <p:blipFill rotWithShape="1">
          <a:blip r:embed="rId3"/>
          <a:srcRect b="4658"/>
          <a:stretch/>
        </p:blipFill>
        <p:spPr bwMode="auto">
          <a:xfrm>
            <a:off x="4730240" y="1857880"/>
            <a:ext cx="4092692" cy="32475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6" name="Rectangle 5"/>
          <p:cNvSpPr/>
          <p:nvPr/>
        </p:nvSpPr>
        <p:spPr>
          <a:xfrm>
            <a:off x="3429000" y="228600"/>
            <a:ext cx="27126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নবান্ন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উৎসব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857880"/>
            <a:ext cx="4377728" cy="324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62302" y="59309"/>
            <a:ext cx="27222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6906" y="1295400"/>
            <a:ext cx="8668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কৃষিজ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দ্রব্যাদি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বাছাই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61250" y="2895600"/>
            <a:ext cx="19903" cy="2819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52053" y="2895600"/>
            <a:ext cx="8458200" cy="2819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71040" y="3196203"/>
            <a:ext cx="3315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কৃষিজ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উপকরণঃ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তুলা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পাট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/ </a:t>
            </a:r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নাড়া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বাঁশের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টুকরা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রসুন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কালোজিরা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নিম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তুলসি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ঘৃতকুমারি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9199" y="2966472"/>
            <a:ext cx="37810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দ্রাব্যাদিঃ</a:t>
            </a:r>
            <a:endParaRPr lang="en-US" sz="28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চাল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চিড়া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মুড়ি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সুতা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কাপড়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সুতলি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চট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মাথাল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ঘরের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ট্যাবলেট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তেল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ক্যাপসুল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কাশির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ঔষধ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কসমেটিকস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 animBg="1"/>
      <p:bldP spid="11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7608F8-EAE5-4477-BFE4-7B157421B954}"/>
              </a:ext>
            </a:extLst>
          </p:cNvPr>
          <p:cNvSpPr txBox="1"/>
          <p:nvPr/>
        </p:nvSpPr>
        <p:spPr>
          <a:xfrm>
            <a:off x="3657600" y="0"/>
            <a:ext cx="25145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9CF7147-C50D-4A7F-AA78-43254286E02D}"/>
              </a:ext>
            </a:extLst>
          </p:cNvPr>
          <p:cNvSpPr/>
          <p:nvPr/>
        </p:nvSpPr>
        <p:spPr>
          <a:xfrm>
            <a:off x="2770609" y="929848"/>
            <a:ext cx="6340409" cy="82664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পাতার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খেলে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কাশি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BD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xmlns="" id="{817A332B-28DC-434A-809B-D6678CD61B28}"/>
              </a:ext>
            </a:extLst>
          </p:cNvPr>
          <p:cNvSpPr/>
          <p:nvPr/>
        </p:nvSpPr>
        <p:spPr>
          <a:xfrm>
            <a:off x="208229" y="2069943"/>
            <a:ext cx="2915135" cy="1645920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উত্তরের জন্য বৃত্তে ক্লিক করি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A1D6B1E-1E70-4E1C-8264-8B6FB969535F}"/>
              </a:ext>
            </a:extLst>
          </p:cNvPr>
          <p:cNvSpPr txBox="1"/>
          <p:nvPr/>
        </p:nvSpPr>
        <p:spPr>
          <a:xfrm>
            <a:off x="3808355" y="2779821"/>
            <a:ext cx="182690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16A3C70-6115-4CF3-8ACE-7B1826BD2C90}"/>
              </a:ext>
            </a:extLst>
          </p:cNvPr>
          <p:cNvSpPr txBox="1"/>
          <p:nvPr/>
        </p:nvSpPr>
        <p:spPr>
          <a:xfrm>
            <a:off x="6536016" y="2749021"/>
            <a:ext cx="162862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নিম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6572AFA-A955-4AFC-ADFF-EA8516E7D017}"/>
              </a:ext>
            </a:extLst>
          </p:cNvPr>
          <p:cNvSpPr txBox="1"/>
          <p:nvPr/>
        </p:nvSpPr>
        <p:spPr>
          <a:xfrm>
            <a:off x="6536017" y="3558016"/>
            <a:ext cx="162862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স্টিভিয়া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D9F7FD4-D98F-45C7-A670-2B0145A5D75D}"/>
              </a:ext>
            </a:extLst>
          </p:cNvPr>
          <p:cNvSpPr txBox="1"/>
          <p:nvPr/>
        </p:nvSpPr>
        <p:spPr>
          <a:xfrm>
            <a:off x="3731607" y="3531197"/>
            <a:ext cx="182690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বাসক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C5C0111B-FD37-442F-9BA9-7E17F924DB1A}"/>
              </a:ext>
            </a:extLst>
          </p:cNvPr>
          <p:cNvSpPr/>
          <p:nvPr/>
        </p:nvSpPr>
        <p:spPr>
          <a:xfrm>
            <a:off x="6167773" y="3558016"/>
            <a:ext cx="274985" cy="358056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CBA4D62D-7888-4917-A9E2-EA45FC1B2F82}"/>
              </a:ext>
            </a:extLst>
          </p:cNvPr>
          <p:cNvSpPr/>
          <p:nvPr/>
        </p:nvSpPr>
        <p:spPr>
          <a:xfrm>
            <a:off x="3463464" y="2785459"/>
            <a:ext cx="274985" cy="358056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BB365684-8D50-4680-AE9D-0D22116808D8}"/>
              </a:ext>
            </a:extLst>
          </p:cNvPr>
          <p:cNvSpPr/>
          <p:nvPr/>
        </p:nvSpPr>
        <p:spPr>
          <a:xfrm>
            <a:off x="3409911" y="3556700"/>
            <a:ext cx="274985" cy="358056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xmlns="" id="{E29F1D57-BE35-4FEF-AED3-DEC8103BCAC4}"/>
              </a:ext>
            </a:extLst>
          </p:cNvPr>
          <p:cNvSpPr/>
          <p:nvPr/>
        </p:nvSpPr>
        <p:spPr>
          <a:xfrm>
            <a:off x="471947" y="5113697"/>
            <a:ext cx="2387700" cy="1017688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প্রশ্নঃ২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16419D6-C55A-4584-A965-C0488F773410}"/>
              </a:ext>
            </a:extLst>
          </p:cNvPr>
          <p:cNvSpPr txBox="1"/>
          <p:nvPr/>
        </p:nvSpPr>
        <p:spPr>
          <a:xfrm>
            <a:off x="3463464" y="4776156"/>
            <a:ext cx="5417317" cy="16927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বস্ত্র</a:t>
            </a:r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BD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BD" sz="2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(i) </a:t>
            </a:r>
            <a:r>
              <a:rPr lang="en-US" sz="2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endParaRPr lang="bn-BD" sz="2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(</a:t>
            </a:r>
            <a:r>
              <a:rPr lang="en-US" sz="2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ii) </a:t>
            </a:r>
            <a:r>
              <a:rPr lang="en-US" sz="2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শিমুল</a:t>
            </a:r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তুলা</a:t>
            </a:r>
            <a:endParaRPr lang="bn-BD" sz="2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(</a:t>
            </a:r>
            <a:r>
              <a:rPr lang="en-US" sz="2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iii) </a:t>
            </a:r>
            <a:r>
              <a:rPr lang="bn-BD" sz="2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চামড়া</a:t>
            </a:r>
            <a:endParaRPr lang="bn-BD" sz="2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সঠিক?</a:t>
            </a:r>
            <a:endParaRPr lang="bn-BD" sz="1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Multiply 22">
            <a:extLst>
              <a:ext uri="{FF2B5EF4-FFF2-40B4-BE49-F238E27FC236}">
                <a16:creationId xmlns:a16="http://schemas.microsoft.com/office/drawing/2014/main" xmlns="" id="{C4508368-602E-4823-9567-35C1ED70E3AD}"/>
              </a:ext>
            </a:extLst>
          </p:cNvPr>
          <p:cNvSpPr/>
          <p:nvPr/>
        </p:nvSpPr>
        <p:spPr>
          <a:xfrm>
            <a:off x="5130349" y="2691953"/>
            <a:ext cx="307788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Multiply 22">
            <a:extLst>
              <a:ext uri="{FF2B5EF4-FFF2-40B4-BE49-F238E27FC236}">
                <a16:creationId xmlns:a16="http://schemas.microsoft.com/office/drawing/2014/main" xmlns="" id="{8483DF9D-1CBF-4EE4-B96C-8F5E4EDBE780}"/>
              </a:ext>
            </a:extLst>
          </p:cNvPr>
          <p:cNvSpPr/>
          <p:nvPr/>
        </p:nvSpPr>
        <p:spPr>
          <a:xfrm>
            <a:off x="7793274" y="3443329"/>
            <a:ext cx="307788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Multiply 22">
            <a:extLst>
              <a:ext uri="{FF2B5EF4-FFF2-40B4-BE49-F238E27FC236}">
                <a16:creationId xmlns:a16="http://schemas.microsoft.com/office/drawing/2014/main" xmlns="" id="{56C40625-D71D-47A3-A516-D21825EEAA34}"/>
              </a:ext>
            </a:extLst>
          </p:cNvPr>
          <p:cNvSpPr/>
          <p:nvPr/>
        </p:nvSpPr>
        <p:spPr>
          <a:xfrm>
            <a:off x="7763893" y="2653206"/>
            <a:ext cx="307788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Half Frame 32">
            <a:extLst>
              <a:ext uri="{FF2B5EF4-FFF2-40B4-BE49-F238E27FC236}">
                <a16:creationId xmlns:a16="http://schemas.microsoft.com/office/drawing/2014/main" xmlns="" id="{19799936-EE95-4878-B002-573E3BA3E4F7}"/>
              </a:ext>
            </a:extLst>
          </p:cNvPr>
          <p:cNvSpPr/>
          <p:nvPr/>
        </p:nvSpPr>
        <p:spPr>
          <a:xfrm rot="14014148">
            <a:off x="5200655" y="3512969"/>
            <a:ext cx="178156" cy="396386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5B422CA7-62A1-40DF-933C-6EBD061BACA9}"/>
              </a:ext>
            </a:extLst>
          </p:cNvPr>
          <p:cNvSpPr/>
          <p:nvPr/>
        </p:nvSpPr>
        <p:spPr>
          <a:xfrm>
            <a:off x="6151850" y="2687684"/>
            <a:ext cx="274985" cy="358056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xmlns="" id="{794DA158-964F-4D53-B8EB-E7BE97A4C5C7}"/>
              </a:ext>
            </a:extLst>
          </p:cNvPr>
          <p:cNvSpPr/>
          <p:nvPr/>
        </p:nvSpPr>
        <p:spPr>
          <a:xfrm>
            <a:off x="255294" y="823879"/>
            <a:ext cx="2183105" cy="1038580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প্রশ্নঃ১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1198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8" grpId="0" animBg="1"/>
      <p:bldP spid="21" grpId="0" animBg="1"/>
      <p:bldP spid="26" grpId="0" animBg="1"/>
      <p:bldP spid="27" grpId="0" animBg="1"/>
      <p:bldP spid="30" grpId="0" animBg="1"/>
      <p:bldP spid="33" grpId="0" animBg="1"/>
      <p:bldP spid="38" grpId="0" animBg="1"/>
      <p:bldP spid="3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2133600"/>
            <a:ext cx="77724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8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none" spc="0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48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none" spc="0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48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4800" b="1" cap="none" spc="0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8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বস্ত্র</a:t>
            </a:r>
            <a:r>
              <a:rPr lang="en-US" sz="48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বাসস্থান</a:t>
            </a:r>
            <a:r>
              <a:rPr lang="en-US" sz="48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48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48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8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কৃষির</a:t>
            </a:r>
            <a:r>
              <a:rPr lang="en-US" sz="48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48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8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  </a:t>
            </a:r>
            <a:endParaRPr lang="en-US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69323" y="0"/>
            <a:ext cx="31197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391236" y="21336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/>
        </p:nvSpPr>
        <p:spPr>
          <a:xfrm>
            <a:off x="29570" y="25021"/>
            <a:ext cx="9114430" cy="6858000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b="1" dirty="0" err="1" smtClean="0">
                <a:ln w="11430"/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b="1" dirty="0">
              <a:ln w="11430"/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Heart 1"/>
          <p:cNvSpPr/>
          <p:nvPr/>
        </p:nvSpPr>
        <p:spPr>
          <a:xfrm>
            <a:off x="3429000" y="4191000"/>
            <a:ext cx="2286000" cy="16002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D:\agriculture\class 6\Image000_0-700x9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744" y="1600200"/>
            <a:ext cx="4631140" cy="463114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6389" name="Picture 5" descr="D:\agriculture\class 6\file (16)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9094" y="1582003"/>
            <a:ext cx="4191000" cy="464933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6" name="Rectangle 5"/>
          <p:cNvSpPr/>
          <p:nvPr/>
        </p:nvSpPr>
        <p:spPr>
          <a:xfrm>
            <a:off x="1339984" y="304800"/>
            <a:ext cx="6781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করি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52400"/>
            <a:ext cx="76962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পাঠ</a:t>
            </a:r>
            <a:endParaRPr lang="en-US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2623488"/>
            <a:ext cx="815689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কৃষকের</a:t>
            </a:r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নির্ভরশীলতা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228600" y="24384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0"/>
            <a:ext cx="32004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7093" y="2464797"/>
            <a:ext cx="85411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মানুষের </a:t>
            </a:r>
            <a:r>
              <a:rPr lang="en-US" sz="3600" b="1" dirty="0" err="1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36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6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cap="none" spc="0" dirty="0" smtClean="0">
                <a:ln/>
                <a:solidFill>
                  <a:srgbClr val="00B05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/>
                <a:solidFill>
                  <a:srgbClr val="00B050"/>
                </a:solidFill>
                <a:effectLst/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cap="none" spc="0" dirty="0" smtClean="0">
                <a:ln/>
                <a:solidFill>
                  <a:srgbClr val="00B05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/>
                <a:solidFill>
                  <a:srgbClr val="00B050"/>
                </a:solidFill>
                <a:effectLst/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cap="none" spc="0" dirty="0" smtClean="0">
                <a:ln/>
                <a:solidFill>
                  <a:srgbClr val="00B05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/>
                <a:solidFill>
                  <a:srgbClr val="00B050"/>
                </a:solidFill>
                <a:effectLst/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5400" b="1" cap="none" spc="0" dirty="0">
              <a:ln/>
              <a:solidFill>
                <a:srgbClr val="00B05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2161" y="3488724"/>
            <a:ext cx="841900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6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6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6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en-US" sz="36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sz="36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7086" y="5105400"/>
            <a:ext cx="811420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শাস্ত্রে</a:t>
            </a:r>
            <a:r>
              <a:rPr lang="en-US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</a:t>
            </a:r>
            <a:r>
              <a:rPr lang="en-US" sz="3600" b="1" spc="-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সংস্কৃতিতে</a:t>
            </a:r>
            <a:r>
              <a:rPr lang="en-US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কৃষকের</a:t>
            </a:r>
            <a:r>
              <a:rPr lang="en-US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314271"/>
            <a:ext cx="4844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3665444" cy="1752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287" y="76200"/>
            <a:ext cx="3433423" cy="1676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643186"/>
            <a:ext cx="3665444" cy="1581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287" y="2633661"/>
            <a:ext cx="3433423" cy="1590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763087"/>
            <a:ext cx="3665444" cy="15615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308" y="4970843"/>
            <a:ext cx="3433423" cy="13730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0" y="1905000"/>
            <a:ext cx="9669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55419" y="4332969"/>
            <a:ext cx="19111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7010400" y="1794947"/>
            <a:ext cx="7681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বস্ত্র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96267" y="6248400"/>
            <a:ext cx="949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4215825"/>
            <a:ext cx="13756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বাসস্থান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20369" y="6324600"/>
            <a:ext cx="161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বিনোদন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249981" y="75858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4249981" y="322215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4249981" y="543927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8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52400"/>
            <a:ext cx="52578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5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2463621"/>
            <a:ext cx="7239000" cy="769441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lvl="0"/>
            <a:r>
              <a:rPr lang="en-US" sz="4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238836" y="2295507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16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agriculture\class 6\Rice_Is_Do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3691" y="2292824"/>
            <a:ext cx="2381629" cy="1872661"/>
          </a:xfrm>
          <a:prstGeom prst="rect">
            <a:avLst/>
          </a:prstGeom>
          <a:noFill/>
        </p:spPr>
      </p:pic>
      <p:pic>
        <p:nvPicPr>
          <p:cNvPr id="4" name="Picture 2" descr="D:\agriculture\Ruby picture\part-3\2010-03-22-19-40-43-007303500-khana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82" y="2286001"/>
            <a:ext cx="2667000" cy="187948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10772" y="195618"/>
            <a:ext cx="787862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latin typeface="NikoshBAN" pitchFamily="2" charset="0"/>
                <a:cs typeface="NikoshBAN" pitchFamily="2" charset="0"/>
              </a:rPr>
              <a:t>) </a:t>
            </a:r>
            <a:r>
              <a:rPr lang="en-US" sz="40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latin typeface="NikoshBAN" pitchFamily="2" charset="0"/>
                <a:cs typeface="NikoshBAN" pitchFamily="2" charset="0"/>
              </a:rPr>
              <a:t>কৃষির</a:t>
            </a:r>
            <a:r>
              <a:rPr lang="en-US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latin typeface="NikoshBAN" pitchFamily="2" charset="0"/>
                <a:cs typeface="NikoshBAN" pitchFamily="2" charset="0"/>
              </a:rPr>
              <a:t>নির্ভরশীল</a:t>
            </a:r>
            <a:endParaRPr lang="en-US" sz="4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15364" name="Picture 4" descr="D:\agriculture\class 6\file (17)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6990" y="2292825"/>
            <a:ext cx="2249703" cy="19050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425232" y="5079984"/>
            <a:ext cx="1676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কৃষিকাজ</a:t>
            </a:r>
            <a:endParaRPr lang="en-US" sz="3200" b="1" cap="none" spc="0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1547" y="5079987"/>
            <a:ext cx="19928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3200" b="1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endParaRPr lang="en-US" sz="3200" b="1" cap="none" spc="0" dirty="0">
              <a:ln/>
              <a:solidFill>
                <a:srgbClr val="00206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5079985"/>
            <a:ext cx="1447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endParaRPr lang="en-US" sz="3200" b="1" cap="none" spc="0" dirty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5867400" y="3263843"/>
            <a:ext cx="762000" cy="127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590800" y="3200400"/>
            <a:ext cx="83443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Right Arrow 1"/>
          <p:cNvSpPr/>
          <p:nvPr/>
        </p:nvSpPr>
        <p:spPr>
          <a:xfrm>
            <a:off x="2101596" y="507998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5270151" y="507998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agriculture\Ruby picture\part-3\14291729501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77694" y="840756"/>
            <a:ext cx="3429000" cy="2359644"/>
          </a:xfrm>
          <a:prstGeom prst="rect">
            <a:avLst/>
          </a:prstGeom>
          <a:noFill/>
        </p:spPr>
      </p:pic>
      <p:pic>
        <p:nvPicPr>
          <p:cNvPr id="16387" name="Picture 3" descr="D:\agriculture\class 6\পাট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929385"/>
            <a:ext cx="3200400" cy="2302042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682278" y="1171461"/>
            <a:ext cx="1905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আঁশ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29480" y="3200400"/>
            <a:ext cx="100540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পাট</a:t>
            </a:r>
            <a:endParaRPr lang="en-US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87770" y="3200400"/>
            <a:ext cx="9749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তূ</a:t>
            </a:r>
            <a:r>
              <a:rPr lang="en-US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3" descr="http://ips-static.videopublishing.com/kyproscom/new_shop_clothes-galler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58369" y="4419977"/>
            <a:ext cx="3138238" cy="2361446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4034914" y="5959045"/>
            <a:ext cx="105028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বস্ত্র</a:t>
            </a:r>
            <a:endParaRPr lang="en-US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" y="0"/>
            <a:ext cx="8305800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বস্ত্র</a:t>
            </a:r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কৃষির</a:t>
            </a:r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নির্ভরশীল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1562100" y="40759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7162800" y="39616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50" name="Picture 2" descr="http://www.tissushop.fr/WebRoot/ce_fr3/Shops/263138/4C42/1B4A/986D/3C68/873A/3EC1/CD19/547A/L-100-00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74" y="4572000"/>
            <a:ext cx="3048000" cy="20574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1853</TotalTime>
  <Words>803</Words>
  <Application>Microsoft Office PowerPoint</Application>
  <PresentationFormat>On-screen Show (4:3)</PresentationFormat>
  <Paragraphs>145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HERA</dc:creator>
  <cp:lastModifiedBy>Windows User</cp:lastModifiedBy>
  <cp:revision>293</cp:revision>
  <dcterms:created xsi:type="dcterms:W3CDTF">2006-08-16T00:00:00Z</dcterms:created>
  <dcterms:modified xsi:type="dcterms:W3CDTF">2020-04-12T15:47:00Z</dcterms:modified>
</cp:coreProperties>
</file>