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3" r:id="rId4"/>
    <p:sldId id="281" r:id="rId5"/>
    <p:sldId id="282" r:id="rId6"/>
    <p:sldId id="260" r:id="rId7"/>
    <p:sldId id="261" r:id="rId8"/>
    <p:sldId id="274" r:id="rId9"/>
    <p:sldId id="278" r:id="rId10"/>
    <p:sldId id="279" r:id="rId11"/>
    <p:sldId id="280" r:id="rId12"/>
    <p:sldId id="283" r:id="rId13"/>
    <p:sldId id="263" r:id="rId14"/>
    <p:sldId id="264" r:id="rId15"/>
    <p:sldId id="275" r:id="rId16"/>
    <p:sldId id="266" r:id="rId17"/>
    <p:sldId id="276" r:id="rId18"/>
    <p:sldId id="284" r:id="rId19"/>
    <p:sldId id="277" r:id="rId20"/>
    <p:sldId id="269" r:id="rId21"/>
    <p:sldId id="270" r:id="rId22"/>
    <p:sldId id="271" r:id="rId23"/>
    <p:sldId id="27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01041-EC41-4B8F-ADA8-0CFD0C5A1F3B}" type="datetimeFigureOut">
              <a:rPr lang="en-US" smtClean="0"/>
              <a:t>4/12/2020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4C8A76-26DC-44AF-A0C8-4A48FA4421EB}" type="slidenum">
              <a:rPr lang="en-US" smtClean="0"/>
              <a:t>‹#›</a:t>
            </a:fld>
            <a:endParaRPr lang="en-US"/>
          </a:p>
        </p:txBody>
      </p:sp>
    </p:spTree>
    <p:extLst>
      <p:ext uri="{BB962C8B-B14F-4D97-AF65-F5344CB8AC3E}">
        <p14:creationId xmlns:p14="http://schemas.microsoft.com/office/powerpoint/2010/main" val="20788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4C8A76-26DC-44AF-A0C8-4A48FA4421EB}" type="slidenum">
              <a:rPr lang="en-US" smtClean="0"/>
              <a:t>2</a:t>
            </a:fld>
            <a:endParaRPr lang="en-US"/>
          </a:p>
        </p:txBody>
      </p:sp>
    </p:spTree>
    <p:extLst>
      <p:ext uri="{BB962C8B-B14F-4D97-AF65-F5344CB8AC3E}">
        <p14:creationId xmlns:p14="http://schemas.microsoft.com/office/powerpoint/2010/main" val="2023365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457200"/>
            <a:ext cx="3657600" cy="914400"/>
          </a:xfrm>
          <a:ln w="76200"/>
        </p:spPr>
        <p:style>
          <a:lnRef idx="2">
            <a:schemeClr val="accent2"/>
          </a:lnRef>
          <a:fillRef idx="1">
            <a:schemeClr val="lt1"/>
          </a:fillRef>
          <a:effectRef idx="0">
            <a:schemeClr val="accent2"/>
          </a:effectRef>
          <a:fontRef idx="minor">
            <a:schemeClr val="dk1"/>
          </a:fontRef>
        </p:style>
        <p:txBody>
          <a:bodyPr>
            <a:normAutofit fontScale="90000"/>
          </a:bodyPr>
          <a:lstStyle/>
          <a:p>
            <a:r>
              <a:rPr lang="bn-BD" sz="8000" dirty="0" smtClean="0">
                <a:latin typeface="NikoshBAN" pitchFamily="2" charset="0"/>
                <a:cs typeface="NikoshBAN" pitchFamily="2" charset="0"/>
              </a:rPr>
              <a:t>স্বাগতম </a:t>
            </a:r>
            <a:endParaRPr lang="en-US" sz="8000" dirty="0">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7300" y="2018210"/>
            <a:ext cx="6629400" cy="4277032"/>
          </a:xfrm>
          <a:prstGeom prst="ellipse">
            <a:avLst/>
          </a:prstGeom>
          <a:ln w="190500" cap="rnd">
            <a:solidFill>
              <a:schemeClr val="accent2">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2396" y="304800"/>
            <a:ext cx="1848583" cy="646331"/>
          </a:xfrm>
          <a:prstGeom prst="rect">
            <a:avLst/>
          </a:prstGeom>
          <a:ln w="76200"/>
        </p:spPr>
        <p:style>
          <a:lnRef idx="2">
            <a:schemeClr val="accent2"/>
          </a:lnRef>
          <a:fillRef idx="1">
            <a:schemeClr val="lt1"/>
          </a:fillRef>
          <a:effectRef idx="0">
            <a:schemeClr val="accent2"/>
          </a:effectRef>
          <a:fontRef idx="minor">
            <a:schemeClr val="dk1"/>
          </a:fontRef>
        </p:style>
        <p:txBody>
          <a:bodyPr wrap="none">
            <a:spAutoFit/>
          </a:bodyPr>
          <a:lstStyle/>
          <a:p>
            <a:r>
              <a:rPr lang="bn-BD" sz="3600" dirty="0" smtClean="0">
                <a:latin typeface="NikoshBAN" pitchFamily="2" charset="0"/>
                <a:cs typeface="NikoshBAN" pitchFamily="2" charset="0"/>
              </a:rPr>
              <a:t>২ নং ঘটনা </a:t>
            </a:r>
            <a:endParaRPr lang="en-US" sz="36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6" y="1802143"/>
            <a:ext cx="3851922" cy="2541257"/>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802143"/>
            <a:ext cx="3715788" cy="2541257"/>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Rectangle 4"/>
          <p:cNvSpPr/>
          <p:nvPr/>
        </p:nvSpPr>
        <p:spPr>
          <a:xfrm>
            <a:off x="152400" y="4810613"/>
            <a:ext cx="8821188" cy="1200329"/>
          </a:xfrm>
          <a:prstGeom prst="rect">
            <a:avLst/>
          </a:prstGeom>
          <a:ln w="76200"/>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r>
              <a:rPr lang="bn-BD" sz="3600" b="0" cap="none" spc="0" dirty="0" smtClean="0">
                <a:ln w="0"/>
                <a:solidFill>
                  <a:schemeClr val="bg1"/>
                </a:solidFill>
                <a:latin typeface="NikoshBAN" panose="02000000000000000000" pitchFamily="2" charset="0"/>
                <a:cs typeface="NikoshBAN" panose="02000000000000000000" pitchFamily="2" charset="0"/>
              </a:rPr>
              <a:t>২০১২ সালের সেপ্টেম্বরের ৩০ তারিখ চট্টগ্রামের রামুতে রাতের অন্ধকারে অসংখ্য বৌদ্ধবিহার পুড়িয়ে</a:t>
            </a:r>
            <a:r>
              <a:rPr lang="bn-IN" sz="3600" b="0" cap="none" spc="0" dirty="0" smtClean="0">
                <a:ln w="0"/>
                <a:solidFill>
                  <a:schemeClr val="bg1"/>
                </a:solidFill>
                <a:latin typeface="NikoshBAN" panose="02000000000000000000" pitchFamily="2" charset="0"/>
                <a:cs typeface="NikoshBAN" panose="02000000000000000000" pitchFamily="2" charset="0"/>
              </a:rPr>
              <a:t> </a:t>
            </a:r>
            <a:r>
              <a:rPr lang="bn-BD" sz="3600" b="0" cap="none" spc="0" dirty="0" smtClean="0">
                <a:ln w="0"/>
                <a:solidFill>
                  <a:schemeClr val="bg1"/>
                </a:solidFill>
                <a:latin typeface="NikoshBAN" panose="02000000000000000000" pitchFamily="2" charset="0"/>
                <a:cs typeface="NikoshBAN" panose="02000000000000000000" pitchFamily="2" charset="0"/>
              </a:rPr>
              <a:t>দে</a:t>
            </a:r>
            <a:r>
              <a:rPr lang="bn-IN" sz="3600" b="0" cap="none" spc="0" dirty="0" smtClean="0">
                <a:ln w="0"/>
                <a:solidFill>
                  <a:schemeClr val="bg1"/>
                </a:solidFill>
                <a:latin typeface="NikoshBAN" panose="02000000000000000000" pitchFamily="2" charset="0"/>
                <a:cs typeface="NikoshBAN" panose="02000000000000000000" pitchFamily="2" charset="0"/>
              </a:rPr>
              <a:t>ও</a:t>
            </a:r>
            <a:r>
              <a:rPr lang="bn-BD" sz="3600" b="0" cap="none" spc="0" dirty="0" smtClean="0">
                <a:ln w="0"/>
                <a:solidFill>
                  <a:schemeClr val="bg1"/>
                </a:solidFill>
                <a:latin typeface="NikoshBAN" panose="02000000000000000000" pitchFamily="2" charset="0"/>
                <a:cs typeface="NikoshBAN" panose="02000000000000000000" pitchFamily="2" charset="0"/>
              </a:rPr>
              <a:t>য়া</a:t>
            </a:r>
            <a:r>
              <a:rPr lang="bn-IN" sz="3600" b="0" cap="none" spc="0" dirty="0" smtClean="0">
                <a:ln w="0"/>
                <a:solidFill>
                  <a:schemeClr val="bg1"/>
                </a:solidFill>
                <a:latin typeface="NikoshBAN" panose="02000000000000000000" pitchFamily="2" charset="0"/>
                <a:cs typeface="NikoshBAN" panose="02000000000000000000" pitchFamily="2" charset="0"/>
              </a:rPr>
              <a:t>  </a:t>
            </a:r>
            <a:r>
              <a:rPr lang="bn-BD" sz="3600" b="0" cap="none" spc="0" dirty="0" smtClean="0">
                <a:ln w="0"/>
                <a:solidFill>
                  <a:schemeClr val="bg1"/>
                </a:solidFill>
                <a:latin typeface="NikoshBAN" panose="02000000000000000000" pitchFamily="2" charset="0"/>
                <a:cs typeface="NikoshBAN" panose="02000000000000000000" pitchFamily="2" charset="0"/>
              </a:rPr>
              <a:t>হয়েছিল।</a:t>
            </a:r>
            <a:endParaRPr lang="en-US" sz="3600" b="0" cap="none" spc="0" dirty="0">
              <a:ln w="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209177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E:\MOTIAR\D,contennt Picture 2\ci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219" y="1398515"/>
            <a:ext cx="4036061" cy="2473318"/>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2400" y="4648200"/>
            <a:ext cx="8839200" cy="1077218"/>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3200" dirty="0" smtClean="0">
                <a:solidFill>
                  <a:schemeClr val="bg1"/>
                </a:solidFill>
                <a:latin typeface="NikoshBAN" panose="02000000000000000000" pitchFamily="2" charset="0"/>
                <a:cs typeface="NikoshBAN" panose="02000000000000000000" pitchFamily="2" charset="0"/>
              </a:rPr>
              <a:t>২০১১ সালের জুন মাসের ৯ তারিখে </a:t>
            </a:r>
            <a:r>
              <a:rPr lang="en-US" sz="3200" dirty="0" err="1" smtClean="0">
                <a:solidFill>
                  <a:schemeClr val="bg1"/>
                </a:solidFill>
                <a:latin typeface="NikoshBAN" panose="02000000000000000000" pitchFamily="2" charset="0"/>
                <a:cs typeface="NikoshBAN" panose="02000000000000000000" pitchFamily="2" charset="0"/>
              </a:rPr>
              <a:t>সিটি</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ব্যাংকের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লক্ষ</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লক্ষ</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গ্রাহকের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কেডিট</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কার্ডের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গোপন</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নম্বর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অপারাধীদের</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হাতে</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চলে</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গেছে</a:t>
            </a:r>
            <a:r>
              <a:rPr lang="en-US" sz="3200" dirty="0" smtClean="0">
                <a:solidFill>
                  <a:schemeClr val="bg1"/>
                </a:solidFill>
                <a:latin typeface="NikoshBAN" panose="02000000000000000000" pitchFamily="2" charset="0"/>
                <a:cs typeface="NikoshBAN" panose="02000000000000000000" pitchFamily="2" charset="0"/>
              </a:rPr>
              <a:t>।</a:t>
            </a:r>
            <a:endParaRPr lang="en-US" sz="3200" dirty="0">
              <a:solidFill>
                <a:schemeClr val="bg1"/>
              </a:solidFill>
              <a:latin typeface="NikoshBAN" panose="02000000000000000000" pitchFamily="2" charset="0"/>
              <a:cs typeface="NikoshBAN" panose="02000000000000000000" pitchFamily="2" charset="0"/>
            </a:endParaRPr>
          </a:p>
        </p:txBody>
      </p:sp>
      <p:sp>
        <p:nvSpPr>
          <p:cNvPr id="9" name="TextBox 8"/>
          <p:cNvSpPr txBox="1"/>
          <p:nvPr/>
        </p:nvSpPr>
        <p:spPr>
          <a:xfrm>
            <a:off x="317219" y="268205"/>
            <a:ext cx="2171699" cy="707886"/>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4000" b="1" dirty="0" smtClean="0">
                <a:latin typeface="NikoshBAN" panose="02000000000000000000" pitchFamily="2" charset="0"/>
                <a:cs typeface="NikoshBAN" panose="02000000000000000000" pitchFamily="2" charset="0"/>
              </a:rPr>
              <a:t>৩ নং ঘটনা </a:t>
            </a:r>
            <a:endParaRPr lang="en-US" sz="4000" b="1" dirty="0">
              <a:latin typeface="NikoshBAN" panose="02000000000000000000" pitchFamily="2" charset="0"/>
              <a:cs typeface="NikoshBAN" panose="02000000000000000000" pitchFamily="2" charset="0"/>
            </a:endParaRPr>
          </a:p>
        </p:txBody>
      </p:sp>
      <p:grpSp>
        <p:nvGrpSpPr>
          <p:cNvPr id="12" name="Group 11"/>
          <p:cNvGrpSpPr/>
          <p:nvPr/>
        </p:nvGrpSpPr>
        <p:grpSpPr>
          <a:xfrm>
            <a:off x="4648200" y="1398515"/>
            <a:ext cx="4225688" cy="2473318"/>
            <a:chOff x="4353280" y="920142"/>
            <a:chExt cx="4455280" cy="2545874"/>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280" y="920142"/>
              <a:ext cx="4455280" cy="2545874"/>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9400" y="2355776"/>
              <a:ext cx="2179160" cy="1080508"/>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spTree>
    <p:extLst>
      <p:ext uri="{BB962C8B-B14F-4D97-AF65-F5344CB8AC3E}">
        <p14:creationId xmlns:p14="http://schemas.microsoft.com/office/powerpoint/2010/main" val="2123261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457200"/>
            <a:ext cx="1858201" cy="646331"/>
          </a:xfrm>
          <a:prstGeom prst="rect">
            <a:avLst/>
          </a:prstGeom>
          <a:ln w="76200"/>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3600" dirty="0" smtClean="0">
                <a:latin typeface="NikoshBAN" panose="02000000000000000000" pitchFamily="2" charset="0"/>
                <a:cs typeface="NikoshBAN" panose="02000000000000000000" pitchFamily="2" charset="0"/>
              </a:rPr>
              <a:t>একক কাজ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533400" y="1676400"/>
            <a:ext cx="7772399" cy="4524315"/>
          </a:xfrm>
          <a:prstGeom prst="rect">
            <a:avLst/>
          </a:prstGeom>
          <a:noFill/>
        </p:spPr>
        <p:txBody>
          <a:bodyPr wrap="square" rtlCol="0">
            <a:spAutoFit/>
          </a:bodyPr>
          <a:lstStyle/>
          <a:p>
            <a:r>
              <a:rPr lang="bn-BD" sz="3600" dirty="0" smtClean="0">
                <a:latin typeface="NikoshBAN" panose="02000000000000000000" pitchFamily="2" charset="0"/>
                <a:cs typeface="NikoshBAN" panose="02000000000000000000" pitchFamily="2" charset="0"/>
              </a:rPr>
              <a:t>১। সাইবার অপরাধ কি? </a:t>
            </a:r>
          </a:p>
          <a:p>
            <a:r>
              <a:rPr lang="bn-BD" sz="3600" dirty="0" smtClean="0">
                <a:solidFill>
                  <a:srgbClr val="FF0000"/>
                </a:solidFill>
                <a:latin typeface="NikoshBAN" panose="02000000000000000000" pitchFamily="2" charset="0"/>
                <a:cs typeface="NikoshBAN" panose="02000000000000000000" pitchFamily="2" charset="0"/>
              </a:rPr>
              <a:t>সমাধানঃ</a:t>
            </a:r>
            <a:r>
              <a:rPr lang="bn-BD" sz="3600" dirty="0" smtClean="0">
                <a:latin typeface="NikoshBAN" panose="02000000000000000000" pitchFamily="2" charset="0"/>
                <a:cs typeface="NikoshBAN" panose="02000000000000000000" pitchFamily="2" charset="0"/>
              </a:rPr>
              <a:t> </a:t>
            </a:r>
            <a:r>
              <a:rPr lang="as-IN" sz="3600" dirty="0">
                <a:solidFill>
                  <a:schemeClr val="bg1"/>
                </a:solidFill>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সাইবার অপরাধ’ বলতে ইন্টারনেট ব্যবহার করে যে অপরাধ করা হয়, তাকেই বোঝানো হয়। খুব সাধারন অর্থে সাইবার অপরাধ হলো যেকোন ধরনের অনৈতিক কাজ</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করা</a:t>
            </a:r>
            <a:r>
              <a:rPr lang="en-US" sz="3600" dirty="0">
                <a:latin typeface="NikoshBAN" panose="02000000000000000000" pitchFamily="2" charset="0"/>
                <a:cs typeface="NikoshBAN" panose="02000000000000000000" pitchFamily="2" charset="0"/>
              </a:rPr>
              <a:t> </a:t>
            </a:r>
            <a:r>
              <a:rPr lang="en-US" sz="3600" dirty="0" err="1">
                <a:latin typeface="NikoshBAN" panose="02000000000000000000" pitchFamily="2" charset="0"/>
                <a:cs typeface="NikoshBAN" panose="02000000000000000000" pitchFamily="2" charset="0"/>
              </a:rPr>
              <a:t>বোঝায়</a:t>
            </a:r>
            <a:r>
              <a:rPr lang="en-US" sz="3600" dirty="0">
                <a:latin typeface="NikoshBAN" panose="02000000000000000000" pitchFamily="2" charset="0"/>
                <a:cs typeface="NikoshBAN" panose="02000000000000000000" pitchFamily="2" charset="0"/>
              </a:rPr>
              <a:t>।</a:t>
            </a:r>
            <a:r>
              <a:rPr lang="as-IN" sz="3600" dirty="0">
                <a:latin typeface="NikoshBAN" panose="02000000000000000000" pitchFamily="2" charset="0"/>
                <a:cs typeface="NikoshBAN" panose="02000000000000000000" pitchFamily="2" charset="0"/>
              </a:rPr>
              <a:t> </a:t>
            </a:r>
            <a:endParaRPr lang="bn-BD" sz="3600" dirty="0" smtClean="0">
              <a:latin typeface="NikoshBAN" panose="02000000000000000000" pitchFamily="2" charset="0"/>
              <a:cs typeface="NikoshBAN" panose="02000000000000000000" pitchFamily="2" charset="0"/>
            </a:endParaRPr>
          </a:p>
          <a:p>
            <a:r>
              <a:rPr lang="bn-BD" sz="3600" dirty="0" smtClean="0">
                <a:latin typeface="NikoshBAN" panose="02000000000000000000" pitchFamily="2" charset="0"/>
                <a:cs typeface="NikoshBAN" panose="02000000000000000000" pitchFamily="2" charset="0"/>
              </a:rPr>
              <a:t>২। ১,২ ও ৩ নং ঘটনার পিছনে কারন কি? </a:t>
            </a:r>
          </a:p>
          <a:p>
            <a:r>
              <a:rPr lang="bn-BD" sz="3600" dirty="0" smtClean="0">
                <a:solidFill>
                  <a:srgbClr val="FF0000"/>
                </a:solidFill>
                <a:latin typeface="NikoshBAN" panose="02000000000000000000" pitchFamily="2" charset="0"/>
                <a:cs typeface="NikoshBAN" panose="02000000000000000000" pitchFamily="2" charset="0"/>
              </a:rPr>
              <a:t>সমাধানঃ</a:t>
            </a:r>
            <a:r>
              <a:rPr lang="bn-BD" sz="3600" dirty="0" smtClean="0">
                <a:latin typeface="NikoshBAN" panose="02000000000000000000" pitchFamily="2" charset="0"/>
                <a:cs typeface="NikoshBAN" panose="02000000000000000000" pitchFamily="2" charset="0"/>
              </a:rPr>
              <a:t> সাইবার অপরাধ </a:t>
            </a:r>
            <a:endParaRPr lang="en-US" sz="3600" dirty="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12090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14.jpg"/>
          <p:cNvPicPr>
            <a:picLocks noChangeAspect="1"/>
          </p:cNvPicPr>
          <p:nvPr/>
        </p:nvPicPr>
        <p:blipFill>
          <a:blip r:embed="rId2"/>
          <a:stretch>
            <a:fillRect/>
          </a:stretch>
        </p:blipFill>
        <p:spPr>
          <a:xfrm>
            <a:off x="304800" y="228600"/>
            <a:ext cx="3429000" cy="240315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Picture 2" descr="s-3.jpg"/>
          <p:cNvPicPr>
            <a:picLocks noChangeAspect="1"/>
          </p:cNvPicPr>
          <p:nvPr/>
        </p:nvPicPr>
        <p:blipFill>
          <a:blip r:embed="rId3" cstate="print"/>
          <a:stretch>
            <a:fillRect/>
          </a:stretch>
        </p:blipFill>
        <p:spPr>
          <a:xfrm>
            <a:off x="4343401" y="228600"/>
            <a:ext cx="1371600" cy="2403638"/>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4" name="Picture 3" descr="s-9.jpg"/>
          <p:cNvPicPr>
            <a:picLocks noChangeAspect="1"/>
          </p:cNvPicPr>
          <p:nvPr/>
        </p:nvPicPr>
        <p:blipFill>
          <a:blip r:embed="rId4"/>
          <a:stretch>
            <a:fillRect/>
          </a:stretch>
        </p:blipFill>
        <p:spPr>
          <a:xfrm>
            <a:off x="6202548" y="304800"/>
            <a:ext cx="2543411" cy="232695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descr="s-6.jpg"/>
          <p:cNvPicPr>
            <a:picLocks noChangeAspect="1"/>
          </p:cNvPicPr>
          <p:nvPr/>
        </p:nvPicPr>
        <p:blipFill>
          <a:blip r:embed="rId5"/>
          <a:stretch>
            <a:fillRect/>
          </a:stretch>
        </p:blipFill>
        <p:spPr>
          <a:xfrm>
            <a:off x="2438400" y="2882590"/>
            <a:ext cx="4572000" cy="252761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6" name="TextBox 5"/>
          <p:cNvSpPr txBox="1"/>
          <p:nvPr/>
        </p:nvSpPr>
        <p:spPr>
          <a:xfrm>
            <a:off x="2615489" y="5791200"/>
            <a:ext cx="4217821" cy="646331"/>
          </a:xfrm>
          <a:prstGeom prst="rect">
            <a:avLst/>
          </a:prstGeom>
          <a:ln w="76200"/>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3600" dirty="0" smtClean="0">
                <a:latin typeface="NikoshBAN" pitchFamily="2" charset="0"/>
                <a:cs typeface="NikoshBAN" pitchFamily="2" charset="0"/>
              </a:rPr>
              <a:t>প্রচলিত কিছু সাইবার অপরাধ</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9586" y="3733800"/>
            <a:ext cx="8458200" cy="2971800"/>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3600" u="sng" dirty="0" smtClean="0">
                <a:latin typeface="NikoshBAN" pitchFamily="2" charset="0"/>
                <a:cs typeface="NikoshBAN" pitchFamily="2" charset="0"/>
              </a:rPr>
              <a:t>স্প্যামঃ </a:t>
            </a:r>
            <a:endParaRPr lang="bn-BD" sz="3600" dirty="0" smtClean="0">
              <a:latin typeface="NikoshBAN" pitchFamily="2" charset="0"/>
              <a:cs typeface="NikoshBAN" pitchFamily="2" charset="0"/>
            </a:endParaRPr>
          </a:p>
          <a:p>
            <a:r>
              <a:rPr lang="bn-BD" sz="3600" dirty="0" smtClean="0">
                <a:latin typeface="NikoshBAN" pitchFamily="2" charset="0"/>
                <a:cs typeface="NikoshBAN" pitchFamily="2" charset="0"/>
              </a:rPr>
              <a:t>স্প্যাম হচ্ছে যন্ত্র দিয়ে তৈরি করা অপ্রয়োজনীয় উদ্দেশ্যমুলক কিংবা আপত্তিকর ই-মেইল,যেগুলো প্রতিমুহুর্তে তোমার কাছে পাঠানো হচ্ছে। স্প্যামের আঘাত থেকে রক্ষা করার জন্য নানা ধরনের ব্যবস্থা নিতে গিয়ে অনেকসময় সম্পদের অপচয় হয়। </a:t>
            </a:r>
            <a:endParaRPr lang="en-US" sz="3600" dirty="0">
              <a:latin typeface="NikoshBAN" pitchFamily="2" charset="0"/>
              <a:cs typeface="NikoshBAN" pitchFamily="2" charset="0"/>
            </a:endParaRPr>
          </a:p>
        </p:txBody>
      </p:sp>
      <p:pic>
        <p:nvPicPr>
          <p:cNvPr id="4" name="Picture 3" descr="C:\Users\Motiar\Desktop\Untitled 1.png"/>
          <p:cNvPicPr>
            <a:picLocks noChangeAspect="1" noChangeArrowheads="1"/>
          </p:cNvPicPr>
          <p:nvPr/>
        </p:nvPicPr>
        <p:blipFill>
          <a:blip r:embed="rId2"/>
          <a:srcRect/>
          <a:stretch>
            <a:fillRect/>
          </a:stretch>
        </p:blipFill>
        <p:spPr bwMode="auto">
          <a:xfrm>
            <a:off x="2743200" y="228600"/>
            <a:ext cx="6105723" cy="236220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6" name="Group 5"/>
          <p:cNvGrpSpPr/>
          <p:nvPr/>
        </p:nvGrpSpPr>
        <p:grpSpPr>
          <a:xfrm>
            <a:off x="457200" y="228600"/>
            <a:ext cx="1981200" cy="3276600"/>
            <a:chOff x="457200" y="381000"/>
            <a:chExt cx="2140514" cy="3705225"/>
          </a:xfrm>
        </p:grpSpPr>
        <p:pic>
          <p:nvPicPr>
            <p:cNvPr id="2" name="Picture 1" descr="s-3.jpg"/>
            <p:cNvPicPr>
              <a:picLocks noChangeAspect="1"/>
            </p:cNvPicPr>
            <p:nvPr/>
          </p:nvPicPr>
          <p:blipFill>
            <a:blip r:embed="rId3" cstate="print"/>
            <a:stretch>
              <a:fillRect/>
            </a:stretch>
          </p:blipFill>
          <p:spPr>
            <a:xfrm>
              <a:off x="457200" y="381000"/>
              <a:ext cx="2109107" cy="3696071"/>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856876"/>
              <a:ext cx="2140514" cy="1229349"/>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5148161" cy="2238146"/>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4" name="Rectangle 3"/>
          <p:cNvSpPr/>
          <p:nvPr/>
        </p:nvSpPr>
        <p:spPr>
          <a:xfrm>
            <a:off x="319585" y="2971800"/>
            <a:ext cx="8367215" cy="3046988"/>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u="sng" dirty="0" err="1" smtClean="0">
                <a:solidFill>
                  <a:schemeClr val="bg1"/>
                </a:solidFill>
                <a:latin typeface="NikoshBAN" pitchFamily="2" charset="0"/>
                <a:cs typeface="NikoshBAN" pitchFamily="2" charset="0"/>
              </a:rPr>
              <a:t>প্রতারনাঃ</a:t>
            </a:r>
            <a:r>
              <a:rPr lang="en-US" sz="3200" b="1" u="sng" dirty="0" smtClean="0">
                <a:solidFill>
                  <a:schemeClr val="bg1"/>
                </a:solidFill>
                <a:latin typeface="NikoshBAN" pitchFamily="2" charset="0"/>
                <a:cs typeface="NikoshBAN" pitchFamily="2" charset="0"/>
              </a:rPr>
              <a:t>- </a:t>
            </a:r>
            <a:endParaRPr lang="bn-BD" sz="3200" b="1" u="sng" dirty="0">
              <a:solidFill>
                <a:schemeClr val="bg1"/>
              </a:solidFill>
              <a:latin typeface="NikoshBAN" pitchFamily="2" charset="0"/>
              <a:cs typeface="NikoshBAN" pitchFamily="2" charset="0"/>
            </a:endParaRPr>
          </a:p>
          <a:p>
            <a:r>
              <a:rPr lang="bn-BD" sz="3200" dirty="0">
                <a:solidFill>
                  <a:schemeClr val="bg1"/>
                </a:solidFill>
                <a:latin typeface="NikoshBAN" pitchFamily="2" charset="0"/>
                <a:cs typeface="NikoshBAN" pitchFamily="2" charset="0"/>
              </a:rPr>
              <a:t>সাইবার অপরাধের একটা বড় অংশ হচ্ছে প্রতারনা। </a:t>
            </a:r>
            <a:r>
              <a:rPr lang="bn-BD" sz="3200" dirty="0" smtClean="0">
                <a:solidFill>
                  <a:schemeClr val="bg1"/>
                </a:solidFill>
                <a:latin typeface="NikoshBAN" pitchFamily="2" charset="0"/>
                <a:cs typeface="NikoshBAN" pitchFamily="2" charset="0"/>
              </a:rPr>
              <a:t>ভূল পরিচয়</a:t>
            </a:r>
            <a:r>
              <a:rPr lang="en-US" sz="3200" dirty="0" smtClean="0">
                <a:solidFill>
                  <a:schemeClr val="bg1"/>
                </a:solidFill>
                <a:latin typeface="NikoshBAN" pitchFamily="2" charset="0"/>
                <a:cs typeface="NikoshBAN" pitchFamily="2" charset="0"/>
              </a:rPr>
              <a:t> </a:t>
            </a:r>
            <a:r>
              <a:rPr lang="bn-BD" sz="3200" dirty="0" smtClean="0">
                <a:solidFill>
                  <a:schemeClr val="bg1"/>
                </a:solidFill>
                <a:latin typeface="NikoshBAN" pitchFamily="2" charset="0"/>
                <a:cs typeface="NikoshBAN" pitchFamily="2" charset="0"/>
              </a:rPr>
              <a:t>এবং </a:t>
            </a:r>
            <a:r>
              <a:rPr lang="bn-BD" sz="3200" dirty="0">
                <a:solidFill>
                  <a:schemeClr val="bg1"/>
                </a:solidFill>
                <a:latin typeface="NikoshBAN" pitchFamily="2" charset="0"/>
                <a:cs typeface="NikoshBAN" pitchFamily="2" charset="0"/>
              </a:rPr>
              <a:t>ভূল তথ্য দিয়ে সাধারন মানুষের </a:t>
            </a:r>
            <a:r>
              <a:rPr lang="bn-BD" sz="3200" dirty="0" smtClean="0">
                <a:solidFill>
                  <a:schemeClr val="bg1"/>
                </a:solidFill>
                <a:latin typeface="NikoshBAN" pitchFamily="2" charset="0"/>
                <a:cs typeface="NikoshBAN" pitchFamily="2" charset="0"/>
              </a:rPr>
              <a:t>কাছে </a:t>
            </a:r>
            <a:r>
              <a:rPr lang="bn-BD" sz="3200" dirty="0">
                <a:solidFill>
                  <a:schemeClr val="bg1"/>
                </a:solidFill>
                <a:latin typeface="NikoshBAN" pitchFamily="2" charset="0"/>
                <a:cs typeface="NikoshBAN" pitchFamily="2" charset="0"/>
              </a:rPr>
              <a:t>নানাভাবে যোগাযোগ করা হয় এবং তাদেরকে </a:t>
            </a:r>
            <a:r>
              <a:rPr lang="bn-BD" sz="3200" dirty="0" smtClean="0">
                <a:solidFill>
                  <a:schemeClr val="bg1"/>
                </a:solidFill>
                <a:latin typeface="NikoshBAN" pitchFamily="2" charset="0"/>
                <a:cs typeface="NikoshBAN" pitchFamily="2" charset="0"/>
              </a:rPr>
              <a:t>নানাভাবে </a:t>
            </a:r>
            <a:r>
              <a:rPr lang="bn-BD" sz="3200" dirty="0">
                <a:solidFill>
                  <a:schemeClr val="bg1"/>
                </a:solidFill>
                <a:latin typeface="NikoshBAN" pitchFamily="2" charset="0"/>
                <a:cs typeface="NikoshBAN" pitchFamily="2" charset="0"/>
              </a:rPr>
              <a:t>প্রতারিত করার চেষ্টা করা হয়। </a:t>
            </a:r>
            <a:endParaRPr lang="en-US" sz="3200" dirty="0">
              <a:solidFill>
                <a:schemeClr val="bg1"/>
              </a:solidFill>
              <a:latin typeface="NikoshBAN" pitchFamily="2" charset="0"/>
              <a:cs typeface="NikoshBAN" pitchFamily="2" charset="0"/>
            </a:endParaRPr>
          </a:p>
          <a:p>
            <a:r>
              <a:rPr lang="en-US" sz="3200" dirty="0" err="1" smtClean="0">
                <a:solidFill>
                  <a:schemeClr val="bg1"/>
                </a:solidFill>
                <a:latin typeface="NikoshBAN" panose="02000000000000000000" pitchFamily="2" charset="0"/>
                <a:cs typeface="NikoshBAN" panose="02000000000000000000" pitchFamily="2" charset="0"/>
              </a:rPr>
              <a:t>মোবাইল</a:t>
            </a:r>
            <a:r>
              <a:rPr lang="en-US" sz="3200" dirty="0" smtClean="0">
                <a:solidFill>
                  <a:schemeClr val="bg1"/>
                </a:solidFill>
                <a:latin typeface="NikoshBAN" panose="02000000000000000000" pitchFamily="2" charset="0"/>
                <a:cs typeface="NikoshBAN" panose="02000000000000000000" pitchFamily="2" charset="0"/>
              </a:rPr>
              <a:t> </a:t>
            </a:r>
            <a:r>
              <a:rPr lang="en-US" sz="3200" dirty="0">
                <a:solidFill>
                  <a:schemeClr val="bg1"/>
                </a:solidFill>
                <a:latin typeface="NikoshBAN" panose="02000000000000000000" pitchFamily="2" charset="0"/>
                <a:cs typeface="NikoshBAN" panose="02000000000000000000" pitchFamily="2" charset="0"/>
              </a:rPr>
              <a:t>ফোন, </a:t>
            </a:r>
            <a:r>
              <a:rPr lang="en-US" sz="3200" dirty="0" smtClean="0">
                <a:solidFill>
                  <a:schemeClr val="bg1"/>
                </a:solidFill>
                <a:latin typeface="NikoshBAN" panose="02000000000000000000" pitchFamily="2" charset="0"/>
                <a:cs typeface="NikoshBAN" panose="02000000000000000000" pitchFamily="2" charset="0"/>
              </a:rPr>
              <a:t>ফেসবুক</a:t>
            </a:r>
            <a:r>
              <a:rPr lang="bn-IN" sz="3200" dirty="0" smtClean="0">
                <a:solidFill>
                  <a:schemeClr val="bg1"/>
                </a:solidFill>
                <a:latin typeface="NikoshBAN" panose="02000000000000000000" pitchFamily="2" charset="0"/>
                <a:cs typeface="NikoshBAN" panose="02000000000000000000" pitchFamily="2" charset="0"/>
              </a:rPr>
              <a:t> </a:t>
            </a:r>
            <a:r>
              <a:rPr lang="en-US" sz="3200" dirty="0" smtClean="0">
                <a:solidFill>
                  <a:schemeClr val="bg1"/>
                </a:solidFill>
                <a:latin typeface="NikoshBAN" panose="02000000000000000000" pitchFamily="2" charset="0"/>
                <a:cs typeface="NikoshBAN" panose="02000000000000000000" pitchFamily="2" charset="0"/>
              </a:rPr>
              <a:t>সহ </a:t>
            </a:r>
            <a:r>
              <a:rPr lang="en-US" sz="3200" dirty="0">
                <a:solidFill>
                  <a:schemeClr val="bg1"/>
                </a:solidFill>
                <a:latin typeface="NikoshBAN" panose="02000000000000000000" pitchFamily="2" charset="0"/>
                <a:cs typeface="NikoshBAN" panose="02000000000000000000" pitchFamily="2" charset="0"/>
              </a:rPr>
              <a:t>নানা সামাজিক যোগাযোগ মাধ্যম ব্যবহার করে নানাভাবে প্রতরণা করে।</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11589" y="228600"/>
            <a:ext cx="2860426" cy="2248295"/>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1083565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819400"/>
            <a:ext cx="8686800" cy="3539430"/>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3200" u="sng" dirty="0" smtClean="0">
                <a:latin typeface="NikoshBAN" pitchFamily="2" charset="0"/>
                <a:cs typeface="NikoshBAN" pitchFamily="2" charset="0"/>
              </a:rPr>
              <a:t>আপত্তিকর তথ্য প্রকাশঃ</a:t>
            </a:r>
            <a:endParaRPr lang="bn-BD" sz="3200" dirty="0" smtClean="0">
              <a:latin typeface="NikoshBAN" pitchFamily="2" charset="0"/>
              <a:cs typeface="NikoshBAN" pitchFamily="2" charset="0"/>
            </a:endParaRPr>
          </a:p>
          <a:p>
            <a:r>
              <a:rPr lang="bn-BD" sz="3200" dirty="0" smtClean="0">
                <a:latin typeface="NikoshBAN" pitchFamily="2" charset="0"/>
                <a:cs typeface="NikoshBAN" pitchFamily="2" charset="0"/>
              </a:rPr>
              <a:t>অনেক সময়েই ইন্টারনেটে কোনো কোনো মানুষ সম্পর্কে ভূল কিংবা আপত্তিকর তথ্য প্রকাশ করে দেওয়া হয়। সেটা  শত্রুতামুলকভাবে হতে পারে,রাজনৈতিক উদ্দেশ্যে হতে পারে কিংবা অন্য যে কোন অসৎ উদ্দেশ্যে হতে পারে। আপত্তিকর তথ্য প্রকাশ করে বিদ্বেষ ছড়ানোর চেষ্টা করায় বাংলাদেশে কয়েকবার ইন্টারনেটে ফেসবুক বা ইউটিউবের মতো জনপ্রিয় সেবা বন্ধ রাখতে হয়েছিল। </a:t>
            </a:r>
            <a:endParaRPr lang="en-US" sz="3200" dirty="0">
              <a:latin typeface="NikoshBAN" pitchFamily="2" charset="0"/>
              <a:cs typeface="NikoshBAN" pitchFamily="2" charset="0"/>
            </a:endParaRPr>
          </a:p>
        </p:txBody>
      </p:sp>
      <p:pic>
        <p:nvPicPr>
          <p:cNvPr id="5" name="Picture 1" descr="E:\MOTIAR\D,contennt Picture 2\sib 8.jpg"/>
          <p:cNvPicPr>
            <a:picLocks noChangeAspect="1" noChangeArrowheads="1"/>
          </p:cNvPicPr>
          <p:nvPr/>
        </p:nvPicPr>
        <p:blipFill>
          <a:blip r:embed="rId2"/>
          <a:srcRect/>
          <a:stretch>
            <a:fillRect/>
          </a:stretch>
        </p:blipFill>
        <p:spPr bwMode="auto">
          <a:xfrm>
            <a:off x="381000" y="185737"/>
            <a:ext cx="4631474" cy="213360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style>
          <a:lnRef idx="1">
            <a:schemeClr val="accent5"/>
          </a:lnRef>
          <a:fillRef idx="2">
            <a:schemeClr val="accent5"/>
          </a:fillRef>
          <a:effectRef idx="1">
            <a:schemeClr val="accent5"/>
          </a:effectRef>
          <a:fontRef idx="minor">
            <a:schemeClr val="dk1"/>
          </a:fontRef>
        </p:style>
      </p:pic>
      <p:grpSp>
        <p:nvGrpSpPr>
          <p:cNvPr id="7" name="Group 6"/>
          <p:cNvGrpSpPr/>
          <p:nvPr/>
        </p:nvGrpSpPr>
        <p:grpSpPr>
          <a:xfrm>
            <a:off x="5394868" y="217582"/>
            <a:ext cx="3352800" cy="2047875"/>
            <a:chOff x="5394868" y="217582"/>
            <a:chExt cx="3352800" cy="2047875"/>
          </a:xfrm>
        </p:grpSpPr>
        <p:pic>
          <p:nvPicPr>
            <p:cNvPr id="2" name="Picture 1" descr="s-9.jpg"/>
            <p:cNvPicPr>
              <a:picLocks noChangeAspect="1"/>
            </p:cNvPicPr>
            <p:nvPr/>
          </p:nvPicPr>
          <p:blipFill>
            <a:blip r:embed="rId3"/>
            <a:stretch>
              <a:fillRect/>
            </a:stretch>
          </p:blipFill>
          <p:spPr>
            <a:xfrm>
              <a:off x="5394868" y="217582"/>
              <a:ext cx="3352800" cy="2047875"/>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6400" y="1648251"/>
              <a:ext cx="1126047" cy="595597"/>
            </a:xfrm>
            <a:prstGeom prst="rect">
              <a:avLst/>
            </a:prstGeom>
            <a:ln>
              <a:solidFill>
                <a:schemeClr val="accent6">
                  <a:lumMod val="60000"/>
                  <a:lumOff val="40000"/>
                </a:schemeClr>
              </a:solidFill>
            </a:ln>
          </p:spPr>
        </p:pic>
      </p:gr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767" y="3744839"/>
            <a:ext cx="3856184" cy="707886"/>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IN" sz="4000" b="1" dirty="0" smtClean="0">
                <a:solidFill>
                  <a:schemeClr val="bg1"/>
                </a:solidFill>
                <a:latin typeface="NikoshBAN" pitchFamily="2" charset="0"/>
                <a:cs typeface="NikoshBAN" pitchFamily="2" charset="0"/>
              </a:rPr>
              <a:t>হুমকি প্রদর্শন</a:t>
            </a:r>
            <a:endParaRPr lang="en-US" sz="4000" b="1"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609600"/>
            <a:ext cx="3962709" cy="2414326"/>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5" name="Rectangle 4"/>
          <p:cNvSpPr/>
          <p:nvPr/>
        </p:nvSpPr>
        <p:spPr>
          <a:xfrm>
            <a:off x="182279" y="5105400"/>
            <a:ext cx="8763309" cy="1077218"/>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bn-IN" sz="3200" b="1" dirty="0" smtClean="0">
                <a:latin typeface="NikoshBAN" panose="02000000000000000000" pitchFamily="2" charset="0"/>
                <a:cs typeface="NikoshBAN" panose="02000000000000000000" pitchFamily="2" charset="0"/>
              </a:rPr>
              <a:t>ইন্টারনেট,</a:t>
            </a:r>
            <a:r>
              <a:rPr lang="en-US" sz="3200" b="1" dirty="0" smtClean="0">
                <a:latin typeface="NikoshBAN" panose="02000000000000000000" pitchFamily="2" charset="0"/>
                <a:cs typeface="NikoshBAN" panose="02000000000000000000" pitchFamily="2" charset="0"/>
              </a:rPr>
              <a:t>ই-মেইল</a:t>
            </a:r>
            <a:r>
              <a:rPr lang="en-US" sz="3200" b="1" dirty="0">
                <a:latin typeface="NikoshBAN" panose="02000000000000000000" pitchFamily="2" charset="0"/>
                <a:cs typeface="NikoshBAN" panose="02000000000000000000" pitchFamily="2" charset="0"/>
              </a:rPr>
              <a:t>, ফেসবুক, মোবাইলসহ নানা সামাজিক যোগাযোগ মাধ্যম ব্যবহার করে হুমকি প্রদর্শন করা এক ধরনের সাইবার </a:t>
            </a:r>
            <a:r>
              <a:rPr lang="bn-IN" sz="3200" b="1" dirty="0" smtClean="0">
                <a:latin typeface="NikoshBAN" panose="02000000000000000000" pitchFamily="2" charset="0"/>
                <a:cs typeface="NikoshBAN" panose="02000000000000000000" pitchFamily="2" charset="0"/>
              </a:rPr>
              <a:t>অপরাধ</a:t>
            </a:r>
            <a:r>
              <a:rPr lang="en-US" sz="3200" b="1" dirty="0" smtClean="0">
                <a:latin typeface="NikoshBAN" panose="02000000000000000000" pitchFamily="2" charset="0"/>
                <a:cs typeface="NikoshBAN" panose="02000000000000000000" pitchFamily="2" charset="0"/>
              </a:rPr>
              <a:t>।</a:t>
            </a:r>
            <a:r>
              <a:rPr lang="bn-IN" sz="3200" b="1" dirty="0" smtClean="0">
                <a:latin typeface="NikoshBAN" panose="02000000000000000000" pitchFamily="2" charset="0"/>
                <a:cs typeface="NikoshBAN" panose="02000000000000000000" pitchFamily="2" charset="0"/>
              </a:rPr>
              <a:t> </a:t>
            </a:r>
            <a:endParaRPr lang="en-US" sz="3200" b="1"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67" y="640583"/>
            <a:ext cx="4253967" cy="2352359"/>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4581852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031579"/>
            <a:ext cx="7511993" cy="646331"/>
          </a:xfrm>
          <a:prstGeom prst="rect">
            <a:avLst/>
          </a:prstGeom>
          <a:ln w="76200"/>
        </p:spPr>
        <p:style>
          <a:lnRef idx="2">
            <a:schemeClr val="accent1"/>
          </a:lnRef>
          <a:fillRef idx="1">
            <a:schemeClr val="lt1"/>
          </a:fillRef>
          <a:effectRef idx="0">
            <a:schemeClr val="accent1"/>
          </a:effectRef>
          <a:fontRef idx="minor">
            <a:schemeClr val="dk1"/>
          </a:fontRef>
        </p:style>
        <p:txBody>
          <a:bodyPr wrap="none" rtlCol="0">
            <a:spAutoFit/>
          </a:bodyPr>
          <a:lstStyle/>
          <a:p>
            <a:r>
              <a:rPr lang="bn-BD" sz="3600" dirty="0"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a:t>
            </a:r>
            <a:r>
              <a:rPr lang="bn-BD" sz="3600" dirty="0" smtClean="0">
                <a:latin typeface="NikoshBAN" panose="02000000000000000000" pitchFamily="2" charset="0"/>
                <a:cs typeface="NikoshBAN" panose="02000000000000000000" pitchFamily="2" charset="0"/>
              </a:rPr>
              <a:t> ধরনের সাইবার অপরাধ আমরা দেখতে পাই</a:t>
            </a:r>
            <a:r>
              <a:rPr lang="en-US" sz="3600" dirty="0" smtClean="0">
                <a:latin typeface="NikoshBAN" panose="02000000000000000000" pitchFamily="2" charset="0"/>
                <a:cs typeface="NikoshBAN" panose="02000000000000000000" pitchFamily="2" charset="0"/>
              </a:rPr>
              <a:t>?</a:t>
            </a:r>
            <a:r>
              <a:rPr lang="bn-BD" sz="3600" dirty="0" smtClean="0">
                <a:latin typeface="NikoshBAN" panose="02000000000000000000" pitchFamily="2" charset="0"/>
                <a:cs typeface="NikoshBAN" panose="02000000000000000000" pitchFamily="2" charset="0"/>
              </a:rPr>
              <a:t> </a:t>
            </a:r>
            <a:endParaRPr lang="en-US" sz="3600" dirty="0">
              <a:latin typeface="NikoshBAN" panose="02000000000000000000" pitchFamily="2" charset="0"/>
              <a:cs typeface="NikoshBAN" panose="02000000000000000000" pitchFamily="2" charset="0"/>
            </a:endParaRPr>
          </a:p>
        </p:txBody>
      </p:sp>
      <p:sp>
        <p:nvSpPr>
          <p:cNvPr id="3" name="TextBox 2"/>
          <p:cNvSpPr txBox="1"/>
          <p:nvPr/>
        </p:nvSpPr>
        <p:spPr>
          <a:xfrm>
            <a:off x="3276600" y="609600"/>
            <a:ext cx="2124299" cy="646331"/>
          </a:xfrm>
          <a:prstGeom prst="rect">
            <a:avLst/>
          </a:prstGeom>
          <a:ln w="76200"/>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3600" dirty="0" smtClean="0">
                <a:latin typeface="NikoshBAN" panose="02000000000000000000" pitchFamily="2" charset="0"/>
                <a:cs typeface="NikoshBAN" panose="02000000000000000000" pitchFamily="2" charset="0"/>
              </a:rPr>
              <a:t>জোড়ায় কাজ </a:t>
            </a:r>
            <a:endParaRPr lang="en-US" sz="3600" dirty="0">
              <a:latin typeface="NikoshBAN" panose="02000000000000000000" pitchFamily="2" charset="0"/>
              <a:cs typeface="NikoshBAN" panose="02000000000000000000" pitchFamily="2" charset="0"/>
            </a:endParaRPr>
          </a:p>
        </p:txBody>
      </p:sp>
      <p:sp>
        <p:nvSpPr>
          <p:cNvPr id="4" name="TextBox 3"/>
          <p:cNvSpPr txBox="1"/>
          <p:nvPr/>
        </p:nvSpPr>
        <p:spPr>
          <a:xfrm>
            <a:off x="2648222" y="3352800"/>
            <a:ext cx="3381054" cy="2862322"/>
          </a:xfrm>
          <a:prstGeom prst="rect">
            <a:avLst/>
          </a:prstGeom>
          <a:ln w="76200"/>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3600" b="1" u="sng" dirty="0" smtClean="0">
                <a:solidFill>
                  <a:srgbClr val="FF0000"/>
                </a:solidFill>
                <a:latin typeface="NikoshBAN" panose="02000000000000000000" pitchFamily="2" charset="0"/>
                <a:cs typeface="NikoshBAN" panose="02000000000000000000" pitchFamily="2" charset="0"/>
              </a:rPr>
              <a:t>সমাধানঃ</a:t>
            </a:r>
            <a:r>
              <a:rPr lang="bn-BD" sz="3600" dirty="0" smtClean="0">
                <a:latin typeface="NikoshBAN" panose="02000000000000000000" pitchFamily="2" charset="0"/>
                <a:cs typeface="NikoshBAN" panose="02000000000000000000" pitchFamily="2" charset="0"/>
              </a:rPr>
              <a:t> </a:t>
            </a:r>
          </a:p>
          <a:p>
            <a:r>
              <a:rPr lang="bn-BD" sz="3600" dirty="0" smtClean="0">
                <a:latin typeface="NikoshBAN" panose="02000000000000000000" pitchFamily="2" charset="0"/>
                <a:cs typeface="NikoshBAN" panose="02000000000000000000" pitchFamily="2" charset="0"/>
              </a:rPr>
              <a:t>স্প্যাম</a:t>
            </a:r>
          </a:p>
          <a:p>
            <a:r>
              <a:rPr lang="bn-BD" sz="3600" dirty="0" smtClean="0">
                <a:latin typeface="NikoshBAN" panose="02000000000000000000" pitchFamily="2" charset="0"/>
                <a:cs typeface="NikoshBAN" panose="02000000000000000000" pitchFamily="2" charset="0"/>
              </a:rPr>
              <a:t>প্রতারনা</a:t>
            </a:r>
          </a:p>
          <a:p>
            <a:r>
              <a:rPr lang="bn-BD" sz="3600" dirty="0" smtClean="0">
                <a:latin typeface="NikoshBAN" panose="02000000000000000000" pitchFamily="2" charset="0"/>
                <a:cs typeface="NikoshBAN" panose="02000000000000000000" pitchFamily="2" charset="0"/>
              </a:rPr>
              <a:t>আপত্তিকর তথ্য প্রকাশ </a:t>
            </a:r>
          </a:p>
          <a:p>
            <a:r>
              <a:rPr lang="bn-BD" sz="3600" dirty="0" smtClean="0">
                <a:latin typeface="NikoshBAN" panose="02000000000000000000" pitchFamily="2" charset="0"/>
                <a:cs typeface="NikoshBAN" panose="02000000000000000000" pitchFamily="2" charset="0"/>
              </a:rPr>
              <a:t>হুমকি প্রদর্শন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2412406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14600" y="3151955"/>
            <a:ext cx="3650775"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IN" sz="3600" b="1" dirty="0" smtClean="0">
                <a:solidFill>
                  <a:schemeClr val="bg1"/>
                </a:solidFill>
                <a:latin typeface="NikoshBAN" panose="02000000000000000000" pitchFamily="2" charset="0"/>
                <a:cs typeface="NikoshBAN" panose="02000000000000000000" pitchFamily="2" charset="0"/>
              </a:rPr>
              <a:t>সাইবার যুদ্ধ </a:t>
            </a:r>
            <a:endParaRPr lang="en-US" sz="3600" b="1" dirty="0">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148987" y="4572000"/>
            <a:ext cx="8686800" cy="1569660"/>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r>
              <a:rPr lang="bn-IN" sz="3200" dirty="0" smtClean="0">
                <a:solidFill>
                  <a:schemeClr val="bg1"/>
                </a:solidFill>
                <a:latin typeface="NikoshBAN" panose="02000000000000000000" pitchFamily="2" charset="0"/>
                <a:cs typeface="NikoshBAN" panose="02000000000000000000" pitchFamily="2" charset="0"/>
              </a:rPr>
              <a:t>একটি দল বা গোষ্ঠী এমন কি একটি দেশ নানা কারনে সংঘবদ্ধ হয়ে যে ভিন্ন আদর্শ বা ভিন্ন রাজনৈতিক সংঘাতে জড়িয়ে পরে তাই এক ধরনের সাইবার যুদ্ধ।</a:t>
            </a:r>
            <a:r>
              <a:rPr lang="bn-IN" sz="2800" dirty="0" smtClean="0">
                <a:solidFill>
                  <a:schemeClr val="bg1"/>
                </a:solidFill>
                <a:latin typeface="NikoshBAN" panose="02000000000000000000" pitchFamily="2" charset="0"/>
                <a:cs typeface="NikoshBAN" panose="02000000000000000000" pitchFamily="2" charset="0"/>
              </a:rPr>
              <a:t>  </a:t>
            </a:r>
            <a:endParaRPr lang="en-US" sz="2800" dirty="0">
              <a:solidFill>
                <a:schemeClr val="bg1"/>
              </a:solidFill>
              <a:latin typeface="NikoshBAN" panose="02000000000000000000" pitchFamily="2" charset="0"/>
              <a:cs typeface="NikoshBAN" panose="02000000000000000000" pitchFamily="2" charset="0"/>
            </a:endParaRPr>
          </a:p>
        </p:txBody>
      </p:sp>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328915" y="381000"/>
            <a:ext cx="2326944" cy="2011568"/>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p:cNvPicPr>
            <a:picLocks/>
          </p:cNvPicPr>
          <p:nvPr/>
        </p:nvPicPr>
        <p:blipFill>
          <a:blip r:embed="rId3">
            <a:extLst>
              <a:ext uri="{28A0092B-C50C-407E-A947-70E740481C1C}">
                <a14:useLocalDpi xmlns:a14="http://schemas.microsoft.com/office/drawing/2010/main" val="0"/>
              </a:ext>
            </a:extLst>
          </a:blip>
          <a:stretch>
            <a:fillRect/>
          </a:stretch>
        </p:blipFill>
        <p:spPr>
          <a:xfrm>
            <a:off x="6031171" y="381000"/>
            <a:ext cx="2596487" cy="2011569"/>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74259" y="381000"/>
            <a:ext cx="2362200" cy="2011568"/>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3378884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409431"/>
            <a:ext cx="3657600" cy="1096962"/>
          </a:xfrm>
          <a:ln w="76200"/>
        </p:spPr>
        <p:style>
          <a:lnRef idx="2">
            <a:schemeClr val="accent2"/>
          </a:lnRef>
          <a:fillRef idx="1">
            <a:schemeClr val="lt1"/>
          </a:fillRef>
          <a:effectRef idx="0">
            <a:schemeClr val="accent2"/>
          </a:effectRef>
          <a:fontRef idx="minor">
            <a:schemeClr val="dk1"/>
          </a:fontRef>
        </p:style>
        <p:txBody>
          <a:bodyPr/>
          <a:lstStyle/>
          <a:p>
            <a:r>
              <a:rPr lang="bn-BD" dirty="0" smtClean="0">
                <a:latin typeface="NikoshBAN" pitchFamily="2" charset="0"/>
                <a:cs typeface="NikoshBAN" pitchFamily="2" charset="0"/>
              </a:rPr>
              <a:t>পরিচিতি </a:t>
            </a:r>
            <a:endParaRPr lang="en-US" dirty="0">
              <a:latin typeface="NikoshBAN" pitchFamily="2" charset="0"/>
              <a:cs typeface="NikoshBAN" pitchFamily="2" charset="0"/>
            </a:endParaRPr>
          </a:p>
        </p:txBody>
      </p:sp>
      <p:sp>
        <p:nvSpPr>
          <p:cNvPr id="3" name="Content Placeholder 2"/>
          <p:cNvSpPr>
            <a:spLocks noGrp="1"/>
          </p:cNvSpPr>
          <p:nvPr>
            <p:ph sz="half" idx="1"/>
          </p:nvPr>
        </p:nvSpPr>
        <p:spPr>
          <a:xfrm>
            <a:off x="152400" y="2119953"/>
            <a:ext cx="4419600" cy="3352799"/>
          </a:xfrm>
          <a:ln w="57150"/>
        </p:spPr>
        <p:style>
          <a:lnRef idx="2">
            <a:schemeClr val="accent2"/>
          </a:lnRef>
          <a:fillRef idx="1">
            <a:schemeClr val="lt1"/>
          </a:fillRef>
          <a:effectRef idx="0">
            <a:schemeClr val="accent2"/>
          </a:effectRef>
          <a:fontRef idx="minor">
            <a:schemeClr val="dk1"/>
          </a:fontRef>
        </p:style>
        <p:txBody>
          <a:bodyPr>
            <a:normAutofit/>
          </a:bodyPr>
          <a:lstStyle/>
          <a:p>
            <a:r>
              <a:rPr lang="bn-BD" sz="3200" dirty="0" smtClean="0">
                <a:latin typeface="NikoshBAN" pitchFamily="2" charset="0"/>
                <a:cs typeface="NikoshBAN" pitchFamily="2" charset="0"/>
              </a:rPr>
              <a:t>মোঃ আবু ইউসুফ </a:t>
            </a:r>
          </a:p>
          <a:p>
            <a:r>
              <a:rPr lang="bn-BD" sz="3200" dirty="0" smtClean="0">
                <a:latin typeface="NikoshBAN" pitchFamily="2" charset="0"/>
                <a:cs typeface="NikoshBAN" pitchFamily="2" charset="0"/>
              </a:rPr>
              <a:t>সহকারি শিক্ষক(কম্পিউটার) </a:t>
            </a:r>
          </a:p>
          <a:p>
            <a:r>
              <a:rPr lang="bn-BD" sz="3200" dirty="0" smtClean="0">
                <a:latin typeface="NikoshBAN" pitchFamily="2" charset="0"/>
                <a:cs typeface="NikoshBAN" pitchFamily="2" charset="0"/>
              </a:rPr>
              <a:t>নওগাঁ শরিফিয়া ফাজিল মাদ্রাসা </a:t>
            </a:r>
          </a:p>
          <a:p>
            <a:r>
              <a:rPr lang="bn-BD" sz="3200" dirty="0" smtClean="0">
                <a:latin typeface="NikoshBAN" pitchFamily="2" charset="0"/>
                <a:cs typeface="NikoshBAN" pitchFamily="2" charset="0"/>
              </a:rPr>
              <a:t>তারাশ – </a:t>
            </a:r>
            <a:r>
              <a:rPr lang="bn-BD" sz="3200" dirty="0" smtClean="0">
                <a:latin typeface="NikoshBAN" pitchFamily="2" charset="0"/>
                <a:cs typeface="NikoshBAN" pitchFamily="2" charset="0"/>
              </a:rPr>
              <a:t>সিরাজগঞ্জ</a:t>
            </a:r>
          </a:p>
          <a:p>
            <a:r>
              <a:rPr lang="bn-BD" sz="3200" dirty="0" smtClean="0">
                <a:solidFill>
                  <a:srgbClr val="FF0000"/>
                </a:solidFill>
                <a:latin typeface="NikoshBAN" pitchFamily="2" charset="0"/>
                <a:cs typeface="NikoshBAN" pitchFamily="2" charset="0"/>
              </a:rPr>
              <a:t>01717426318</a:t>
            </a:r>
            <a:r>
              <a:rPr lang="bn-BD" sz="3200" dirty="0" smtClean="0">
                <a:latin typeface="NikoshBAN" pitchFamily="2" charset="0"/>
                <a:cs typeface="NikoshBAN" pitchFamily="2" charset="0"/>
              </a:rPr>
              <a:t>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4" name="Content Placeholder 3"/>
          <p:cNvSpPr>
            <a:spLocks noGrp="1"/>
          </p:cNvSpPr>
          <p:nvPr>
            <p:ph sz="half" idx="2"/>
          </p:nvPr>
        </p:nvSpPr>
        <p:spPr>
          <a:xfrm>
            <a:off x="4800600" y="2119953"/>
            <a:ext cx="4191000" cy="3352799"/>
          </a:xfrm>
          <a:ln w="57150"/>
        </p:spPr>
        <p:style>
          <a:lnRef idx="2">
            <a:schemeClr val="accent2"/>
          </a:lnRef>
          <a:fillRef idx="1">
            <a:schemeClr val="lt1"/>
          </a:fillRef>
          <a:effectRef idx="0">
            <a:schemeClr val="accent2"/>
          </a:effectRef>
          <a:fontRef idx="minor">
            <a:schemeClr val="dk1"/>
          </a:fontRef>
        </p:style>
        <p:txBody>
          <a:bodyPr>
            <a:noAutofit/>
          </a:bodyPr>
          <a:lstStyle/>
          <a:p>
            <a:r>
              <a:rPr lang="bn-BD" sz="3600" dirty="0" smtClean="0">
                <a:latin typeface="NikoshBAN" pitchFamily="2" charset="0"/>
                <a:cs typeface="NikoshBAN" pitchFamily="2" charset="0"/>
              </a:rPr>
              <a:t>শ্রেণিঃ অষ্টম </a:t>
            </a:r>
          </a:p>
          <a:p>
            <a:r>
              <a:rPr lang="bn-BD" sz="3600" dirty="0" smtClean="0">
                <a:latin typeface="NikoshBAN" pitchFamily="2" charset="0"/>
                <a:cs typeface="NikoshBAN" pitchFamily="2" charset="0"/>
              </a:rPr>
              <a:t>অধ্যায়ঃ ৩য় </a:t>
            </a:r>
          </a:p>
          <a:p>
            <a:r>
              <a:rPr lang="bn-BD" sz="3600" dirty="0" smtClean="0">
                <a:latin typeface="NikoshBAN" pitchFamily="2" charset="0"/>
                <a:cs typeface="NikoshBAN" pitchFamily="2" charset="0"/>
              </a:rPr>
              <a:t>পাঠঃ সাইবার অপরাধ </a:t>
            </a:r>
          </a:p>
          <a:p>
            <a:r>
              <a:rPr lang="bn-BD" sz="3600" dirty="0" smtClean="0">
                <a:latin typeface="NikoshBAN" pitchFamily="2" charset="0"/>
                <a:cs typeface="NikoshBAN" pitchFamily="2" charset="0"/>
              </a:rPr>
              <a:t>সময়ঃ ৫০ মিঃ </a:t>
            </a:r>
          </a:p>
          <a:p>
            <a:r>
              <a:rPr lang="bn-BD" sz="3600" dirty="0" smtClean="0">
                <a:latin typeface="NikoshBAN" pitchFamily="2" charset="0"/>
                <a:cs typeface="NikoshBAN" pitchFamily="2" charset="0"/>
              </a:rPr>
              <a:t>তারিখঃ </a:t>
            </a:r>
            <a:r>
              <a:rPr lang="bn-BD" sz="3600" dirty="0" smtClean="0">
                <a:latin typeface="NikoshBAN" pitchFamily="2" charset="0"/>
                <a:cs typeface="NikoshBAN" pitchFamily="2" charset="0"/>
              </a:rPr>
              <a:t>12/04/2020 </a:t>
            </a:r>
            <a:endParaRPr lang="en-US" sz="3600" dirty="0">
              <a:latin typeface="NikoshBAN" pitchFamily="2" charset="0"/>
              <a:cs typeface="NikoshBAN" pitchFamily="2"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89423"/>
            <a:ext cx="1258824" cy="16184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Footer Placeholder 5"/>
          <p:cNvSpPr>
            <a:spLocks noGrp="1"/>
          </p:cNvSpPr>
          <p:nvPr>
            <p:ph type="ftr" sz="quarter" idx="11"/>
          </p:nvPr>
        </p:nvSpPr>
        <p:spPr/>
        <p:txBody>
          <a:bodyPr/>
          <a:lstStyle/>
          <a:p>
            <a:r>
              <a:rPr lang="en-US" smtClean="0"/>
              <a:t>mdabuyousufteacher@gmail.com</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1225630"/>
            <a:ext cx="4188967" cy="1323439"/>
          </a:xfrm>
          <a:prstGeom prst="rect">
            <a:avLst/>
          </a:prstGeom>
          <a:ln w="76200"/>
        </p:spPr>
        <p:style>
          <a:lnRef idx="2">
            <a:schemeClr val="accent1"/>
          </a:lnRef>
          <a:fillRef idx="1">
            <a:schemeClr val="lt1"/>
          </a:fillRef>
          <a:effectRef idx="0">
            <a:schemeClr val="accent1"/>
          </a:effectRef>
          <a:fontRef idx="minor">
            <a:schemeClr val="dk1"/>
          </a:fontRef>
        </p:style>
        <p:txBody>
          <a:bodyPr wrap="none" rtlCol="0">
            <a:spAutoFit/>
          </a:bodyPr>
          <a:lstStyle/>
          <a:p>
            <a:r>
              <a:rPr lang="en-US" sz="8000" dirty="0" err="1" smtClean="0">
                <a:solidFill>
                  <a:schemeClr val="bg1"/>
                </a:solidFill>
                <a:latin typeface="NikoshBAN" pitchFamily="2" charset="0"/>
                <a:cs typeface="NikoshBAN" pitchFamily="2" charset="0"/>
              </a:rPr>
              <a:t>দলগত</a:t>
            </a:r>
            <a:r>
              <a:rPr lang="bn-BD" sz="8000" dirty="0" smtClean="0">
                <a:solidFill>
                  <a:schemeClr val="bg1"/>
                </a:solidFill>
                <a:latin typeface="NikoshBAN" pitchFamily="2" charset="0"/>
                <a:cs typeface="NikoshBAN" pitchFamily="2" charset="0"/>
              </a:rPr>
              <a:t> কাজ </a:t>
            </a:r>
            <a:endParaRPr lang="en-US" sz="8000" dirty="0">
              <a:solidFill>
                <a:schemeClr val="bg1"/>
              </a:solidFill>
              <a:latin typeface="NikoshBAN" pitchFamily="2" charset="0"/>
              <a:cs typeface="NikoshBAN" pitchFamily="2" charset="0"/>
            </a:endParaRPr>
          </a:p>
        </p:txBody>
      </p:sp>
      <p:sp>
        <p:nvSpPr>
          <p:cNvPr id="3" name="TextBox 2"/>
          <p:cNvSpPr txBox="1"/>
          <p:nvPr/>
        </p:nvSpPr>
        <p:spPr>
          <a:xfrm>
            <a:off x="419017" y="3429000"/>
            <a:ext cx="8319447"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BD" sz="3200" dirty="0" smtClean="0">
                <a:latin typeface="NikoshBAN" pitchFamily="2" charset="0"/>
                <a:cs typeface="NikoshBAN" pitchFamily="2" charset="0"/>
              </a:rPr>
              <a:t>সাইবার অপরাধের বিরুদ্ধে প্রচারনার জন্য একটি পোষ্টার তৈরি কর। </a:t>
            </a:r>
            <a:endParaRPr lang="en-US" sz="3200" dirty="0">
              <a:latin typeface="NikoshBAN" pitchFamily="2" charset="0"/>
              <a:cs typeface="NikoshBAN" pitchFamily="2" charset="0"/>
            </a:endParaRPr>
          </a:p>
        </p:txBody>
      </p:sp>
      <p:sp>
        <p:nvSpPr>
          <p:cNvPr id="4" name="TextBox 3"/>
          <p:cNvSpPr txBox="1"/>
          <p:nvPr/>
        </p:nvSpPr>
        <p:spPr>
          <a:xfrm>
            <a:off x="6092463" y="1902738"/>
            <a:ext cx="2651688" cy="646331"/>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3600" dirty="0" smtClean="0">
                <a:latin typeface="NikoshBAN" panose="02000000000000000000" pitchFamily="2" charset="0"/>
                <a:cs typeface="NikoshBAN" panose="02000000000000000000" pitchFamily="2" charset="0"/>
              </a:rPr>
              <a:t>সময়ঃ ১০ মিনিট </a:t>
            </a:r>
            <a:endParaRPr lang="en-US" sz="3600" dirty="0">
              <a:latin typeface="NikoshBAN" panose="02000000000000000000" pitchFamily="2" charset="0"/>
              <a:cs typeface="NikoshBAN"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6600" y="152400"/>
            <a:ext cx="2008883" cy="1015663"/>
          </a:xfrm>
          <a:prstGeom prst="rect">
            <a:avLst/>
          </a:prstGeom>
          <a:ln w="76200"/>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6000" dirty="0" smtClean="0">
                <a:latin typeface="NikoshBAN" pitchFamily="2" charset="0"/>
                <a:cs typeface="NikoshBAN" pitchFamily="2" charset="0"/>
              </a:rPr>
              <a:t>মুল্যায়ন</a:t>
            </a:r>
            <a:endParaRPr lang="en-US" sz="6000" dirty="0">
              <a:latin typeface="NikoshBAN" pitchFamily="2" charset="0"/>
              <a:cs typeface="NikoshBAN" pitchFamily="2" charset="0"/>
            </a:endParaRPr>
          </a:p>
        </p:txBody>
      </p:sp>
      <p:sp>
        <p:nvSpPr>
          <p:cNvPr id="3" name="TextBox 2"/>
          <p:cNvSpPr txBox="1"/>
          <p:nvPr/>
        </p:nvSpPr>
        <p:spPr>
          <a:xfrm>
            <a:off x="0" y="1371600"/>
            <a:ext cx="9310562" cy="4832092"/>
          </a:xfrm>
          <a:prstGeom prst="rect">
            <a:avLst/>
          </a:prstGeom>
          <a:noFill/>
        </p:spPr>
        <p:txBody>
          <a:bodyPr wrap="none" rtlCol="0">
            <a:spAutoFit/>
          </a:bodyPr>
          <a:lstStyle/>
          <a:p>
            <a:r>
              <a:rPr lang="bn-BD" sz="2800" dirty="0" smtClean="0">
                <a:latin typeface="NikoshBAN" pitchFamily="2" charset="0"/>
                <a:cs typeface="NikoshBAN" pitchFamily="2" charset="0"/>
              </a:rPr>
              <a:t>১। কিসের কারনে আমাদের জীবনে অসংখ্য নতুন নতুন সুযোগ সুবিধার সৃষ্টি হয়েছে? </a:t>
            </a:r>
          </a:p>
          <a:p>
            <a:r>
              <a:rPr lang="bn-BD" sz="2800" dirty="0" smtClean="0">
                <a:latin typeface="NikoshBAN" pitchFamily="2" charset="0"/>
                <a:cs typeface="NikoshBAN" pitchFamily="2" charset="0"/>
              </a:rPr>
              <a:t>  উত্তরঃ তথ্য প্রযুক্তি ও ইন্টারনেট </a:t>
            </a:r>
          </a:p>
          <a:p>
            <a:r>
              <a:rPr lang="bn-BD" sz="2800" dirty="0" smtClean="0">
                <a:latin typeface="NikoshBAN" pitchFamily="2" charset="0"/>
                <a:cs typeface="NikoshBAN" pitchFamily="2" charset="0"/>
              </a:rPr>
              <a:t>২। তথ্য প্রযুক্তি ও ইন্টারনেট ব্যবহারের ফলে নতুন আবিষ্কৃত অপরাধের নাম কি? </a:t>
            </a:r>
          </a:p>
          <a:p>
            <a:r>
              <a:rPr lang="bn-BD" sz="2800" dirty="0" smtClean="0">
                <a:latin typeface="NikoshBAN" pitchFamily="2" charset="0"/>
                <a:cs typeface="NikoshBAN" pitchFamily="2" charset="0"/>
              </a:rPr>
              <a:t>  উত্তরঃ সাইবার অপরাধ </a:t>
            </a:r>
          </a:p>
          <a:p>
            <a:r>
              <a:rPr lang="bn-BD" sz="2800" dirty="0" smtClean="0">
                <a:latin typeface="NikoshBAN" pitchFamily="2" charset="0"/>
                <a:cs typeface="NikoshBAN" pitchFamily="2" charset="0"/>
              </a:rPr>
              <a:t>৩। যন্ত্র দিয়ে তৈরি আপত্তিকর ই-মেইল এর নাম কি? </a:t>
            </a:r>
          </a:p>
          <a:p>
            <a:r>
              <a:rPr lang="bn-BD" sz="2800" dirty="0" smtClean="0">
                <a:latin typeface="NikoshBAN" pitchFamily="2" charset="0"/>
                <a:cs typeface="NikoshBAN" pitchFamily="2" charset="0"/>
              </a:rPr>
              <a:t>  উত্তরঃ স্প্যাম </a:t>
            </a:r>
          </a:p>
          <a:p>
            <a:r>
              <a:rPr lang="bn-BD" sz="2800" dirty="0" smtClean="0">
                <a:latin typeface="NikoshBAN" pitchFamily="2" charset="0"/>
                <a:cs typeface="NikoshBAN" pitchFamily="2" charset="0"/>
              </a:rPr>
              <a:t>৪। সাইবার অপরাধের সবচেয়ে বড় অংশ কি? </a:t>
            </a:r>
          </a:p>
          <a:p>
            <a:r>
              <a:rPr lang="bn-BD" sz="2800" dirty="0" smtClean="0">
                <a:latin typeface="NikoshBAN" pitchFamily="2" charset="0"/>
                <a:cs typeface="NikoshBAN" pitchFamily="2" charset="0"/>
              </a:rPr>
              <a:t>  উত্তরঃ প্রতারনা </a:t>
            </a:r>
          </a:p>
          <a:p>
            <a:r>
              <a:rPr lang="bn-BD" sz="2800" dirty="0" smtClean="0">
                <a:latin typeface="NikoshBAN" pitchFamily="2" charset="0"/>
                <a:cs typeface="NikoshBAN" pitchFamily="2" charset="0"/>
              </a:rPr>
              <a:t>৫। কিসের কারনে বাংলাদেশে কয়েকবার ইন্টারনেটে ফেসবুক বা ইউটিউবের মত</a:t>
            </a:r>
            <a:endParaRPr lang="en-US" sz="2800" dirty="0" smtClean="0">
              <a:latin typeface="NikoshBAN" pitchFamily="2" charset="0"/>
              <a:cs typeface="NikoshBAN" pitchFamily="2" charset="0"/>
            </a:endParaRPr>
          </a:p>
          <a:p>
            <a:r>
              <a:rPr lang="bn-BD" sz="2800" dirty="0" smtClean="0">
                <a:latin typeface="NikoshBAN" pitchFamily="2" charset="0"/>
                <a:cs typeface="NikoshBAN" pitchFamily="2" charset="0"/>
              </a:rPr>
              <a:t> জনপ্রিয় সেবা বন্ধ রাখতে হয়েছিল? </a:t>
            </a:r>
          </a:p>
          <a:p>
            <a:r>
              <a:rPr lang="bn-BD" sz="2800" dirty="0" smtClean="0">
                <a:latin typeface="NikoshBAN" pitchFamily="2" charset="0"/>
                <a:cs typeface="NikoshBAN" pitchFamily="2" charset="0"/>
              </a:rPr>
              <a:t> উত্তরঃ আপত্তিকর তথ্য প্রকাশ </a:t>
            </a:r>
            <a:endParaRPr lang="en-US" sz="28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slide(fromBottom)">
                                      <p:cBhvr>
                                        <p:cTn id="23" dur="500"/>
                                        <p:tgtEl>
                                          <p:spTgt spid="3">
                                            <p:txEl>
                                              <p:pRg st="7" end="7"/>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3">
                                            <p:txEl>
                                              <p:pRg st="10" end="10"/>
                                            </p:txEl>
                                          </p:spTgt>
                                        </p:tgtEl>
                                        <p:attrNameLst>
                                          <p:attrName>style.visibility</p:attrName>
                                        </p:attrNameLst>
                                      </p:cBhvr>
                                      <p:to>
                                        <p:strVal val="visible"/>
                                      </p:to>
                                    </p:set>
                                    <p:animEffect transition="in" filter="plus(in)">
                                      <p:cBhvr>
                                        <p:cTn id="28"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64746" y="304800"/>
            <a:ext cx="3062057" cy="1015663"/>
          </a:xfrm>
          <a:prstGeom prst="rect">
            <a:avLst/>
          </a:prstGeom>
          <a:ln w="76200"/>
        </p:spPr>
        <p:style>
          <a:lnRef idx="2">
            <a:schemeClr val="accent1"/>
          </a:lnRef>
          <a:fillRef idx="1">
            <a:schemeClr val="lt1"/>
          </a:fillRef>
          <a:effectRef idx="0">
            <a:schemeClr val="accent1"/>
          </a:effectRef>
          <a:fontRef idx="minor">
            <a:schemeClr val="dk1"/>
          </a:fontRef>
        </p:style>
        <p:txBody>
          <a:bodyPr wrap="none" rtlCol="0">
            <a:spAutoFit/>
          </a:bodyPr>
          <a:lstStyle/>
          <a:p>
            <a:r>
              <a:rPr lang="bn-BD" sz="6000" dirty="0" smtClean="0">
                <a:latin typeface="NikoshBAN" pitchFamily="2" charset="0"/>
                <a:cs typeface="NikoshBAN" pitchFamily="2" charset="0"/>
              </a:rPr>
              <a:t>বাড়ীর কাজ </a:t>
            </a:r>
            <a:endParaRPr lang="en-US" sz="6000" dirty="0">
              <a:latin typeface="NikoshBAN" pitchFamily="2" charset="0"/>
              <a:cs typeface="NikoshBAN" pitchFamily="2" charset="0"/>
            </a:endParaRPr>
          </a:p>
        </p:txBody>
      </p:sp>
      <p:sp>
        <p:nvSpPr>
          <p:cNvPr id="3" name="TextBox 2"/>
          <p:cNvSpPr txBox="1"/>
          <p:nvPr/>
        </p:nvSpPr>
        <p:spPr>
          <a:xfrm>
            <a:off x="457200" y="5715000"/>
            <a:ext cx="8130752" cy="707886"/>
          </a:xfrm>
          <a:prstGeom prst="rect">
            <a:avLst/>
          </a:prstGeom>
          <a:ln w="76200"/>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4000" dirty="0" smtClean="0">
                <a:latin typeface="NikoshBAN" pitchFamily="2" charset="0"/>
                <a:cs typeface="NikoshBAN" pitchFamily="2" charset="0"/>
              </a:rPr>
              <a:t>প্রশ্নঃ সাইবার অপরাধ নিয়ন্ত্রনের উপায় ব্যাখ্যা কর? </a:t>
            </a:r>
            <a:endParaRPr lang="en-US" sz="4000" dirty="0">
              <a:latin typeface="NikoshBAN" pitchFamily="2" charset="0"/>
              <a:cs typeface="NikoshBAN"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676400"/>
            <a:ext cx="5086350" cy="3814763"/>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1500" y="304801"/>
            <a:ext cx="7048500" cy="707886"/>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4000" dirty="0" smtClean="0">
                <a:latin typeface="NikoshBAN" pitchFamily="2" charset="0"/>
                <a:cs typeface="NikoshBAN" pitchFamily="2" charset="0"/>
              </a:rPr>
              <a:t>মনোযোগ সহকারে ক্লাস করার জন্য ধন্যবাদ-  </a:t>
            </a:r>
            <a:endParaRPr lang="en-US" sz="4000" dirty="0">
              <a:latin typeface="NikoshBAN" pitchFamily="2" charset="0"/>
              <a:cs typeface="NikoshBAN" pitchFamily="2" charset="0"/>
            </a:endParaRPr>
          </a:p>
        </p:txBody>
      </p:sp>
      <p:pic>
        <p:nvPicPr>
          <p:cNvPr id="4" name="Picture 3"/>
          <p:cNvPicPr>
            <a:picLocks/>
          </p:cNvPicPr>
          <p:nvPr/>
        </p:nvPicPr>
        <p:blipFill>
          <a:blip r:embed="rId2">
            <a:extLst>
              <a:ext uri="{28A0092B-C50C-407E-A947-70E740481C1C}">
                <a14:useLocalDpi xmlns:a14="http://schemas.microsoft.com/office/drawing/2010/main" val="0"/>
              </a:ext>
            </a:extLst>
          </a:blip>
          <a:stretch>
            <a:fillRect/>
          </a:stretch>
        </p:blipFill>
        <p:spPr>
          <a:xfrm>
            <a:off x="3429000" y="4191000"/>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5" name="Picture 4"/>
          <p:cNvPicPr>
            <a:picLocks/>
          </p:cNvPicPr>
          <p:nvPr/>
        </p:nvPicPr>
        <p:blipFill>
          <a:blip r:embed="rId3">
            <a:extLst>
              <a:ext uri="{28A0092B-C50C-407E-A947-70E740481C1C}">
                <a14:useLocalDpi xmlns:a14="http://schemas.microsoft.com/office/drawing/2010/main" val="0"/>
              </a:ext>
            </a:extLst>
          </a:blip>
          <a:stretch>
            <a:fillRect/>
          </a:stretch>
        </p:blipFill>
        <p:spPr>
          <a:xfrm>
            <a:off x="571500" y="4191000"/>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286500" y="1494486"/>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7" name="Picture 6" descr="s-1.jpg"/>
          <p:cNvPicPr>
            <a:picLocks/>
          </p:cNvPicPr>
          <p:nvPr/>
        </p:nvPicPr>
        <p:blipFill>
          <a:blip r:embed="rId5"/>
          <a:stretch>
            <a:fillRect/>
          </a:stretch>
        </p:blipFill>
        <p:spPr>
          <a:xfrm>
            <a:off x="6286500" y="4191000"/>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8" name="Picture 7" descr="s-11.jpg"/>
          <p:cNvPicPr>
            <a:picLocks/>
          </p:cNvPicPr>
          <p:nvPr/>
        </p:nvPicPr>
        <p:blipFill>
          <a:blip r:embed="rId6"/>
          <a:stretch>
            <a:fillRect/>
          </a:stretch>
        </p:blipFill>
        <p:spPr>
          <a:xfrm>
            <a:off x="571500" y="1494486"/>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descr="s-15.jpg"/>
          <p:cNvPicPr>
            <a:picLocks/>
          </p:cNvPicPr>
          <p:nvPr/>
        </p:nvPicPr>
        <p:blipFill>
          <a:blip r:embed="rId7"/>
          <a:stretch>
            <a:fillRect/>
          </a:stretch>
        </p:blipFill>
        <p:spPr>
          <a:xfrm>
            <a:off x="3429000" y="1494486"/>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32" fill="hold" grpId="0" nodeType="clickEffect">
                                  <p:stCondLst>
                                    <p:cond delay="0"/>
                                  </p:stCondLst>
                                  <p:childTnLst>
                                    <p:animEffect transition="out" filter="diamond(out)">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par>
                                <p:cTn id="8" presetID="8" presetClass="exit" presetSubtype="32" fill="hold" nodeType="withEffect">
                                  <p:stCondLst>
                                    <p:cond delay="0"/>
                                  </p:stCondLst>
                                  <p:childTnLst>
                                    <p:animEffect transition="out" filter="diamond(out)">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par>
                                <p:cTn id="11" presetID="8" presetClass="exit" presetSubtype="32" fill="hold" nodeType="withEffect">
                                  <p:stCondLst>
                                    <p:cond delay="0"/>
                                  </p:stCondLst>
                                  <p:childTnLst>
                                    <p:animEffect transition="out" filter="diamond(out)">
                                      <p:cBhvr>
                                        <p:cTn id="12" dur="2000"/>
                                        <p:tgtEl>
                                          <p:spTgt spid="5"/>
                                        </p:tgtEl>
                                      </p:cBhvr>
                                    </p:animEffect>
                                    <p:set>
                                      <p:cBhvr>
                                        <p:cTn id="13" dur="1" fill="hold">
                                          <p:stCondLst>
                                            <p:cond delay="1999"/>
                                          </p:stCondLst>
                                        </p:cTn>
                                        <p:tgtEl>
                                          <p:spTgt spid="5"/>
                                        </p:tgtEl>
                                        <p:attrNameLst>
                                          <p:attrName>style.visibility</p:attrName>
                                        </p:attrNameLst>
                                      </p:cBhvr>
                                      <p:to>
                                        <p:strVal val="hidden"/>
                                      </p:to>
                                    </p:set>
                                  </p:childTnLst>
                                </p:cTn>
                              </p:par>
                              <p:par>
                                <p:cTn id="14" presetID="8" presetClass="exit" presetSubtype="32" fill="hold" nodeType="withEffect">
                                  <p:stCondLst>
                                    <p:cond delay="0"/>
                                  </p:stCondLst>
                                  <p:childTnLst>
                                    <p:animEffect transition="out" filter="diamond(out)">
                                      <p:cBhvr>
                                        <p:cTn id="15" dur="2000"/>
                                        <p:tgtEl>
                                          <p:spTgt spid="6"/>
                                        </p:tgtEl>
                                      </p:cBhvr>
                                    </p:animEffect>
                                    <p:set>
                                      <p:cBhvr>
                                        <p:cTn id="16" dur="1" fill="hold">
                                          <p:stCondLst>
                                            <p:cond delay="1999"/>
                                          </p:stCondLst>
                                        </p:cTn>
                                        <p:tgtEl>
                                          <p:spTgt spid="6"/>
                                        </p:tgtEl>
                                        <p:attrNameLst>
                                          <p:attrName>style.visibility</p:attrName>
                                        </p:attrNameLst>
                                      </p:cBhvr>
                                      <p:to>
                                        <p:strVal val="hidden"/>
                                      </p:to>
                                    </p:set>
                                  </p:childTnLst>
                                </p:cTn>
                              </p:par>
                              <p:par>
                                <p:cTn id="17" presetID="8" presetClass="exit" presetSubtype="32" fill="hold" nodeType="withEffect">
                                  <p:stCondLst>
                                    <p:cond delay="0"/>
                                  </p:stCondLst>
                                  <p:childTnLst>
                                    <p:animEffect transition="out" filter="diamond(out)">
                                      <p:cBhvr>
                                        <p:cTn id="18" dur="2000"/>
                                        <p:tgtEl>
                                          <p:spTgt spid="7"/>
                                        </p:tgtEl>
                                      </p:cBhvr>
                                    </p:animEffect>
                                    <p:set>
                                      <p:cBhvr>
                                        <p:cTn id="19" dur="1" fill="hold">
                                          <p:stCondLst>
                                            <p:cond delay="1999"/>
                                          </p:stCondLst>
                                        </p:cTn>
                                        <p:tgtEl>
                                          <p:spTgt spid="7"/>
                                        </p:tgtEl>
                                        <p:attrNameLst>
                                          <p:attrName>style.visibility</p:attrName>
                                        </p:attrNameLst>
                                      </p:cBhvr>
                                      <p:to>
                                        <p:strVal val="hidden"/>
                                      </p:to>
                                    </p:set>
                                  </p:childTnLst>
                                </p:cTn>
                              </p:par>
                              <p:par>
                                <p:cTn id="20" presetID="8" presetClass="exit" presetSubtype="32" fill="hold" nodeType="withEffect">
                                  <p:stCondLst>
                                    <p:cond delay="0"/>
                                  </p:stCondLst>
                                  <p:childTnLst>
                                    <p:animEffect transition="out" filter="diamond(out)">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par>
                                <p:cTn id="23" presetID="8" presetClass="exit" presetSubtype="32" fill="hold" nodeType="withEffect">
                                  <p:stCondLst>
                                    <p:cond delay="0"/>
                                  </p:stCondLst>
                                  <p:childTnLst>
                                    <p:animEffect transition="out" filter="diamond(out)">
                                      <p:cBhvr>
                                        <p:cTn id="24" dur="2000"/>
                                        <p:tgtEl>
                                          <p:spTgt spid="9"/>
                                        </p:tgtEl>
                                      </p:cBhvr>
                                    </p:animEffect>
                                    <p:set>
                                      <p:cBhvr>
                                        <p:cTn id="25"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a:extLst>
              <a:ext uri="{28A0092B-C50C-407E-A947-70E740481C1C}">
                <a14:useLocalDpi xmlns:a14="http://schemas.microsoft.com/office/drawing/2010/main" val="0"/>
              </a:ext>
            </a:extLst>
          </a:blip>
          <a:stretch>
            <a:fillRect/>
          </a:stretch>
        </p:blipFill>
        <p:spPr>
          <a:xfrm>
            <a:off x="3352800" y="3556832"/>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3"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495300" y="3556832"/>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4" name="Picture 3"/>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210300" y="860318"/>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Rectangle 2" descr="Papyrus"/>
          <p:cNvSpPr txBox="1">
            <a:spLocks noChangeArrowheads="1"/>
          </p:cNvSpPr>
          <p:nvPr/>
        </p:nvSpPr>
        <p:spPr>
          <a:xfrm>
            <a:off x="1339187" y="183872"/>
            <a:ext cx="6019800" cy="471189"/>
          </a:xfrm>
          <a:prstGeom prst="rect">
            <a:avLst/>
          </a:prstGeom>
          <a:ln w="57150"/>
          <a:extLst/>
        </p:spPr>
        <p:style>
          <a:lnRef idx="2">
            <a:schemeClr val="accent2"/>
          </a:lnRef>
          <a:fillRef idx="1">
            <a:schemeClr val="lt1"/>
          </a:fillRef>
          <a:effectRef idx="0">
            <a:schemeClr val="accent2"/>
          </a:effectRef>
          <a:fontRef idx="minor">
            <a:schemeClr val="dk1"/>
          </a:fontRef>
        </p:style>
        <p:txBody>
          <a:bodyPr numCol="1">
            <a:prstTxWarp prst="textPlain">
              <a:avLst/>
            </a:prstTxWarp>
            <a:normAutofit fontScale="82500" lnSpcReduction="20000"/>
            <a:scene3d>
              <a:camera prst="orthographicFront"/>
              <a:lightRig rig="harsh" dir="t"/>
            </a:scene3d>
            <a:sp3d extrusionH="57150" prstMaterial="matte">
              <a:bevelT w="63500" h="12700" prst="angle"/>
              <a:contourClr>
                <a:schemeClr val="bg1">
                  <a:lumMod val="65000"/>
                </a:schemeClr>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err="1" smtClean="0">
                <a:ln/>
                <a:solidFill>
                  <a:schemeClr val="bg1"/>
                </a:solidFill>
                <a:latin typeface="NikoshBAN" panose="02000000000000000000" pitchFamily="2" charset="0"/>
                <a:cs typeface="NikoshBAN" panose="02000000000000000000" pitchFamily="2" charset="0"/>
              </a:rPr>
              <a:t>এসো</a:t>
            </a:r>
            <a:r>
              <a:rPr lang="en-US" sz="4000" b="1" dirty="0" smtClean="0">
                <a:ln/>
                <a:solidFill>
                  <a:schemeClr val="bg1"/>
                </a:solidFill>
                <a:latin typeface="NikoshBAN" panose="02000000000000000000" pitchFamily="2" charset="0"/>
                <a:cs typeface="NikoshBAN" panose="02000000000000000000" pitchFamily="2" charset="0"/>
              </a:rPr>
              <a:t> </a:t>
            </a:r>
            <a:r>
              <a:rPr lang="en-US" sz="4000" b="1" dirty="0" err="1" smtClean="0">
                <a:ln/>
                <a:solidFill>
                  <a:schemeClr val="bg1"/>
                </a:solidFill>
                <a:latin typeface="NikoshBAN" panose="02000000000000000000" pitchFamily="2" charset="0"/>
                <a:cs typeface="NikoshBAN" panose="02000000000000000000" pitchFamily="2" charset="0"/>
              </a:rPr>
              <a:t>আমরা</a:t>
            </a:r>
            <a:r>
              <a:rPr lang="en-US" sz="4000" b="1" dirty="0" smtClean="0">
                <a:ln/>
                <a:solidFill>
                  <a:schemeClr val="bg1"/>
                </a:solidFill>
                <a:latin typeface="NikoshBAN" panose="02000000000000000000" pitchFamily="2" charset="0"/>
                <a:cs typeface="NikoshBAN" panose="02000000000000000000" pitchFamily="2" charset="0"/>
              </a:rPr>
              <a:t> </a:t>
            </a:r>
            <a:r>
              <a:rPr lang="en-US" sz="4000" b="1" dirty="0" err="1" smtClean="0">
                <a:ln/>
                <a:solidFill>
                  <a:schemeClr val="bg1"/>
                </a:solidFill>
                <a:latin typeface="NikoshBAN" panose="02000000000000000000" pitchFamily="2" charset="0"/>
                <a:cs typeface="NikoshBAN" panose="02000000000000000000" pitchFamily="2" charset="0"/>
              </a:rPr>
              <a:t>নিচের</a:t>
            </a:r>
            <a:r>
              <a:rPr lang="en-US" sz="4000" b="1" dirty="0" smtClean="0">
                <a:ln/>
                <a:solidFill>
                  <a:schemeClr val="bg1"/>
                </a:solidFill>
                <a:latin typeface="NikoshBAN" panose="02000000000000000000" pitchFamily="2" charset="0"/>
                <a:cs typeface="NikoshBAN" panose="02000000000000000000" pitchFamily="2" charset="0"/>
              </a:rPr>
              <a:t> </a:t>
            </a:r>
            <a:r>
              <a:rPr lang="en-US" sz="4000" b="1" dirty="0" err="1" smtClean="0">
                <a:ln/>
                <a:solidFill>
                  <a:schemeClr val="bg1"/>
                </a:solidFill>
                <a:latin typeface="NikoshBAN" panose="02000000000000000000" pitchFamily="2" charset="0"/>
                <a:cs typeface="NikoshBAN" panose="02000000000000000000" pitchFamily="2" charset="0"/>
              </a:rPr>
              <a:t>ছবিগুলো</a:t>
            </a:r>
            <a:r>
              <a:rPr lang="en-US" sz="4000" b="1" dirty="0" smtClean="0">
                <a:ln/>
                <a:solidFill>
                  <a:schemeClr val="bg1"/>
                </a:solidFill>
                <a:latin typeface="NikoshBAN" panose="02000000000000000000" pitchFamily="2" charset="0"/>
                <a:cs typeface="NikoshBAN" panose="02000000000000000000" pitchFamily="2" charset="0"/>
              </a:rPr>
              <a:t> </a:t>
            </a:r>
            <a:r>
              <a:rPr lang="en-US" sz="4000" b="1" dirty="0" err="1" smtClean="0">
                <a:ln/>
                <a:solidFill>
                  <a:schemeClr val="bg1"/>
                </a:solidFill>
                <a:latin typeface="NikoshBAN" panose="02000000000000000000" pitchFamily="2" charset="0"/>
                <a:cs typeface="NikoshBAN" panose="02000000000000000000" pitchFamily="2" charset="0"/>
              </a:rPr>
              <a:t>দেখি</a:t>
            </a:r>
            <a:r>
              <a:rPr lang="en-US" sz="4000" b="1" dirty="0" smtClean="0">
                <a:ln/>
                <a:solidFill>
                  <a:schemeClr val="bg1"/>
                </a:solidFill>
                <a:latin typeface="NikoshBAN" panose="02000000000000000000" pitchFamily="2" charset="0"/>
                <a:cs typeface="NikoshBAN" panose="02000000000000000000" pitchFamily="2" charset="0"/>
              </a:rPr>
              <a:t>- </a:t>
            </a:r>
            <a:endParaRPr lang="en-US" sz="4000" b="1" dirty="0">
              <a:ln/>
              <a:solidFill>
                <a:schemeClr val="bg1"/>
              </a:solidFill>
              <a:latin typeface="NikoshBAN" panose="02000000000000000000" pitchFamily="2" charset="0"/>
              <a:cs typeface="NikoshBAN" panose="02000000000000000000" pitchFamily="2" charset="0"/>
            </a:endParaRPr>
          </a:p>
        </p:txBody>
      </p:sp>
      <p:sp>
        <p:nvSpPr>
          <p:cNvPr id="6" name="TextBox 5"/>
          <p:cNvSpPr txBox="1"/>
          <p:nvPr/>
        </p:nvSpPr>
        <p:spPr>
          <a:xfrm>
            <a:off x="1143000" y="6096000"/>
            <a:ext cx="6536320" cy="646331"/>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b="1" dirty="0" err="1" smtClean="0">
                <a:ln/>
                <a:latin typeface="NikoshBAN" panose="02000000000000000000" pitchFamily="2" charset="0"/>
                <a:cs typeface="NikoshBAN" panose="02000000000000000000" pitchFamily="2" charset="0"/>
              </a:rPr>
              <a:t>উপরের</a:t>
            </a:r>
            <a:r>
              <a:rPr lang="en-US" sz="3600" b="1" dirty="0" smtClean="0">
                <a:ln/>
                <a:latin typeface="NikoshBAN" panose="02000000000000000000" pitchFamily="2" charset="0"/>
                <a:cs typeface="NikoshBAN" panose="02000000000000000000" pitchFamily="2" charset="0"/>
              </a:rPr>
              <a:t> </a:t>
            </a:r>
            <a:r>
              <a:rPr lang="en-US" sz="3600" b="1" dirty="0" err="1" smtClean="0">
                <a:ln/>
                <a:latin typeface="NikoshBAN" panose="02000000000000000000" pitchFamily="2" charset="0"/>
                <a:cs typeface="NikoshBAN" panose="02000000000000000000" pitchFamily="2" charset="0"/>
              </a:rPr>
              <a:t>ছবিগুলো</a:t>
            </a:r>
            <a:r>
              <a:rPr lang="en-US" sz="3600" b="1" dirty="0" smtClean="0">
                <a:ln/>
                <a:latin typeface="NikoshBAN" panose="02000000000000000000" pitchFamily="2" charset="0"/>
                <a:cs typeface="NikoshBAN" panose="02000000000000000000" pitchFamily="2" charset="0"/>
              </a:rPr>
              <a:t> </a:t>
            </a:r>
            <a:r>
              <a:rPr lang="en-US" sz="3600" b="1" dirty="0" err="1" smtClean="0">
                <a:ln/>
                <a:latin typeface="NikoshBAN" panose="02000000000000000000" pitchFamily="2" charset="0"/>
                <a:cs typeface="NikoshBAN" panose="02000000000000000000" pitchFamily="2" charset="0"/>
              </a:rPr>
              <a:t>দেখে</a:t>
            </a:r>
            <a:r>
              <a:rPr lang="en-US" sz="3600" b="1" dirty="0" smtClean="0">
                <a:ln/>
                <a:latin typeface="NikoshBAN" panose="02000000000000000000" pitchFamily="2" charset="0"/>
                <a:cs typeface="NikoshBAN" panose="02000000000000000000" pitchFamily="2" charset="0"/>
              </a:rPr>
              <a:t> </a:t>
            </a:r>
            <a:r>
              <a:rPr lang="en-US" sz="3600" b="1" dirty="0" err="1" smtClean="0">
                <a:ln/>
                <a:latin typeface="NikoshBAN" panose="02000000000000000000" pitchFamily="2" charset="0"/>
                <a:cs typeface="NikoshBAN" panose="02000000000000000000" pitchFamily="2" charset="0"/>
              </a:rPr>
              <a:t>আমরা</a:t>
            </a:r>
            <a:r>
              <a:rPr lang="en-US" sz="3600" b="1" dirty="0" smtClean="0">
                <a:ln/>
                <a:latin typeface="NikoshBAN" panose="02000000000000000000" pitchFamily="2" charset="0"/>
                <a:cs typeface="NikoshBAN" panose="02000000000000000000" pitchFamily="2" charset="0"/>
              </a:rPr>
              <a:t> </a:t>
            </a:r>
            <a:r>
              <a:rPr lang="en-US" sz="3600" b="1" dirty="0" err="1" smtClean="0">
                <a:ln/>
                <a:latin typeface="NikoshBAN" panose="02000000000000000000" pitchFamily="2" charset="0"/>
                <a:cs typeface="NikoshBAN" panose="02000000000000000000" pitchFamily="2" charset="0"/>
              </a:rPr>
              <a:t>কি</a:t>
            </a:r>
            <a:r>
              <a:rPr lang="en-US" sz="3600" b="1" dirty="0" smtClean="0">
                <a:ln/>
                <a:latin typeface="NikoshBAN" panose="02000000000000000000" pitchFamily="2" charset="0"/>
                <a:cs typeface="NikoshBAN" panose="02000000000000000000" pitchFamily="2" charset="0"/>
              </a:rPr>
              <a:t> </a:t>
            </a:r>
            <a:r>
              <a:rPr lang="en-US" sz="3600" b="1" dirty="0" err="1" smtClean="0">
                <a:ln/>
                <a:latin typeface="NikoshBAN" panose="02000000000000000000" pitchFamily="2" charset="0"/>
                <a:cs typeface="NikoshBAN" panose="02000000000000000000" pitchFamily="2" charset="0"/>
              </a:rPr>
              <a:t>শিখলাম</a:t>
            </a:r>
            <a:r>
              <a:rPr lang="en-US" sz="3600" b="1" dirty="0" smtClean="0">
                <a:ln/>
                <a:latin typeface="NikoshBAN" panose="02000000000000000000" pitchFamily="2" charset="0"/>
                <a:cs typeface="NikoshBAN" panose="02000000000000000000" pitchFamily="2" charset="0"/>
              </a:rPr>
              <a:t> </a:t>
            </a:r>
            <a:endParaRPr lang="en-US" dirty="0"/>
          </a:p>
        </p:txBody>
      </p:sp>
      <p:pic>
        <p:nvPicPr>
          <p:cNvPr id="8" name="Picture 7" descr="s-1.jpg"/>
          <p:cNvPicPr>
            <a:picLocks/>
          </p:cNvPicPr>
          <p:nvPr/>
        </p:nvPicPr>
        <p:blipFill>
          <a:blip r:embed="rId5"/>
          <a:stretch>
            <a:fillRect/>
          </a:stretch>
        </p:blipFill>
        <p:spPr>
          <a:xfrm>
            <a:off x="6210300" y="3556832"/>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descr="s-11.jpg"/>
          <p:cNvPicPr>
            <a:picLocks/>
          </p:cNvPicPr>
          <p:nvPr/>
        </p:nvPicPr>
        <p:blipFill>
          <a:blip r:embed="rId6"/>
          <a:stretch>
            <a:fillRect/>
          </a:stretch>
        </p:blipFill>
        <p:spPr>
          <a:xfrm>
            <a:off x="495300" y="860318"/>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9" descr="s-15.jpg"/>
          <p:cNvPicPr>
            <a:picLocks/>
          </p:cNvPicPr>
          <p:nvPr/>
        </p:nvPicPr>
        <p:blipFill>
          <a:blip r:embed="rId7"/>
          <a:stretch>
            <a:fillRect/>
          </a:stretch>
        </p:blipFill>
        <p:spPr>
          <a:xfrm>
            <a:off x="3352800" y="860318"/>
            <a:ext cx="2286000" cy="2286000"/>
          </a:xfrm>
          <a:prstGeom prst="ellipse">
            <a:avLst/>
          </a:prstGeom>
          <a:ln w="190500" cap="rnd">
            <a:solidFill>
              <a:schemeClr val="accent6">
                <a:lumMod val="60000"/>
                <a:lumOff val="4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1015849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7200" y="431039"/>
            <a:ext cx="5390737"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3600" dirty="0" smtClean="0">
                <a:solidFill>
                  <a:schemeClr val="bg1"/>
                </a:solidFill>
                <a:latin typeface="NikoshBAN" pitchFamily="2" charset="0"/>
                <a:cs typeface="NikoshBAN" pitchFamily="2" charset="0"/>
              </a:rPr>
              <a:t>চিত্রগুলো</a:t>
            </a:r>
            <a:r>
              <a:rPr lang="bn-BD" sz="3600" dirty="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মনোযোগ</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দিয়ে</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লক্ষ্য</a:t>
            </a:r>
            <a:r>
              <a:rPr lang="en-US" sz="3600" dirty="0" smtClean="0">
                <a:solidFill>
                  <a:schemeClr val="bg1"/>
                </a:solidFill>
                <a:latin typeface="NikoshBAN" pitchFamily="2" charset="0"/>
                <a:cs typeface="NikoshBAN" pitchFamily="2" charset="0"/>
              </a:rPr>
              <a:t> </a:t>
            </a:r>
            <a:r>
              <a:rPr lang="en-US" sz="3600" dirty="0" err="1" smtClean="0">
                <a:solidFill>
                  <a:schemeClr val="bg1"/>
                </a:solidFill>
                <a:latin typeface="NikoshBAN" pitchFamily="2" charset="0"/>
                <a:cs typeface="NikoshBAN" pitchFamily="2" charset="0"/>
              </a:rPr>
              <a:t>কর</a:t>
            </a:r>
            <a:endParaRPr lang="en-US" sz="3600" dirty="0">
              <a:solidFill>
                <a:schemeClr val="bg1"/>
              </a:solidFill>
              <a:latin typeface="NikoshBAN" pitchFamily="2" charset="0"/>
              <a:cs typeface="NikoshBAN" pitchFamily="2" charset="0"/>
            </a:endParaRPr>
          </a:p>
        </p:txBody>
      </p:sp>
      <p:sp>
        <p:nvSpPr>
          <p:cNvPr id="10" name="TextBox 9"/>
          <p:cNvSpPr txBox="1"/>
          <p:nvPr/>
        </p:nvSpPr>
        <p:spPr>
          <a:xfrm>
            <a:off x="446964" y="5471605"/>
            <a:ext cx="3899764" cy="584775"/>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কম্পিউটার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থেকে</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তথ্য</a:t>
            </a:r>
            <a:r>
              <a:rPr lang="en-US" sz="3200" dirty="0">
                <a:latin typeface="NikoshBAN" panose="02000000000000000000" pitchFamily="2" charset="0"/>
                <a:cs typeface="NikoshBAN" panose="02000000000000000000" pitchFamily="2" charset="0"/>
              </a:rPr>
              <a:t> </a:t>
            </a:r>
            <a:r>
              <a:rPr lang="bn-BD" sz="3200" dirty="0" smtClean="0">
                <a:latin typeface="NikoshBAN" panose="02000000000000000000" pitchFamily="2" charset="0"/>
                <a:cs typeface="NikoshBAN" panose="02000000000000000000" pitchFamily="2" charset="0"/>
              </a:rPr>
              <a:t>হ্যাকিং </a:t>
            </a:r>
            <a:endParaRPr lang="en-US" sz="3200" dirty="0">
              <a:latin typeface="NikoshBAN" panose="02000000000000000000" pitchFamily="2" charset="0"/>
              <a:cs typeface="NikoshBAN" panose="02000000000000000000" pitchFamily="2" charset="0"/>
            </a:endParaRPr>
          </a:p>
        </p:txBody>
      </p:sp>
      <p:sp>
        <p:nvSpPr>
          <p:cNvPr id="11" name="TextBox 10"/>
          <p:cNvSpPr txBox="1"/>
          <p:nvPr/>
        </p:nvSpPr>
        <p:spPr>
          <a:xfrm>
            <a:off x="5766845" y="5471604"/>
            <a:ext cx="2630562" cy="584775"/>
          </a:xfrm>
          <a:prstGeom prst="rect">
            <a:avLst/>
          </a:prstGeom>
          <a:ln w="76200"/>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আইডি হ্যাকার </a:t>
            </a:r>
            <a:endParaRPr lang="en-US" sz="3200" dirty="0">
              <a:latin typeface="NikoshBAN" panose="02000000000000000000" pitchFamily="2" charset="0"/>
              <a:cs typeface="NikoshBAN" panose="02000000000000000000" pitchFamily="2" charset="0"/>
            </a:endParaRPr>
          </a:p>
        </p:txBody>
      </p:sp>
      <p:grpSp>
        <p:nvGrpSpPr>
          <p:cNvPr id="4" name="Group 3"/>
          <p:cNvGrpSpPr/>
          <p:nvPr/>
        </p:nvGrpSpPr>
        <p:grpSpPr>
          <a:xfrm>
            <a:off x="4267200" y="1350752"/>
            <a:ext cx="4556546" cy="3574090"/>
            <a:chOff x="1666914" y="2060171"/>
            <a:chExt cx="4362450" cy="274698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6914" y="2060171"/>
              <a:ext cx="4362450" cy="274698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20625" r="18750"/>
            <a:stretch/>
          </p:blipFill>
          <p:spPr>
            <a:xfrm>
              <a:off x="4361932" y="2661587"/>
              <a:ext cx="1667432" cy="140763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grpSp>
        <p:nvGrpSpPr>
          <p:cNvPr id="5" name="Group 4"/>
          <p:cNvGrpSpPr/>
          <p:nvPr/>
        </p:nvGrpSpPr>
        <p:grpSpPr>
          <a:xfrm>
            <a:off x="457200" y="1350752"/>
            <a:ext cx="3362183" cy="3574090"/>
            <a:chOff x="457200" y="1350752"/>
            <a:chExt cx="3362183" cy="357409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50752"/>
              <a:ext cx="3333750" cy="200025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3210342"/>
              <a:ext cx="3362183" cy="171450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spTree>
    <p:extLst>
      <p:ext uri="{BB962C8B-B14F-4D97-AF65-F5344CB8AC3E}">
        <p14:creationId xmlns:p14="http://schemas.microsoft.com/office/powerpoint/2010/main" val="373032177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38200" y="5562600"/>
            <a:ext cx="7106433" cy="1015663"/>
          </a:xfrm>
          <a:prstGeom prst="rect">
            <a:avLst/>
          </a:prstGeom>
          <a:ln w="76200"/>
        </p:spPr>
        <p:style>
          <a:lnRef idx="2">
            <a:schemeClr val="accent3"/>
          </a:lnRef>
          <a:fillRef idx="1">
            <a:schemeClr val="lt1"/>
          </a:fillRef>
          <a:effectRef idx="0">
            <a:schemeClr val="accent3"/>
          </a:effectRef>
          <a:fontRef idx="minor">
            <a:schemeClr val="dk1"/>
          </a:fontRef>
        </p:style>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dirty="0" smtClean="0">
                <a:ln w="11430"/>
                <a:latin typeface="NikoshBAN" pitchFamily="2" charset="0"/>
                <a:cs typeface="NikoshBAN" pitchFamily="2" charset="0"/>
              </a:rPr>
              <a:t>এ </a:t>
            </a:r>
            <a:r>
              <a:rPr lang="en-US" sz="6000" b="1" cap="none" spc="0" dirty="0" err="1" smtClean="0">
                <a:ln w="11430"/>
                <a:latin typeface="NikoshBAN" pitchFamily="2" charset="0"/>
                <a:cs typeface="NikoshBAN" pitchFamily="2" charset="0"/>
              </a:rPr>
              <a:t>ধরণের</a:t>
            </a:r>
            <a:r>
              <a:rPr lang="en-US" sz="6000" b="1" cap="none" spc="0" dirty="0" smtClean="0">
                <a:ln w="11430"/>
                <a:latin typeface="NikoshBAN" pitchFamily="2" charset="0"/>
                <a:cs typeface="NikoshBAN" pitchFamily="2" charset="0"/>
              </a:rPr>
              <a:t> </a:t>
            </a:r>
            <a:r>
              <a:rPr lang="en-US" sz="6000" b="1" cap="none" spc="0" dirty="0" err="1" smtClean="0">
                <a:ln w="11430"/>
                <a:latin typeface="NikoshBAN" pitchFamily="2" charset="0"/>
                <a:cs typeface="NikoshBAN" pitchFamily="2" charset="0"/>
              </a:rPr>
              <a:t>অপরাধের</a:t>
            </a:r>
            <a:r>
              <a:rPr lang="en-US" sz="6000" b="1" cap="none" spc="0" dirty="0" smtClean="0">
                <a:ln w="11430"/>
                <a:latin typeface="NikoshBAN" pitchFamily="2" charset="0"/>
                <a:cs typeface="NikoshBAN" pitchFamily="2" charset="0"/>
              </a:rPr>
              <a:t> </a:t>
            </a:r>
            <a:r>
              <a:rPr lang="en-US" sz="6000" b="1" cap="none" spc="0" dirty="0" err="1" smtClean="0">
                <a:ln w="11430"/>
                <a:latin typeface="NikoshBAN" pitchFamily="2" charset="0"/>
                <a:cs typeface="NikoshBAN" pitchFamily="2" charset="0"/>
              </a:rPr>
              <a:t>নাম</a:t>
            </a:r>
            <a:r>
              <a:rPr lang="en-US" sz="6000" b="1" cap="none" spc="0" dirty="0" smtClean="0">
                <a:ln w="11430"/>
                <a:latin typeface="NikoshBAN" pitchFamily="2" charset="0"/>
                <a:cs typeface="NikoshBAN" pitchFamily="2" charset="0"/>
              </a:rPr>
              <a:t> </a:t>
            </a:r>
            <a:r>
              <a:rPr lang="en-US" sz="6000" b="1" cap="none" spc="0" dirty="0" err="1" smtClean="0">
                <a:ln w="11430"/>
                <a:latin typeface="NikoshBAN" pitchFamily="2" charset="0"/>
                <a:cs typeface="NikoshBAN" pitchFamily="2" charset="0"/>
              </a:rPr>
              <a:t>কী</a:t>
            </a:r>
            <a:r>
              <a:rPr lang="en-US" sz="6000" b="1" cap="none" spc="0" dirty="0" smtClean="0">
                <a:ln w="11430"/>
                <a:latin typeface="NikoshBAN" pitchFamily="2" charset="0"/>
                <a:cs typeface="NikoshBAN" pitchFamily="2" charset="0"/>
              </a:rPr>
              <a:t>?</a:t>
            </a:r>
            <a:endParaRPr lang="en-US" sz="6000" b="1" cap="none" spc="0" dirty="0">
              <a:ln w="11430"/>
            </a:endParaRPr>
          </a:p>
        </p:txBody>
      </p:sp>
      <p:sp>
        <p:nvSpPr>
          <p:cNvPr id="8" name="TextBox 7"/>
          <p:cNvSpPr txBox="1"/>
          <p:nvPr/>
        </p:nvSpPr>
        <p:spPr>
          <a:xfrm>
            <a:off x="1070425" y="629542"/>
            <a:ext cx="7241796" cy="830997"/>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bn-BD" sz="4800" dirty="0" smtClean="0">
                <a:solidFill>
                  <a:schemeClr val="bg1"/>
                </a:solidFill>
                <a:latin typeface="NikoshBAN" pitchFamily="2" charset="0"/>
                <a:cs typeface="NikoshBAN" pitchFamily="2" charset="0"/>
              </a:rPr>
              <a:t>চিত্রগুলো</a:t>
            </a:r>
            <a:r>
              <a:rPr lang="bn-BD" sz="4800" dirty="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মনোযোগ</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দিয়ে</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লক্ষ্য</a:t>
            </a:r>
            <a:r>
              <a:rPr lang="en-US" sz="4800" dirty="0" smtClean="0">
                <a:solidFill>
                  <a:schemeClr val="bg1"/>
                </a:solidFill>
                <a:latin typeface="NikoshBAN" pitchFamily="2" charset="0"/>
                <a:cs typeface="NikoshBAN" pitchFamily="2" charset="0"/>
              </a:rPr>
              <a:t> </a:t>
            </a:r>
            <a:r>
              <a:rPr lang="en-US" sz="4800" dirty="0" err="1" smtClean="0">
                <a:solidFill>
                  <a:schemeClr val="bg1"/>
                </a:solidFill>
                <a:latin typeface="NikoshBAN" pitchFamily="2" charset="0"/>
                <a:cs typeface="NikoshBAN" pitchFamily="2" charset="0"/>
              </a:rPr>
              <a:t>কর</a:t>
            </a:r>
            <a:endParaRPr lang="en-US" sz="4800" dirty="0">
              <a:solidFill>
                <a:schemeClr val="bg1"/>
              </a:solidFill>
              <a:latin typeface="NikoshBAN" pitchFamily="2" charset="0"/>
              <a:cs typeface="NikoshBAN" pitchFamily="2" charset="0"/>
            </a:endParaRPr>
          </a:p>
        </p:txBody>
      </p:sp>
      <p:sp>
        <p:nvSpPr>
          <p:cNvPr id="11" name="TextBox 10"/>
          <p:cNvSpPr txBox="1"/>
          <p:nvPr/>
        </p:nvSpPr>
        <p:spPr>
          <a:xfrm>
            <a:off x="5872936" y="4526631"/>
            <a:ext cx="2351125" cy="584775"/>
          </a:xfrm>
          <a:prstGeom prst="rect">
            <a:avLst/>
          </a:prstGeom>
          <a:ln w="57150"/>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পাসওয়ার্ড হ্যাক </a:t>
            </a:r>
            <a:endParaRPr lang="en-US" sz="3200" dirty="0">
              <a:latin typeface="NikoshBAN" panose="02000000000000000000" pitchFamily="2" charset="0"/>
              <a:cs typeface="NikoshBAN" panose="02000000000000000000" pitchFamily="2" charset="0"/>
            </a:endParaRPr>
          </a:p>
        </p:txBody>
      </p:sp>
      <p:sp>
        <p:nvSpPr>
          <p:cNvPr id="12" name="TextBox 11"/>
          <p:cNvSpPr txBox="1"/>
          <p:nvPr/>
        </p:nvSpPr>
        <p:spPr>
          <a:xfrm>
            <a:off x="1070425" y="4526632"/>
            <a:ext cx="2351125" cy="584775"/>
          </a:xfrm>
          <a:prstGeom prst="rect">
            <a:avLst/>
          </a:prstGeom>
          <a:ln w="57150"/>
        </p:spPr>
        <p:style>
          <a:lnRef idx="2">
            <a:schemeClr val="accent2"/>
          </a:lnRef>
          <a:fillRef idx="1">
            <a:schemeClr val="lt1"/>
          </a:fillRef>
          <a:effectRef idx="0">
            <a:schemeClr val="accent2"/>
          </a:effectRef>
          <a:fontRef idx="minor">
            <a:schemeClr val="dk1"/>
          </a:fontRef>
        </p:style>
        <p:txBody>
          <a:bodyPr wrap="square" rtlCol="0">
            <a:spAutoFit/>
          </a:bodyPr>
          <a:lstStyle/>
          <a:p>
            <a:r>
              <a:rPr lang="bn-BD" sz="3200" dirty="0" smtClean="0">
                <a:latin typeface="NikoshBAN" panose="02000000000000000000" pitchFamily="2" charset="0"/>
                <a:cs typeface="NikoshBAN" panose="02000000000000000000" pitchFamily="2" charset="0"/>
              </a:rPr>
              <a:t>ফেসবুক হ্যাক </a:t>
            </a:r>
            <a:endParaRPr lang="en-US" sz="32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832029"/>
            <a:ext cx="4553269" cy="245176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3" name="Group 2"/>
          <p:cNvGrpSpPr/>
          <p:nvPr/>
        </p:nvGrpSpPr>
        <p:grpSpPr>
          <a:xfrm>
            <a:off x="5257798" y="1848195"/>
            <a:ext cx="3581402" cy="2436585"/>
            <a:chOff x="5257798" y="1848195"/>
            <a:chExt cx="3581402" cy="2436585"/>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798" y="1848195"/>
              <a:ext cx="3581402" cy="2436585"/>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59397" y="3402804"/>
              <a:ext cx="1370704" cy="858239"/>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spTree>
    <p:extLst>
      <p:ext uri="{BB962C8B-B14F-4D97-AF65-F5344CB8AC3E}">
        <p14:creationId xmlns:p14="http://schemas.microsoft.com/office/powerpoint/2010/main" val="8725103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2895600"/>
            <a:ext cx="6298519" cy="1569660"/>
          </a:xfrm>
          <a:prstGeom prst="rect">
            <a:avLst/>
          </a:prstGeom>
          <a:ln w="76200"/>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9600" dirty="0" smtClean="0">
                <a:latin typeface="NikoshBAN" pitchFamily="2" charset="0"/>
                <a:cs typeface="NikoshBAN" pitchFamily="2" charset="0"/>
              </a:rPr>
              <a:t>সাইবার অপরাধ </a:t>
            </a:r>
            <a:endParaRPr lang="en-US" sz="96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00400" y="609600"/>
            <a:ext cx="2529860" cy="1015663"/>
          </a:xfrm>
          <a:prstGeom prst="rect">
            <a:avLst/>
          </a:prstGeom>
          <a:ln w="76200"/>
        </p:spPr>
        <p:style>
          <a:lnRef idx="2">
            <a:schemeClr val="accent2"/>
          </a:lnRef>
          <a:fillRef idx="1">
            <a:schemeClr val="lt1"/>
          </a:fillRef>
          <a:effectRef idx="0">
            <a:schemeClr val="accent2"/>
          </a:effectRef>
          <a:fontRef idx="minor">
            <a:schemeClr val="dk1"/>
          </a:fontRef>
        </p:style>
        <p:txBody>
          <a:bodyPr wrap="none" rtlCol="0">
            <a:spAutoFit/>
          </a:bodyPr>
          <a:lstStyle/>
          <a:p>
            <a:r>
              <a:rPr lang="bn-BD" sz="6000" dirty="0" smtClean="0">
                <a:latin typeface="NikoshBAN" pitchFamily="2" charset="0"/>
                <a:cs typeface="NikoshBAN" pitchFamily="2" charset="0"/>
              </a:rPr>
              <a:t>শিখনফল </a:t>
            </a:r>
            <a:endParaRPr lang="en-US" sz="6000" dirty="0">
              <a:latin typeface="NikoshBAN" pitchFamily="2" charset="0"/>
              <a:cs typeface="NikoshBAN" pitchFamily="2" charset="0"/>
            </a:endParaRPr>
          </a:p>
        </p:txBody>
      </p:sp>
      <p:sp>
        <p:nvSpPr>
          <p:cNvPr id="3" name="TextBox 2"/>
          <p:cNvSpPr txBox="1"/>
          <p:nvPr/>
        </p:nvSpPr>
        <p:spPr>
          <a:xfrm>
            <a:off x="152400" y="2438400"/>
            <a:ext cx="8839200" cy="2862322"/>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3600" dirty="0" smtClean="0">
                <a:latin typeface="NikoshBAN" pitchFamily="2" charset="0"/>
                <a:cs typeface="NikoshBAN" pitchFamily="2" charset="0"/>
              </a:rPr>
              <a:t>এই পাঠ শেষে শিক্ষার্থীরা- </a:t>
            </a:r>
          </a:p>
          <a:p>
            <a:endParaRPr lang="bn-BD" sz="3600" dirty="0" smtClean="0">
              <a:latin typeface="NikoshBAN" pitchFamily="2" charset="0"/>
              <a:cs typeface="NikoshBAN" pitchFamily="2" charset="0"/>
            </a:endParaRPr>
          </a:p>
          <a:p>
            <a:r>
              <a:rPr lang="bn-BD" sz="3600" dirty="0" smtClean="0">
                <a:latin typeface="NikoshBAN" pitchFamily="2" charset="0"/>
                <a:cs typeface="NikoshBAN" pitchFamily="2" charset="0"/>
              </a:rPr>
              <a:t>১। সাইবার অপরাধ কি? বলতে পারবে;  </a:t>
            </a:r>
          </a:p>
          <a:p>
            <a:r>
              <a:rPr lang="bn-BD" sz="3600" dirty="0" smtClean="0">
                <a:latin typeface="NikoshBAN" pitchFamily="2" charset="0"/>
                <a:cs typeface="NikoshBAN" pitchFamily="2" charset="0"/>
              </a:rPr>
              <a:t>২। সাইবার অপরাধ কিভাবে সংঘটিত হয় বর্ণনা করতে পারবে;  </a:t>
            </a:r>
          </a:p>
          <a:p>
            <a:r>
              <a:rPr lang="bn-BD" sz="3600" dirty="0" smtClean="0">
                <a:latin typeface="NikoshBAN" pitchFamily="2" charset="0"/>
                <a:cs typeface="NikoshBAN" pitchFamily="2" charset="0"/>
              </a:rPr>
              <a:t>৩। সাইবার যুদ্ধ সম্পর্কে ব্যাখ্যা করতে পারবে। </a:t>
            </a:r>
            <a:endParaRPr lang="en-US" sz="3600" dirty="0">
              <a:latin typeface="NikoshBAN" pitchFamily="2" charset="0"/>
              <a:cs typeface="NikoshBAN"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1453" y="326999"/>
            <a:ext cx="2856872" cy="584775"/>
          </a:xfrm>
          <a:prstGeom prst="rect">
            <a:avLst/>
          </a:prstGeom>
          <a:ln w="76200"/>
        </p:spPr>
        <p:style>
          <a:lnRef idx="2">
            <a:schemeClr val="accent1"/>
          </a:lnRef>
          <a:fillRef idx="1">
            <a:schemeClr val="lt1"/>
          </a:fillRef>
          <a:effectRef idx="0">
            <a:schemeClr val="accent1"/>
          </a:effectRef>
          <a:fontRef idx="minor">
            <a:schemeClr val="dk1"/>
          </a:fontRef>
        </p:style>
        <p:txBody>
          <a:bodyPr wrap="none">
            <a:spAutoFit/>
          </a:bodyPr>
          <a:lstStyle/>
          <a:p>
            <a:r>
              <a:rPr lang="as-IN" sz="3200" dirty="0">
                <a:solidFill>
                  <a:schemeClr val="bg1"/>
                </a:solidFill>
                <a:latin typeface="NikoshBAN" panose="02000000000000000000" pitchFamily="2" charset="0"/>
                <a:cs typeface="NikoshBAN" panose="02000000000000000000" pitchFamily="2" charset="0"/>
              </a:rPr>
              <a:t>সাইবার </a:t>
            </a:r>
            <a:r>
              <a:rPr lang="as-IN" sz="3200" dirty="0" smtClean="0">
                <a:solidFill>
                  <a:schemeClr val="bg1"/>
                </a:solidFill>
                <a:latin typeface="NikoshBAN" panose="02000000000000000000" pitchFamily="2" charset="0"/>
                <a:cs typeface="NikoshBAN" panose="02000000000000000000" pitchFamily="2" charset="0"/>
              </a:rPr>
              <a:t>অপরাধ</a:t>
            </a:r>
            <a:r>
              <a:rPr lang="en-US" sz="3200" dirty="0" smtClean="0">
                <a:solidFill>
                  <a:schemeClr val="bg1"/>
                </a:solidFill>
                <a:latin typeface="NikoshBAN" panose="02000000000000000000" pitchFamily="2" charset="0"/>
                <a:cs typeface="NikoshBAN" panose="02000000000000000000" pitchFamily="2" charset="0"/>
              </a:rPr>
              <a:t> </a:t>
            </a:r>
            <a:r>
              <a:rPr lang="en-US" sz="3200" dirty="0" err="1" smtClean="0">
                <a:solidFill>
                  <a:schemeClr val="bg1"/>
                </a:solidFill>
                <a:latin typeface="NikoshBAN" panose="02000000000000000000" pitchFamily="2" charset="0"/>
                <a:cs typeface="NikoshBAN" panose="02000000000000000000" pitchFamily="2" charset="0"/>
              </a:rPr>
              <a:t>কী</a:t>
            </a:r>
            <a:r>
              <a:rPr lang="en-US" sz="3200" dirty="0" smtClean="0">
                <a:solidFill>
                  <a:schemeClr val="bg1"/>
                </a:solidFill>
                <a:latin typeface="NikoshBAN" panose="02000000000000000000" pitchFamily="2" charset="0"/>
                <a:cs typeface="NikoshBAN" panose="02000000000000000000" pitchFamily="2" charset="0"/>
              </a:rPr>
              <a:t> ?</a:t>
            </a:r>
            <a:endParaRPr lang="en-US" sz="3200" dirty="0">
              <a:solidFill>
                <a:schemeClr val="bg1"/>
              </a:solidFill>
            </a:endParaRPr>
          </a:p>
        </p:txBody>
      </p:sp>
      <p:sp>
        <p:nvSpPr>
          <p:cNvPr id="4" name="Rectangle 3"/>
          <p:cNvSpPr/>
          <p:nvPr/>
        </p:nvSpPr>
        <p:spPr>
          <a:xfrm>
            <a:off x="451453" y="4876800"/>
            <a:ext cx="8210613" cy="1384995"/>
          </a:xfrm>
          <a:prstGeom prst="rect">
            <a:avLst/>
          </a:prstGeom>
          <a:ln w="76200"/>
        </p:spPr>
        <p:style>
          <a:lnRef idx="2">
            <a:schemeClr val="accent3"/>
          </a:lnRef>
          <a:fillRef idx="1">
            <a:schemeClr val="lt1"/>
          </a:fillRef>
          <a:effectRef idx="0">
            <a:schemeClr val="accent3"/>
          </a:effectRef>
          <a:fontRef idx="minor">
            <a:schemeClr val="dk1"/>
          </a:fontRef>
        </p:style>
        <p:txBody>
          <a:bodyPr wrap="square">
            <a:spAutoFit/>
          </a:bodyPr>
          <a:lstStyle/>
          <a:p>
            <a:r>
              <a:rPr lang="as-IN" sz="2800" dirty="0">
                <a:solidFill>
                  <a:schemeClr val="bg1"/>
                </a:solidFill>
                <a:latin typeface="NikoshBAN" panose="02000000000000000000" pitchFamily="2" charset="0"/>
                <a:cs typeface="NikoshBAN" panose="02000000000000000000" pitchFamily="2" charset="0"/>
              </a:rPr>
              <a:t>‘</a:t>
            </a:r>
            <a:r>
              <a:rPr lang="as-IN" sz="2800" dirty="0">
                <a:latin typeface="NikoshBAN" panose="02000000000000000000" pitchFamily="2" charset="0"/>
                <a:cs typeface="NikoshBAN" panose="02000000000000000000" pitchFamily="2" charset="0"/>
              </a:rPr>
              <a:t>সাইবার অপরাধ’ বলতে ইন্টারনেট ব্যবহার করে যে অপরাধ করা হয়, তাকেই বোঝানো হয়। খুব সাধারন অর্থে সাইবার অপরাধ হলো যেকোন ধরনের অনৈতিক </a:t>
            </a:r>
            <a:r>
              <a:rPr lang="as-IN" sz="2800" dirty="0" smtClean="0">
                <a:latin typeface="NikoshBAN" panose="02000000000000000000" pitchFamily="2" charset="0"/>
                <a:cs typeface="NikoshBAN" panose="02000000000000000000" pitchFamily="2" charset="0"/>
              </a:rPr>
              <a:t>কাজ</a:t>
            </a:r>
            <a:r>
              <a:rPr lang="en-US" sz="2800" dirty="0">
                <a:latin typeface="NikoshBAN" panose="02000000000000000000" pitchFamily="2" charset="0"/>
                <a:cs typeface="NikoshBAN" panose="02000000000000000000" pitchFamily="2" charset="0"/>
              </a:rPr>
              <a:t> </a:t>
            </a:r>
            <a:r>
              <a:rPr lang="en-US" sz="2800" dirty="0" smtClean="0">
                <a:latin typeface="NikoshBAN" panose="02000000000000000000" pitchFamily="2" charset="0"/>
                <a:cs typeface="NikoshBAN" panose="02000000000000000000" pitchFamily="2" charset="0"/>
              </a:rPr>
              <a:t>করা বোঝায়।</a:t>
            </a:r>
            <a:r>
              <a:rPr lang="as-IN" sz="2800" dirty="0" smtClean="0">
                <a:latin typeface="NikoshBAN" panose="02000000000000000000" pitchFamily="2" charset="0"/>
                <a:cs typeface="NikoshBAN" panose="02000000000000000000" pitchFamily="2" charset="0"/>
              </a:rPr>
              <a:t> </a:t>
            </a:r>
            <a:endParaRPr lang="en-US" sz="2800" dirty="0">
              <a:latin typeface="NikoshBAN" panose="02000000000000000000" pitchFamily="2" charset="0"/>
              <a:cs typeface="NikoshBAN" panose="02000000000000000000" pitchFamily="2" charset="0"/>
            </a:endParaRPr>
          </a:p>
        </p:txBody>
      </p:sp>
      <p:grpSp>
        <p:nvGrpSpPr>
          <p:cNvPr id="9" name="Group 8"/>
          <p:cNvGrpSpPr/>
          <p:nvPr/>
        </p:nvGrpSpPr>
        <p:grpSpPr>
          <a:xfrm>
            <a:off x="451453" y="1293344"/>
            <a:ext cx="4206240" cy="2646584"/>
            <a:chOff x="152400" y="1326429"/>
            <a:chExt cx="4457663" cy="2646584"/>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26429"/>
              <a:ext cx="4457663" cy="2646584"/>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62341">
              <a:off x="1931590" y="2453379"/>
              <a:ext cx="1508125" cy="904875"/>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grpSp>
        <p:nvGrpSpPr>
          <p:cNvPr id="10" name="Group 9"/>
          <p:cNvGrpSpPr/>
          <p:nvPr/>
        </p:nvGrpSpPr>
        <p:grpSpPr>
          <a:xfrm>
            <a:off x="4953000" y="1287189"/>
            <a:ext cx="3530599" cy="2652739"/>
            <a:chOff x="4876800" y="1398135"/>
            <a:chExt cx="3454399" cy="2590800"/>
          </a:xfrm>
        </p:grpSpPr>
        <p:pic>
          <p:nvPicPr>
            <p:cNvPr id="8" name="Picture 7" descr="s-4.jpg"/>
            <p:cNvPicPr>
              <a:picLocks noChangeAspect="1"/>
            </p:cNvPicPr>
            <p:nvPr/>
          </p:nvPicPr>
          <p:blipFill>
            <a:blip r:embed="rId4"/>
            <a:stretch>
              <a:fillRect/>
            </a:stretch>
          </p:blipFill>
          <p:spPr>
            <a:xfrm>
              <a:off x="4876800" y="1398135"/>
              <a:ext cx="3454399" cy="259080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4868" y="1473905"/>
              <a:ext cx="1341120" cy="83820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spTree>
    <p:extLst>
      <p:ext uri="{BB962C8B-B14F-4D97-AF65-F5344CB8AC3E}">
        <p14:creationId xmlns:p14="http://schemas.microsoft.com/office/powerpoint/2010/main" val="2170978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6284" y="381000"/>
            <a:ext cx="1905000" cy="646331"/>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bn-BD" sz="3600" b="1" dirty="0" smtClean="0">
                <a:solidFill>
                  <a:schemeClr val="bg1"/>
                </a:solidFill>
                <a:latin typeface="NikoshBAN" pitchFamily="2" charset="0"/>
                <a:cs typeface="NikoshBAN" pitchFamily="2" charset="0"/>
              </a:rPr>
              <a:t>১ নং ঘটনা </a:t>
            </a:r>
            <a:endParaRPr lang="en-US" sz="3600" b="1" dirty="0">
              <a:solidFill>
                <a:schemeClr val="bg1"/>
              </a:solidFill>
            </a:endParaRPr>
          </a:p>
        </p:txBody>
      </p:sp>
      <p:pic>
        <p:nvPicPr>
          <p:cNvPr id="4" name="Content Placeholder 3"/>
          <p:cNvPicPr>
            <a:picLocks noChangeAspect="1"/>
          </p:cNvPicPr>
          <p:nvPr/>
        </p:nvPicPr>
        <p:blipFill rotWithShape="1">
          <a:blip r:embed="rId2">
            <a:extLst>
              <a:ext uri="{28A0092B-C50C-407E-A947-70E740481C1C}">
                <a14:useLocalDpi xmlns:a14="http://schemas.microsoft.com/office/drawing/2010/main" val="0"/>
              </a:ext>
            </a:extLst>
          </a:blip>
          <a:srcRect t="2180" r="1153" b="12153"/>
          <a:stretch/>
        </p:blipFill>
        <p:spPr>
          <a:xfrm>
            <a:off x="3075366" y="1616818"/>
            <a:ext cx="2958970" cy="236220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35505" y="1616818"/>
            <a:ext cx="2466377" cy="236220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603808"/>
            <a:ext cx="2597476" cy="2375210"/>
          </a:xfrm>
          <a:prstGeom prst="roundRect">
            <a:avLst>
              <a:gd name="adj" fmla="val 11111"/>
            </a:avLst>
          </a:prstGeom>
          <a:ln w="190500" cap="rnd">
            <a:solidFill>
              <a:schemeClr val="accent6">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7" name="Rectangle 6"/>
          <p:cNvSpPr/>
          <p:nvPr/>
        </p:nvSpPr>
        <p:spPr>
          <a:xfrm>
            <a:off x="152400" y="4756148"/>
            <a:ext cx="8534400" cy="1754326"/>
          </a:xfrm>
          <a:prstGeom prst="rect">
            <a:avLst/>
          </a:prstGeom>
          <a:ln w="76200"/>
        </p:spPr>
        <p:style>
          <a:lnRef idx="2">
            <a:schemeClr val="accent2"/>
          </a:lnRef>
          <a:fillRef idx="1">
            <a:schemeClr val="lt1"/>
          </a:fillRef>
          <a:effectRef idx="0">
            <a:schemeClr val="accent2"/>
          </a:effectRef>
          <a:fontRef idx="minor">
            <a:schemeClr val="dk1"/>
          </a:fontRef>
        </p:style>
        <p:txBody>
          <a:bodyPr wrap="square">
            <a:spAutoFit/>
          </a:bodyPr>
          <a:lstStyle/>
          <a:p>
            <a:r>
              <a:rPr lang="bn-BD" sz="3600" spc="-300" dirty="0" smtClean="0">
                <a:ln w="0"/>
                <a:solidFill>
                  <a:schemeClr val="bg1"/>
                </a:solidFill>
                <a:latin typeface="NikoshBAN" panose="02000000000000000000" pitchFamily="2" charset="0"/>
                <a:cs typeface="NikoshBAN" panose="02000000000000000000" pitchFamily="2" charset="0"/>
              </a:rPr>
              <a:t>২০১৩ সালের ১৫ এপ্রিল তারিখে মার্কিন যুক্তরাষ্ট্রের বস্টন শহরে একটি ম্যারাথন</a:t>
            </a:r>
            <a:r>
              <a:rPr lang="bn-IN" sz="3600" spc="-300" dirty="0" smtClean="0">
                <a:ln w="0"/>
                <a:solidFill>
                  <a:schemeClr val="bg1"/>
                </a:solidFill>
                <a:latin typeface="NikoshBAN" panose="02000000000000000000" pitchFamily="2" charset="0"/>
                <a:cs typeface="NikoshBAN" panose="02000000000000000000" pitchFamily="2" charset="0"/>
              </a:rPr>
              <a:t> </a:t>
            </a:r>
            <a:r>
              <a:rPr lang="bn-BD" sz="3600" spc="-300" dirty="0" smtClean="0">
                <a:ln w="0"/>
                <a:solidFill>
                  <a:schemeClr val="bg1"/>
                </a:solidFill>
                <a:latin typeface="NikoshBAN" panose="02000000000000000000" pitchFamily="2" charset="0"/>
                <a:cs typeface="NikoshBAN" panose="02000000000000000000" pitchFamily="2" charset="0"/>
              </a:rPr>
              <a:t>দৌড়ের শেষে</a:t>
            </a:r>
            <a:r>
              <a:rPr lang="bn-IN" sz="3600" spc="-300" dirty="0" smtClean="0">
                <a:ln w="0"/>
                <a:solidFill>
                  <a:schemeClr val="bg1"/>
                </a:solidFill>
                <a:latin typeface="NikoshBAN" panose="02000000000000000000" pitchFamily="2" charset="0"/>
                <a:cs typeface="NikoshBAN" panose="02000000000000000000" pitchFamily="2" charset="0"/>
              </a:rPr>
              <a:t> উপস্থিত</a:t>
            </a:r>
            <a:r>
              <a:rPr lang="bn-BD" sz="3600" spc="-300" dirty="0" smtClean="0">
                <a:ln w="0"/>
                <a:solidFill>
                  <a:schemeClr val="bg1"/>
                </a:solidFill>
                <a:latin typeface="NikoshBAN" panose="02000000000000000000" pitchFamily="2" charset="0"/>
                <a:cs typeface="NikoshBAN" panose="02000000000000000000" pitchFamily="2" charset="0"/>
              </a:rPr>
              <a:t> দর্শকের মাঝে এ</a:t>
            </a:r>
            <a:r>
              <a:rPr lang="bn-IN" sz="3600" spc="-300" dirty="0" smtClean="0">
                <a:ln w="0"/>
                <a:solidFill>
                  <a:schemeClr val="bg1"/>
                </a:solidFill>
                <a:latin typeface="NikoshBAN" panose="02000000000000000000" pitchFamily="2" charset="0"/>
                <a:cs typeface="NikoshBAN" panose="02000000000000000000" pitchFamily="2" charset="0"/>
              </a:rPr>
              <a:t>কটা </a:t>
            </a:r>
            <a:r>
              <a:rPr lang="bn-BD" sz="3600" spc="-300" dirty="0" smtClean="0">
                <a:ln w="0"/>
                <a:solidFill>
                  <a:schemeClr val="bg1"/>
                </a:solidFill>
                <a:latin typeface="NikoshBAN" panose="02000000000000000000" pitchFamily="2" charset="0"/>
                <a:cs typeface="NikoshBAN" panose="02000000000000000000" pitchFamily="2" charset="0"/>
              </a:rPr>
              <a:t>বোমা বিষ্ফোর</a:t>
            </a:r>
            <a:r>
              <a:rPr lang="bn-IN" sz="3600" spc="-300" dirty="0" smtClean="0">
                <a:ln w="0"/>
                <a:solidFill>
                  <a:schemeClr val="bg1"/>
                </a:solidFill>
                <a:latin typeface="NikoshBAN" panose="02000000000000000000" pitchFamily="2" charset="0"/>
                <a:cs typeface="NikoshBAN" panose="02000000000000000000" pitchFamily="2" charset="0"/>
              </a:rPr>
              <a:t>ণ </a:t>
            </a:r>
            <a:r>
              <a:rPr lang="bn-BD" sz="3600" spc="-300" dirty="0" smtClean="0">
                <a:ln w="0"/>
                <a:solidFill>
                  <a:schemeClr val="bg1"/>
                </a:solidFill>
                <a:latin typeface="NikoshBAN" panose="02000000000000000000" pitchFamily="2" charset="0"/>
                <a:cs typeface="NikoshBAN" panose="02000000000000000000" pitchFamily="2" charset="0"/>
              </a:rPr>
              <a:t>হয়ে ৩ জন মারা যায় এবং </a:t>
            </a:r>
            <a:r>
              <a:rPr lang="bn-IN" sz="3600" spc="-300" dirty="0" smtClean="0">
                <a:ln w="0"/>
                <a:solidFill>
                  <a:schemeClr val="bg1"/>
                </a:solidFill>
                <a:latin typeface="NikoshBAN" panose="02000000000000000000" pitchFamily="2" charset="0"/>
                <a:cs typeface="NikoshBAN" panose="02000000000000000000" pitchFamily="2" charset="0"/>
              </a:rPr>
              <a:t>দুই </a:t>
            </a:r>
            <a:r>
              <a:rPr lang="bn-BD" sz="3600" spc="-300" dirty="0" smtClean="0">
                <a:ln w="0"/>
                <a:solidFill>
                  <a:schemeClr val="bg1"/>
                </a:solidFill>
                <a:latin typeface="NikoshBAN" panose="02000000000000000000" pitchFamily="2" charset="0"/>
                <a:cs typeface="NikoshBAN" panose="02000000000000000000" pitchFamily="2" charset="0"/>
              </a:rPr>
              <a:t>শ</a:t>
            </a:r>
            <a:r>
              <a:rPr lang="bn-IN" sz="3600" spc="-300" dirty="0" smtClean="0">
                <a:ln w="0"/>
                <a:solidFill>
                  <a:schemeClr val="bg1"/>
                </a:solidFill>
                <a:latin typeface="NikoshBAN" panose="02000000000000000000" pitchFamily="2" charset="0"/>
                <a:cs typeface="NikoshBAN" panose="02000000000000000000" pitchFamily="2" charset="0"/>
              </a:rPr>
              <a:t>তাধিক</a:t>
            </a:r>
            <a:r>
              <a:rPr lang="bn-BD" sz="3600" spc="-300" dirty="0" smtClean="0">
                <a:ln w="0"/>
                <a:solidFill>
                  <a:schemeClr val="bg1"/>
                </a:solidFill>
                <a:latin typeface="NikoshBAN" panose="02000000000000000000" pitchFamily="2" charset="0"/>
                <a:cs typeface="NikoshBAN" panose="02000000000000000000" pitchFamily="2" charset="0"/>
              </a:rPr>
              <a:t> আহত হয়।  </a:t>
            </a:r>
            <a:endParaRPr lang="en-US" sz="3600" spc="-300" dirty="0">
              <a:ln w="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186218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TotalTime>
  <Words>598</Words>
  <Application>Microsoft Office PowerPoint</Application>
  <PresentationFormat>On-screen Show (4:3)</PresentationFormat>
  <Paragraphs>80</Paragraphs>
  <Slides>23</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NikoshBAN</vt:lpstr>
      <vt:lpstr>Office Theme</vt:lpstr>
      <vt:lpstr>স্বাগতম </vt:lpstr>
      <vt:lpstr>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স্বাগতম </dc:title>
  <dc:creator>Yousuf</dc:creator>
  <cp:lastModifiedBy>Microsoft account</cp:lastModifiedBy>
  <cp:revision>78</cp:revision>
  <dcterms:created xsi:type="dcterms:W3CDTF">2006-08-16T00:00:00Z</dcterms:created>
  <dcterms:modified xsi:type="dcterms:W3CDTF">2020-04-12T09:45:27Z</dcterms:modified>
</cp:coreProperties>
</file>