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3300"/>
                </a:solidFill>
              </a:rPr>
              <a:t>শুভ</a:t>
            </a:r>
            <a:r>
              <a:rPr lang="en-US" sz="9600" dirty="0" smtClean="0">
                <a:solidFill>
                  <a:srgbClr val="FF3300"/>
                </a:solidFill>
              </a:rPr>
              <a:t> </a:t>
            </a:r>
            <a:r>
              <a:rPr lang="en-US" sz="9600" dirty="0" err="1" smtClean="0">
                <a:solidFill>
                  <a:srgbClr val="FF3300"/>
                </a:solidFill>
              </a:rPr>
              <a:t>সকাল</a:t>
            </a:r>
            <a:endParaRPr lang="en-US" sz="9600" dirty="0">
              <a:solidFill>
                <a:srgbClr val="FF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</a:rPr>
              <a:t>সকল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</a:rPr>
              <a:t>কে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</a:rPr>
              <a:t>ফুলের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</a:rPr>
              <a:t>শুভেচ্ছা</a:t>
            </a:r>
            <a:endParaRPr lang="en-US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 descr="t.r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95600"/>
            <a:ext cx="70866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</a:rPr>
              <a:t>আলোচনা</a:t>
            </a:r>
            <a:r>
              <a:rPr lang="en-US" sz="4800" dirty="0" smtClean="0">
                <a:solidFill>
                  <a:srgbClr val="C00000"/>
                </a:solidFill>
              </a:rPr>
              <a:t>- ২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" y="21336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ক্ষমতা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14600" y="2133600"/>
            <a:ext cx="1219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F0"/>
                </a:solidFill>
              </a:rPr>
              <a:t>কাজ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86200" y="2133600"/>
            <a:ext cx="1219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বল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21336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ত্বরন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34200" y="19812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সরন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40386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ক্ষমতা</a:t>
            </a:r>
            <a:r>
              <a:rPr lang="en-US" sz="2800" dirty="0" smtClean="0"/>
              <a:t>=(</a:t>
            </a:r>
            <a:r>
              <a:rPr lang="en-US" sz="2800" dirty="0" err="1" smtClean="0"/>
              <a:t>ভরXসরনxসরন</a:t>
            </a:r>
            <a:r>
              <a:rPr lang="en-US" sz="2800" dirty="0" smtClean="0"/>
              <a:t>)/(</a:t>
            </a:r>
            <a:r>
              <a:rPr lang="en-US" sz="2800" dirty="0" err="1" smtClean="0"/>
              <a:t>সময়xসময়xসময়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বা</a:t>
            </a:r>
            <a:r>
              <a:rPr lang="en-US" sz="2800" dirty="0" smtClean="0"/>
              <a:t>, </a:t>
            </a:r>
            <a:r>
              <a:rPr lang="en-US" sz="2800" dirty="0" err="1" smtClean="0"/>
              <a:t>ক্ষমতা</a:t>
            </a:r>
            <a:r>
              <a:rPr lang="en-US" sz="2800" dirty="0" smtClean="0"/>
              <a:t>=ভরxসরন</a:t>
            </a:r>
            <a:r>
              <a:rPr lang="en-US" sz="2800" baseline="50000" dirty="0" smtClean="0"/>
              <a:t>2</a:t>
            </a:r>
            <a:r>
              <a:rPr lang="en-US" sz="2800" dirty="0" smtClean="0"/>
              <a:t>/সময়</a:t>
            </a:r>
            <a:r>
              <a:rPr lang="en-US" sz="2800" baseline="50000" dirty="0" smtClean="0"/>
              <a:t>3</a:t>
            </a:r>
          </a:p>
          <a:p>
            <a:r>
              <a:rPr lang="en-US" sz="2800" dirty="0" err="1" smtClean="0"/>
              <a:t>বা</a:t>
            </a:r>
            <a:r>
              <a:rPr lang="en-US" sz="2800" dirty="0" smtClean="0"/>
              <a:t>,[P]=ML</a:t>
            </a:r>
            <a:r>
              <a:rPr lang="en-US" sz="2800" baseline="48000" dirty="0" smtClean="0"/>
              <a:t>2</a:t>
            </a:r>
            <a:r>
              <a:rPr lang="en-US" sz="2800" dirty="0" smtClean="0"/>
              <a:t>/T</a:t>
            </a:r>
            <a:r>
              <a:rPr lang="en-US" sz="2800" baseline="50000" dirty="0" smtClean="0"/>
              <a:t>3</a:t>
            </a:r>
            <a:endParaRPr lang="en-US" sz="2800" baseline="50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বিভব</a:t>
            </a:r>
            <a:r>
              <a:rPr lang="en-US" sz="4000" dirty="0" smtClean="0"/>
              <a:t> </a:t>
            </a:r>
            <a:r>
              <a:rPr lang="en-US" sz="4000" dirty="0" err="1" smtClean="0"/>
              <a:t>শক্তি</a:t>
            </a:r>
            <a:endParaRPr lang="en-US" sz="4000" dirty="0"/>
          </a:p>
        </p:txBody>
      </p:sp>
      <p:cxnSp>
        <p:nvCxnSpPr>
          <p:cNvPr id="4" name="Elbow Connector 3"/>
          <p:cNvCxnSpPr/>
          <p:nvPr/>
        </p:nvCxnSpPr>
        <p:spPr>
          <a:xfrm>
            <a:off x="3276600" y="1219200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0" y="220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গতি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শক্তি</a:t>
            </a:r>
            <a:endParaRPr lang="en-US" sz="3600" dirty="0"/>
          </a:p>
        </p:txBody>
      </p:sp>
      <p:pic>
        <p:nvPicPr>
          <p:cNvPr id="7" name="Picture 6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895600"/>
            <a:ext cx="4124325" cy="2743200"/>
          </a:xfrm>
          <a:prstGeom prst="rect">
            <a:avLst/>
          </a:prstGeom>
        </p:spPr>
      </p:pic>
      <p:pic>
        <p:nvPicPr>
          <p:cNvPr id="9" name="Picture 8" descr="cra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362200"/>
            <a:ext cx="31242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আলোচনা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-৩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6019800" cy="206210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ক্ষমতার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একক</a:t>
            </a:r>
            <a:r>
              <a:rPr lang="en-US" sz="3200" dirty="0" smtClean="0"/>
              <a:t>=</a:t>
            </a:r>
            <a:r>
              <a:rPr lang="en-US" sz="3200" dirty="0" err="1" smtClean="0"/>
              <a:t>জুল</a:t>
            </a:r>
            <a:r>
              <a:rPr lang="en-US" sz="3200" dirty="0" smtClean="0"/>
              <a:t>/</a:t>
            </a:r>
            <a:r>
              <a:rPr lang="en-US" sz="3200" dirty="0" err="1" smtClean="0"/>
              <a:t>সেকেন্ড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ওয়াট</a:t>
            </a:r>
            <a:endParaRPr lang="en-US" sz="3200" dirty="0" smtClean="0"/>
          </a:p>
          <a:p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কিলোওয়াট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অশ্বক্ষমতা</a:t>
            </a:r>
            <a:r>
              <a:rPr lang="en-US" sz="3200" dirty="0" smtClean="0"/>
              <a:t>|</a:t>
            </a:r>
          </a:p>
          <a:p>
            <a:r>
              <a:rPr lang="en-US" sz="3200" dirty="0" smtClean="0"/>
              <a:t>১ </a:t>
            </a:r>
            <a:r>
              <a:rPr lang="en-US" sz="3200" dirty="0" err="1" smtClean="0"/>
              <a:t>সেকেন্ডে</a:t>
            </a:r>
            <a:r>
              <a:rPr lang="en-US" sz="3200" dirty="0" smtClean="0"/>
              <a:t> ১জুল </a:t>
            </a:r>
            <a:r>
              <a:rPr lang="en-US" sz="3200" dirty="0" err="1" smtClean="0"/>
              <a:t>কাজের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শক্তি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রুপান্তরের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ওয়াট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</a:t>
            </a:r>
            <a:r>
              <a:rPr lang="en-US" sz="3200" dirty="0" smtClean="0"/>
              <a:t>|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6096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</a:rPr>
              <a:t>একক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</a:rPr>
              <a:t>কাজ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01000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৬০ </a:t>
            </a:r>
            <a:r>
              <a:rPr lang="en-US" sz="4800" dirty="0" err="1" smtClean="0"/>
              <a:t>কেজি</a:t>
            </a:r>
            <a:r>
              <a:rPr lang="en-US" sz="4800" dirty="0" smtClean="0"/>
              <a:t> </a:t>
            </a:r>
            <a:r>
              <a:rPr lang="en-US" sz="4800" dirty="0" err="1" smtClean="0"/>
              <a:t>ভরের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একজন</a:t>
            </a:r>
            <a:r>
              <a:rPr lang="en-US" sz="4800" dirty="0" smtClean="0"/>
              <a:t> </a:t>
            </a:r>
            <a:r>
              <a:rPr lang="en-US" sz="4800" dirty="0" err="1" smtClean="0"/>
              <a:t>লোকপ্রতিটি</a:t>
            </a:r>
            <a:r>
              <a:rPr lang="en-US" sz="4800" dirty="0" smtClean="0"/>
              <a:t> ২০ </a:t>
            </a:r>
            <a:r>
              <a:rPr lang="en-US" sz="4800" dirty="0" err="1" smtClean="0"/>
              <a:t>সেঃ</a:t>
            </a:r>
            <a:r>
              <a:rPr lang="en-US" sz="4800" dirty="0" smtClean="0"/>
              <a:t> </a:t>
            </a:r>
            <a:r>
              <a:rPr lang="en-US" sz="4800" dirty="0" err="1" smtClean="0"/>
              <a:t>মিঃ</a:t>
            </a:r>
            <a:r>
              <a:rPr lang="en-US" sz="4800" dirty="0" smtClean="0"/>
              <a:t> </a:t>
            </a:r>
            <a:r>
              <a:rPr lang="en-US" sz="4800" dirty="0" err="1" smtClean="0"/>
              <a:t>উচু</a:t>
            </a:r>
            <a:r>
              <a:rPr lang="en-US" sz="4800" dirty="0" smtClean="0"/>
              <a:t> ২৫ </a:t>
            </a:r>
            <a:r>
              <a:rPr lang="en-US" sz="4800" dirty="0" err="1" smtClean="0"/>
              <a:t>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সিড়ি</a:t>
            </a:r>
            <a:r>
              <a:rPr lang="en-US" sz="4800" dirty="0" smtClean="0"/>
              <a:t> ১০ </a:t>
            </a:r>
            <a:r>
              <a:rPr lang="en-US" sz="4800" dirty="0" err="1" smtClean="0"/>
              <a:t>সেঃ</a:t>
            </a:r>
            <a:r>
              <a:rPr lang="en-US" sz="4800" dirty="0" smtClean="0"/>
              <a:t> এ </a:t>
            </a:r>
            <a:r>
              <a:rPr lang="en-US" sz="4800" dirty="0" err="1" smtClean="0"/>
              <a:t>উঠতে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পারে</a:t>
            </a:r>
            <a:r>
              <a:rPr lang="en-US" sz="4800" dirty="0" smtClean="0"/>
              <a:t> </a:t>
            </a:r>
            <a:r>
              <a:rPr lang="en-US" sz="4800" dirty="0" err="1" smtClean="0"/>
              <a:t>তার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ক্ষমতা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কত</a:t>
            </a:r>
            <a:r>
              <a:rPr lang="en-US" sz="4800" dirty="0" smtClean="0"/>
              <a:t>?(g=9.8 ms</a:t>
            </a:r>
            <a:r>
              <a:rPr lang="en-US" sz="4800" baseline="62000" dirty="0" smtClean="0"/>
              <a:t>-2</a:t>
            </a:r>
            <a:endParaRPr lang="en-US" sz="4800" baseline="6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09600"/>
            <a:ext cx="47244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pic>
        <p:nvPicPr>
          <p:cNvPr id="4" name="Picture 3" descr="pump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28800"/>
            <a:ext cx="2057400" cy="17579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2209800"/>
            <a:ext cx="5257800" cy="2308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মেশিন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দ্বারা</a:t>
            </a:r>
            <a:r>
              <a:rPr lang="en-US" sz="3600" dirty="0" smtClean="0"/>
              <a:t> ১০০ </a:t>
            </a:r>
            <a:r>
              <a:rPr lang="en-US" sz="3600" dirty="0" err="1" smtClean="0"/>
              <a:t>মিঃ</a:t>
            </a:r>
            <a:r>
              <a:rPr lang="en-US" sz="3600" dirty="0" smtClean="0"/>
              <a:t> </a:t>
            </a:r>
            <a:r>
              <a:rPr lang="en-US" sz="3600" dirty="0" err="1" smtClean="0"/>
              <a:t>উচ্চতায়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তুলতে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ব্যাবস্থা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গ্রহন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বিশ্লেষন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</a:rPr>
              <a:t>মুল্যায়ন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7239000" cy="19389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১|অশ্ব </a:t>
            </a:r>
            <a:r>
              <a:rPr lang="en-US" sz="4000" dirty="0" err="1" smtClean="0"/>
              <a:t>ক্ষমতা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২|১ </a:t>
            </a:r>
            <a:r>
              <a:rPr lang="en-US" sz="4000" dirty="0" err="1" smtClean="0"/>
              <a:t>অশ্ব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ক্ষমতা</a:t>
            </a:r>
            <a:r>
              <a:rPr lang="en-US" sz="4000" dirty="0" smtClean="0"/>
              <a:t>= </a:t>
            </a:r>
            <a:r>
              <a:rPr lang="en-US" sz="4000" dirty="0" err="1" smtClean="0"/>
              <a:t>কত</a:t>
            </a:r>
            <a:r>
              <a:rPr lang="en-US" sz="4000" dirty="0" smtClean="0"/>
              <a:t> </a:t>
            </a:r>
            <a:r>
              <a:rPr lang="en-US" sz="4000" dirty="0" err="1" smtClean="0"/>
              <a:t>ওয়াট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৩|বিদ্যুত </a:t>
            </a:r>
            <a:r>
              <a:rPr lang="en-US" sz="4000" dirty="0" err="1" smtClean="0"/>
              <a:t>বিল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পরিমাপের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33400"/>
            <a:ext cx="4800600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0" y="14478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কাজ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আনবে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সকলেই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352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শ্যালো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মেশিন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দ্বারা</a:t>
            </a:r>
            <a:r>
              <a:rPr lang="en-US" sz="3200" dirty="0" smtClean="0"/>
              <a:t> ২৫ </a:t>
            </a:r>
            <a:r>
              <a:rPr lang="en-US" sz="3200" dirty="0" err="1" smtClean="0"/>
              <a:t>মিঃ</a:t>
            </a:r>
            <a:r>
              <a:rPr lang="en-US" sz="3200" dirty="0" smtClean="0"/>
              <a:t> </a:t>
            </a:r>
            <a:r>
              <a:rPr lang="en-US" sz="3200" dirty="0" err="1" smtClean="0"/>
              <a:t>গভীর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 </a:t>
            </a:r>
            <a:r>
              <a:rPr lang="en-US" sz="3200" dirty="0" err="1" smtClean="0"/>
              <a:t>কুয়া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ব্যাবস্থা</a:t>
            </a:r>
            <a:r>
              <a:rPr lang="en-US" sz="3200" dirty="0" smtClean="0"/>
              <a:t> </a:t>
            </a:r>
            <a:r>
              <a:rPr lang="en-US" sz="3200" dirty="0" err="1" smtClean="0"/>
              <a:t>গ্রহন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F0"/>
                </a:solidFill>
              </a:rPr>
              <a:t>ধন্যবাদ</a:t>
            </a:r>
            <a:r>
              <a:rPr lang="en-US" sz="6600" dirty="0" smtClean="0">
                <a:solidFill>
                  <a:srgbClr val="00B0F0"/>
                </a:solidFill>
              </a:rPr>
              <a:t>  </a:t>
            </a:r>
            <a:r>
              <a:rPr lang="en-US" sz="6600" dirty="0" err="1" smtClean="0">
                <a:solidFill>
                  <a:srgbClr val="00B0F0"/>
                </a:solidFill>
              </a:rPr>
              <a:t>সবাই</a:t>
            </a:r>
            <a:r>
              <a:rPr lang="en-US" sz="6600" dirty="0" smtClean="0">
                <a:solidFill>
                  <a:srgbClr val="00B0F0"/>
                </a:solidFill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</a:rPr>
              <a:t>কে</a:t>
            </a:r>
            <a:endParaRPr lang="en-US" sz="6600" dirty="0">
              <a:solidFill>
                <a:srgbClr val="00B0F0"/>
              </a:solidFill>
            </a:endParaRPr>
          </a:p>
        </p:txBody>
      </p:sp>
      <p:pic>
        <p:nvPicPr>
          <p:cNvPr id="4" name="Picture 3" descr="f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409824"/>
            <a:ext cx="7086600" cy="3609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4572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পরিচিতি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</a:rPr>
              <a:t>কাজী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শাহানুর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আলম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সহঃ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শিক্ষক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5814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</a:rPr>
              <a:t>পলিটেকনিক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উচ্চ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বিদ্যালয়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419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মোবাইলঃ</a:t>
            </a:r>
            <a:r>
              <a:rPr lang="en-US" sz="3600" dirty="0" smtClean="0">
                <a:solidFill>
                  <a:srgbClr val="00B050"/>
                </a:solidFill>
              </a:rPr>
              <a:t> ০১৭১৪৫৬৬০৭৯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8" name="Picture 7" descr="Resize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133600"/>
            <a:ext cx="2362200" cy="2286000"/>
          </a:xfrm>
          <a:prstGeom prst="rect">
            <a:avLst/>
          </a:prstGeom>
        </p:spPr>
      </p:pic>
      <p:pic>
        <p:nvPicPr>
          <p:cNvPr id="10" name="Picture 9" descr="t.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648200"/>
            <a:ext cx="1981200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পা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143000"/>
            <a:ext cx="114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</a:rPr>
              <a:t>ঠ</a:t>
            </a:r>
            <a:endParaRPr lang="en-US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9906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প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1430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B0F0"/>
                </a:solidFill>
              </a:rPr>
              <a:t>রি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10668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4">
                    <a:lumMod val="50000"/>
                  </a:schemeClr>
                </a:solidFill>
              </a:rPr>
              <a:t>চি</a:t>
            </a:r>
            <a:endParaRPr lang="en-US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143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তি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514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৯ম </a:t>
            </a:r>
            <a:r>
              <a:rPr lang="en-US" sz="7200" dirty="0" err="1" smtClean="0">
                <a:solidFill>
                  <a:srgbClr val="00B050"/>
                </a:solidFill>
              </a:rPr>
              <a:t>শ্রেনী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5814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অধ্যায়ঃ৪র্থ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4267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৪৫ </a:t>
            </a:r>
            <a:r>
              <a:rPr lang="en-US" sz="4800" dirty="0" err="1" smtClean="0">
                <a:solidFill>
                  <a:srgbClr val="0070C0"/>
                </a:solidFill>
              </a:rPr>
              <a:t>মিনিট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5029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তাং-১৩/৪/২০২০</a:t>
            </a:r>
            <a:endParaRPr lang="en-US" sz="4000" dirty="0"/>
          </a:p>
        </p:txBody>
      </p:sp>
      <p:pic>
        <p:nvPicPr>
          <p:cNvPr id="13" name="Picture 12" descr="tu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743200"/>
            <a:ext cx="2667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CC00"/>
                </a:solidFill>
              </a:rPr>
              <a:t>চিত্র</a:t>
            </a:r>
            <a:r>
              <a:rPr lang="en-US" sz="4800" dirty="0" smtClean="0">
                <a:solidFill>
                  <a:srgbClr val="00CC00"/>
                </a:solidFill>
              </a:rPr>
              <a:t> </a:t>
            </a:r>
            <a:r>
              <a:rPr lang="en-US" sz="4800" dirty="0" err="1" smtClean="0">
                <a:solidFill>
                  <a:srgbClr val="00CC00"/>
                </a:solidFill>
              </a:rPr>
              <a:t>গুলো</a:t>
            </a:r>
            <a:r>
              <a:rPr lang="en-US" sz="4800" dirty="0" smtClean="0">
                <a:solidFill>
                  <a:srgbClr val="00CC00"/>
                </a:solidFill>
              </a:rPr>
              <a:t> </a:t>
            </a:r>
            <a:r>
              <a:rPr lang="en-US" sz="4800" dirty="0" err="1" smtClean="0">
                <a:solidFill>
                  <a:srgbClr val="00CC00"/>
                </a:solidFill>
              </a:rPr>
              <a:t>লক্ষ্য</a:t>
            </a:r>
            <a:r>
              <a:rPr lang="en-US" sz="4800" dirty="0" smtClean="0">
                <a:solidFill>
                  <a:srgbClr val="00CC00"/>
                </a:solidFill>
              </a:rPr>
              <a:t> </a:t>
            </a:r>
            <a:r>
              <a:rPr lang="en-US" sz="4800" dirty="0" err="1" smtClean="0">
                <a:solidFill>
                  <a:srgbClr val="00CC00"/>
                </a:solidFill>
              </a:rPr>
              <a:t>কর</a:t>
            </a:r>
            <a:endParaRPr lang="en-US" sz="4800" dirty="0">
              <a:solidFill>
                <a:srgbClr val="00CC00"/>
              </a:solidFill>
            </a:endParaRPr>
          </a:p>
        </p:txBody>
      </p:sp>
      <p:pic>
        <p:nvPicPr>
          <p:cNvPr id="4" name="Picture 3" descr="p.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2743200" cy="2215798"/>
          </a:xfrm>
          <a:prstGeom prst="rect">
            <a:avLst/>
          </a:prstGeom>
        </p:spPr>
      </p:pic>
      <p:pic>
        <p:nvPicPr>
          <p:cNvPr id="5" name="Picture 4" descr="trans 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447800"/>
            <a:ext cx="3505200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42672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কোন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টির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নাম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কি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এ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গুলো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কি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কাজে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লাগে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C000"/>
                </a:solidFill>
              </a:rPr>
              <a:t>লক্ষ্য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করঃ</a:t>
            </a:r>
            <a:endParaRPr lang="en-US" sz="4400" dirty="0">
              <a:solidFill>
                <a:srgbClr val="FFC000"/>
              </a:solidFill>
            </a:endParaRPr>
          </a:p>
        </p:txBody>
      </p:sp>
      <p:pic>
        <p:nvPicPr>
          <p:cNvPr id="4" name="Picture 3" descr="hor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76962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5867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CC00"/>
                </a:solidFill>
              </a:rPr>
              <a:t>ঘোড়ার</a:t>
            </a:r>
            <a:r>
              <a:rPr lang="en-US" sz="2800" dirty="0" smtClean="0">
                <a:solidFill>
                  <a:srgbClr val="00CC00"/>
                </a:solidFill>
              </a:rPr>
              <a:t> </a:t>
            </a:r>
            <a:r>
              <a:rPr lang="en-US" sz="2800" dirty="0" err="1" smtClean="0">
                <a:solidFill>
                  <a:srgbClr val="00CC00"/>
                </a:solidFill>
              </a:rPr>
              <a:t>দোর</a:t>
            </a:r>
            <a:r>
              <a:rPr lang="en-US" sz="2800" dirty="0" smtClean="0">
                <a:solidFill>
                  <a:srgbClr val="00CC00"/>
                </a:solidFill>
              </a:rPr>
              <a:t> </a:t>
            </a:r>
            <a:r>
              <a:rPr lang="en-US" sz="2800" dirty="0" err="1" smtClean="0">
                <a:solidFill>
                  <a:srgbClr val="00CC00"/>
                </a:solidFill>
              </a:rPr>
              <a:t>প্রতিযোগীতায়</a:t>
            </a:r>
            <a:r>
              <a:rPr lang="en-US" sz="2800" dirty="0" smtClean="0">
                <a:solidFill>
                  <a:srgbClr val="00CC00"/>
                </a:solidFill>
              </a:rPr>
              <a:t> </a:t>
            </a:r>
            <a:r>
              <a:rPr lang="en-US" sz="2800" dirty="0" err="1" smtClean="0">
                <a:solidFill>
                  <a:srgbClr val="00CC00"/>
                </a:solidFill>
              </a:rPr>
              <a:t>কি</a:t>
            </a:r>
            <a:r>
              <a:rPr lang="en-US" sz="2800" dirty="0" smtClean="0">
                <a:solidFill>
                  <a:srgbClr val="00CC00"/>
                </a:solidFill>
              </a:rPr>
              <a:t> </a:t>
            </a:r>
            <a:r>
              <a:rPr lang="en-US" sz="2800" dirty="0" err="1" smtClean="0">
                <a:solidFill>
                  <a:srgbClr val="00CC00"/>
                </a:solidFill>
              </a:rPr>
              <a:t>বুঝা</a:t>
            </a:r>
            <a:r>
              <a:rPr lang="en-US" sz="2800" dirty="0" smtClean="0">
                <a:solidFill>
                  <a:srgbClr val="00CC00"/>
                </a:solidFill>
              </a:rPr>
              <a:t> </a:t>
            </a:r>
            <a:r>
              <a:rPr lang="en-US" sz="2800" dirty="0" err="1" smtClean="0">
                <a:solidFill>
                  <a:srgbClr val="00CC00"/>
                </a:solidFill>
              </a:rPr>
              <a:t>যাচ্ছে</a:t>
            </a:r>
            <a:r>
              <a:rPr lang="en-US" sz="2800" dirty="0" smtClean="0">
                <a:solidFill>
                  <a:srgbClr val="00CC00"/>
                </a:solidFill>
              </a:rPr>
              <a:t>?</a:t>
            </a:r>
            <a:endParaRPr lang="en-US" sz="28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</a:rPr>
              <a:t>প্রতিযোগীতায়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এই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ঘোড়া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টি</a:t>
            </a:r>
            <a:r>
              <a:rPr lang="en-US" sz="4000" dirty="0" smtClean="0">
                <a:solidFill>
                  <a:srgbClr val="002060"/>
                </a:solidFill>
              </a:rPr>
              <a:t> ১ম </a:t>
            </a:r>
            <a:r>
              <a:rPr lang="en-US" sz="4000" dirty="0" err="1" smtClean="0">
                <a:solidFill>
                  <a:srgbClr val="002060"/>
                </a:solidFill>
              </a:rPr>
              <a:t>হয়েছে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4" name="Picture 3" descr="horse s sing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0"/>
            <a:ext cx="4876799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1816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এতে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ঘোড়াটির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ক্ষমতা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বুঝানো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হয়েছে</a:t>
            </a:r>
            <a:r>
              <a:rPr lang="en-US" sz="3200" dirty="0" smtClean="0">
                <a:solidFill>
                  <a:srgbClr val="00B0F0"/>
                </a:solidFill>
              </a:rPr>
              <a:t>|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C000"/>
                </a:solidFill>
              </a:rPr>
              <a:t>শিখন</a:t>
            </a:r>
            <a:r>
              <a:rPr lang="en-US" sz="7200" dirty="0" smtClean="0">
                <a:solidFill>
                  <a:srgbClr val="FFC000"/>
                </a:solidFill>
              </a:rPr>
              <a:t> </a:t>
            </a:r>
            <a:r>
              <a:rPr lang="en-US" sz="7200" dirty="0" err="1" smtClean="0">
                <a:solidFill>
                  <a:srgbClr val="FFC000"/>
                </a:solidFill>
              </a:rPr>
              <a:t>ফল</a:t>
            </a:r>
            <a:endParaRPr lang="en-US" sz="72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00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CC00"/>
                </a:solidFill>
              </a:rPr>
              <a:t>এই</a:t>
            </a:r>
            <a:r>
              <a:rPr lang="en-US" sz="4400" dirty="0" smtClean="0">
                <a:solidFill>
                  <a:srgbClr val="00CC00"/>
                </a:solidFill>
              </a:rPr>
              <a:t> </a:t>
            </a:r>
            <a:r>
              <a:rPr lang="en-US" sz="4400" dirty="0" err="1" smtClean="0">
                <a:solidFill>
                  <a:srgbClr val="00CC00"/>
                </a:solidFill>
              </a:rPr>
              <a:t>পাঠ</a:t>
            </a:r>
            <a:r>
              <a:rPr lang="en-US" sz="4400" dirty="0" smtClean="0">
                <a:solidFill>
                  <a:srgbClr val="00CC00"/>
                </a:solidFill>
              </a:rPr>
              <a:t> </a:t>
            </a:r>
            <a:r>
              <a:rPr lang="en-US" sz="4400" dirty="0" err="1" smtClean="0">
                <a:solidFill>
                  <a:srgbClr val="00CC00"/>
                </a:solidFill>
              </a:rPr>
              <a:t>শেষে</a:t>
            </a:r>
            <a:r>
              <a:rPr lang="en-US" sz="4400" dirty="0" smtClean="0">
                <a:solidFill>
                  <a:srgbClr val="00CC00"/>
                </a:solidFill>
              </a:rPr>
              <a:t> </a:t>
            </a:r>
            <a:r>
              <a:rPr lang="en-US" sz="4400" dirty="0" err="1" smtClean="0">
                <a:solidFill>
                  <a:srgbClr val="00CC00"/>
                </a:solidFill>
              </a:rPr>
              <a:t>জানবে</a:t>
            </a:r>
            <a:endParaRPr lang="en-US" sz="4400" dirty="0">
              <a:solidFill>
                <a:srgbClr val="00CC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590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১|ক্ষমতা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</a:rPr>
              <a:t>ব্যাখ্যা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</a:rPr>
              <a:t>করতে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</a:rPr>
              <a:t>পারবে</a:t>
            </a:r>
            <a:r>
              <a:rPr lang="en-US" sz="4800" dirty="0" smtClean="0"/>
              <a:t>|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733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২| </a:t>
            </a:r>
            <a:r>
              <a:rPr lang="en-US" sz="3600" dirty="0" err="1" smtClean="0">
                <a:solidFill>
                  <a:srgbClr val="00B050"/>
                </a:solidFill>
              </a:rPr>
              <a:t>শক্তির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রুপানতর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ব্যাখ্যা</a:t>
            </a:r>
            <a:r>
              <a:rPr lang="en-US" sz="3600" dirty="0" smtClean="0">
                <a:solidFill>
                  <a:srgbClr val="00B050"/>
                </a:solidFill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</a:rPr>
              <a:t>ক্ষমতার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মধ্যে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সর্ম্পক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স্থাপন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</a:rPr>
              <a:t>|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</a:rPr>
              <a:t>চিত্র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লক্ষ্য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কর</a:t>
            </a:r>
            <a:endParaRPr lang="en-US" sz="4400" dirty="0">
              <a:solidFill>
                <a:srgbClr val="00B0F0"/>
              </a:solidFill>
            </a:endParaRPr>
          </a:p>
        </p:txBody>
      </p:sp>
      <p:pic>
        <p:nvPicPr>
          <p:cNvPr id="4" name="Picture 3" descr="t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066800"/>
            <a:ext cx="3124200" cy="2209800"/>
          </a:xfrm>
          <a:prstGeom prst="rect">
            <a:avLst/>
          </a:prstGeom>
        </p:spPr>
      </p:pic>
      <p:pic>
        <p:nvPicPr>
          <p:cNvPr id="6" name="Picture 5" descr="p.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114800"/>
            <a:ext cx="2276475" cy="200977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rot="16200000" flipH="1">
            <a:off x="6477000" y="3048000"/>
            <a:ext cx="1600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man.weigh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133600"/>
            <a:ext cx="3962400" cy="2133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05200" y="5943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পাম্প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ট্যাংকিতে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|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4800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ভারোত্তোলন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আলোচনা-১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কাজ</a:t>
            </a:r>
            <a:r>
              <a:rPr lang="en-US" sz="3200" dirty="0" smtClean="0">
                <a:solidFill>
                  <a:srgbClr val="002060"/>
                </a:solidFill>
              </a:rPr>
              <a:t>= </a:t>
            </a:r>
            <a:r>
              <a:rPr lang="en-US" sz="3200" dirty="0" err="1" smtClean="0">
                <a:solidFill>
                  <a:srgbClr val="002060"/>
                </a:solidFill>
              </a:rPr>
              <a:t>বল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xসরন</a:t>
            </a:r>
            <a:r>
              <a:rPr lang="en-US" sz="3200" dirty="0" smtClean="0">
                <a:solidFill>
                  <a:srgbClr val="002060"/>
                </a:solidFill>
              </a:rPr>
              <a:t>=</a:t>
            </a:r>
            <a:r>
              <a:rPr lang="en-US" sz="3200" dirty="0" err="1" smtClean="0">
                <a:solidFill>
                  <a:srgbClr val="002060"/>
                </a:solidFill>
              </a:rPr>
              <a:t>রুপান্তরিত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শক্তি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ক্ষমতা</a:t>
            </a:r>
            <a:r>
              <a:rPr lang="en-US" sz="3200" dirty="0" smtClean="0">
                <a:solidFill>
                  <a:srgbClr val="002060"/>
                </a:solidFill>
              </a:rPr>
              <a:t>=</a:t>
            </a:r>
            <a:r>
              <a:rPr lang="en-US" sz="3200" dirty="0" err="1" smtClean="0">
                <a:solidFill>
                  <a:srgbClr val="002060"/>
                </a:solidFill>
              </a:rPr>
              <a:t>কাজের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হার</a:t>
            </a:r>
            <a:r>
              <a:rPr lang="en-US" sz="3200" dirty="0" smtClean="0">
                <a:solidFill>
                  <a:srgbClr val="002060"/>
                </a:solidFill>
              </a:rPr>
              <a:t>= </a:t>
            </a:r>
            <a:r>
              <a:rPr lang="en-US" sz="3200" dirty="0" err="1" smtClean="0">
                <a:solidFill>
                  <a:srgbClr val="002060"/>
                </a:solidFill>
              </a:rPr>
              <a:t>শক্তি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রুপান্তরের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হার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8100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CC00"/>
                </a:solidFill>
              </a:rPr>
              <a:t>ক্ষমতাঃকোন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ব্যাক্তি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বা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উৎসের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কাজ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করার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হার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কে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ক্ষমতা</a:t>
            </a:r>
            <a:r>
              <a:rPr lang="en-US" sz="3600" dirty="0" smtClean="0">
                <a:solidFill>
                  <a:srgbClr val="00CC00"/>
                </a:solidFill>
              </a:rPr>
              <a:t> </a:t>
            </a:r>
            <a:r>
              <a:rPr lang="en-US" sz="3600" dirty="0" err="1" smtClean="0">
                <a:solidFill>
                  <a:srgbClr val="00CC00"/>
                </a:solidFill>
              </a:rPr>
              <a:t>বলে</a:t>
            </a:r>
            <a:r>
              <a:rPr lang="en-US" sz="3600" dirty="0" smtClean="0">
                <a:solidFill>
                  <a:srgbClr val="00CC00"/>
                </a:solidFill>
              </a:rPr>
              <a:t>|</a:t>
            </a:r>
            <a:endParaRPr lang="en-US" sz="36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187</TotalTime>
  <Words>257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</cp:revision>
  <dcterms:created xsi:type="dcterms:W3CDTF">2006-08-16T00:00:00Z</dcterms:created>
  <dcterms:modified xsi:type="dcterms:W3CDTF">2020-04-13T11:31:50Z</dcterms:modified>
</cp:coreProperties>
</file>