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74" r:id="rId5"/>
    <p:sldId id="260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9" r:id="rId14"/>
    <p:sldId id="265" r:id="rId15"/>
    <p:sldId id="261" r:id="rId16"/>
    <p:sldId id="262" r:id="rId17"/>
    <p:sldId id="27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6019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Welcome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981200"/>
          </a:xfrm>
          <a:prstGeom prst="roundRect">
            <a:avLst>
              <a:gd name="adj" fmla="val 50000"/>
            </a:avLst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Rule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s-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Assertive  sentence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 are requested to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  শুরু হ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 are requested to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 শুরুতে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please / kindly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বসে।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67" y="3733800"/>
            <a:ext cx="6353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Example: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You are requested to give me  a glass of water.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000099"/>
                </a:solidFill>
              </a:rPr>
              <a:t>Please give me  a glass of water.</a:t>
            </a:r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You are requested to attend the meeting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Kindly attend </a:t>
            </a:r>
            <a:r>
              <a:rPr lang="en-US" sz="2800" dirty="0">
                <a:solidFill>
                  <a:srgbClr val="000099"/>
                </a:solidFill>
              </a:rPr>
              <a:t>the meeting</a:t>
            </a:r>
            <a:r>
              <a:rPr lang="bn-BD" sz="2800" dirty="0">
                <a:solidFill>
                  <a:srgbClr val="000099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755" y="2545504"/>
            <a:ext cx="917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Structure:  </a:t>
            </a:r>
            <a:r>
              <a:rPr lang="en-US" sz="2800" dirty="0"/>
              <a:t>P</a:t>
            </a:r>
            <a:r>
              <a:rPr lang="en-US" sz="2800" dirty="0" smtClean="0"/>
              <a:t>lease/ kindly + Verb</a:t>
            </a:r>
            <a:r>
              <a:rPr lang="bn-BD" sz="2800" dirty="0" smtClean="0"/>
              <a:t>+ Extension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r>
              <a:rPr lang="bn-BD" sz="2800" dirty="0" smtClean="0">
                <a:solidFill>
                  <a:srgbClr val="00B0F0"/>
                </a:solidFill>
              </a:rPr>
              <a:t>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981200"/>
          </a:xfrm>
          <a:prstGeom prst="roundRect">
            <a:avLst>
              <a:gd name="adj" fmla="val 50000"/>
            </a:avLst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Rule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s-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Assertive  sentence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1</a:t>
            </a:r>
            <a:r>
              <a:rPr lang="en-US" sz="2800" baseline="300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person /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3</a:t>
            </a:r>
            <a:r>
              <a:rPr lang="en-US" sz="2800" baseline="300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rd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person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 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 হ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NikoshBAN" panose="02000000000000000000" pitchFamily="2" charset="0"/>
              </a:rPr>
              <a:t>1</a:t>
            </a:r>
            <a:r>
              <a:rPr lang="en-US" sz="2800" baseline="30000" dirty="0">
                <a:solidFill>
                  <a:srgbClr val="FF0000"/>
                </a:solidFill>
                <a:cs typeface="NikoshBAN" panose="02000000000000000000" pitchFamily="2" charset="0"/>
              </a:rPr>
              <a:t>st</a:t>
            </a:r>
            <a:r>
              <a:rPr lang="en-US" sz="28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person / </a:t>
            </a:r>
            <a:r>
              <a:rPr lang="en-US" sz="2800" dirty="0">
                <a:solidFill>
                  <a:srgbClr val="FF0000"/>
                </a:solidFill>
                <a:cs typeface="NikoshBAN" panose="02000000000000000000" pitchFamily="2" charset="0"/>
              </a:rPr>
              <a:t>3</a:t>
            </a:r>
            <a:r>
              <a:rPr lang="en-US" sz="2800" baseline="30000" dirty="0">
                <a:solidFill>
                  <a:srgbClr val="FF0000"/>
                </a:solidFill>
                <a:cs typeface="NikoshBAN" panose="02000000000000000000" pitchFamily="2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person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 শুরুতে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67" y="3733800"/>
            <a:ext cx="63530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Example: </a:t>
            </a:r>
            <a:r>
              <a:rPr lang="en-US" sz="2800" dirty="0" smtClean="0">
                <a:solidFill>
                  <a:srgbClr val="FF0000"/>
                </a:solidFill>
              </a:rPr>
              <a:t>We should solve the problem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Let us solve the problem.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She sings a song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Let her sing a song</a:t>
            </a:r>
            <a:r>
              <a:rPr lang="bn-BD" sz="2800" dirty="0" smtClean="0">
                <a:solidFill>
                  <a:srgbClr val="000099"/>
                </a:solidFill>
              </a:rPr>
              <a:t>.</a:t>
            </a:r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We do not hate the poor.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Let us not  hate the poor.</a:t>
            </a:r>
            <a:endParaRPr lang="bn-BD" sz="2800" dirty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755" y="2545504"/>
            <a:ext cx="9178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Structure:  </a:t>
            </a:r>
            <a:r>
              <a:rPr lang="en-US" sz="2800" dirty="0" smtClean="0"/>
              <a:t>Let+</a:t>
            </a:r>
            <a:r>
              <a:rPr lang="bn-BD" sz="2800" dirty="0" smtClean="0"/>
              <a:t> </a:t>
            </a:r>
            <a:r>
              <a:rPr lang="en-US" sz="2800" dirty="0" smtClean="0"/>
              <a:t>subject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objective form+</a:t>
            </a:r>
            <a:r>
              <a:rPr lang="en-US" sz="2800" dirty="0" smtClean="0"/>
              <a:t>  Verb-1</a:t>
            </a:r>
            <a:r>
              <a:rPr lang="bn-BD" sz="2800" dirty="0" smtClean="0"/>
              <a:t>+ Extension</a:t>
            </a:r>
            <a:r>
              <a:rPr lang="en-US" sz="2800" dirty="0" smtClean="0">
                <a:solidFill>
                  <a:srgbClr val="000099"/>
                </a:solidFill>
              </a:rPr>
              <a:t>.</a:t>
            </a:r>
            <a:r>
              <a:rPr lang="bn-BD" sz="2800" dirty="0" smtClean="0">
                <a:solidFill>
                  <a:srgbClr val="00B0F0"/>
                </a:solidFill>
              </a:rPr>
              <a:t>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7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981200"/>
          </a:xfrm>
          <a:prstGeom prst="roundRect">
            <a:avLst>
              <a:gd name="adj" fmla="val 50000"/>
            </a:avLst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Rule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s-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Assertive  sentence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You should allow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 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 হ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NikoshBAN" panose="02000000000000000000" pitchFamily="2" charset="0"/>
              </a:rPr>
              <a:t>You should allow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 শুরুতে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67" y="3733800"/>
            <a:ext cx="70388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Example: </a:t>
            </a:r>
            <a:r>
              <a:rPr lang="en-US" sz="2800" dirty="0" smtClean="0">
                <a:solidFill>
                  <a:srgbClr val="FF0000"/>
                </a:solidFill>
              </a:rPr>
              <a:t>You should allow him to do the work.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Let </a:t>
            </a:r>
            <a:r>
              <a:rPr lang="en-US" sz="2800" dirty="0">
                <a:solidFill>
                  <a:srgbClr val="000099"/>
                </a:solidFill>
              </a:rPr>
              <a:t>him to do the work</a:t>
            </a:r>
            <a:r>
              <a:rPr lang="en-US" sz="2800" dirty="0" smtClean="0">
                <a:solidFill>
                  <a:srgbClr val="000099"/>
                </a:solidFill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You should allow </a:t>
            </a:r>
            <a:r>
              <a:rPr lang="en-US" sz="2800" dirty="0" smtClean="0">
                <a:solidFill>
                  <a:srgbClr val="FF0000"/>
                </a:solidFill>
              </a:rPr>
              <a:t>me </a:t>
            </a:r>
            <a:r>
              <a:rPr lang="en-US" sz="2800" dirty="0">
                <a:solidFill>
                  <a:srgbClr val="FF0000"/>
                </a:solidFill>
              </a:rPr>
              <a:t>to  </a:t>
            </a:r>
            <a:r>
              <a:rPr lang="en-US" sz="2800" dirty="0" smtClean="0">
                <a:solidFill>
                  <a:srgbClr val="FF0000"/>
                </a:solidFill>
              </a:rPr>
              <a:t>go there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Let me go there</a:t>
            </a:r>
            <a:r>
              <a:rPr lang="bn-BD" sz="2800" dirty="0" smtClean="0">
                <a:solidFill>
                  <a:srgbClr val="000099"/>
                </a:solidFill>
              </a:rPr>
              <a:t>.</a:t>
            </a:r>
            <a:endParaRPr lang="bn-BD" sz="2800" dirty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755" y="2545504"/>
            <a:ext cx="9178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Structure:  </a:t>
            </a:r>
            <a:r>
              <a:rPr lang="en-US" sz="2800" dirty="0" smtClean="0"/>
              <a:t>Let+</a:t>
            </a:r>
            <a:r>
              <a:rPr lang="bn-BD" sz="2800" dirty="0" smtClean="0"/>
              <a:t> </a:t>
            </a:r>
            <a:r>
              <a:rPr lang="en-US" sz="2800" dirty="0" smtClean="0"/>
              <a:t>subject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objective form+</a:t>
            </a:r>
            <a:r>
              <a:rPr lang="en-US" sz="2800" dirty="0" smtClean="0"/>
              <a:t>  Verb-1</a:t>
            </a:r>
            <a:r>
              <a:rPr lang="bn-BD" sz="2800" dirty="0" smtClean="0"/>
              <a:t>+ Extension</a:t>
            </a:r>
            <a:r>
              <a:rPr lang="en-US" sz="2800" dirty="0" smtClean="0">
                <a:solidFill>
                  <a:srgbClr val="000099"/>
                </a:solidFill>
              </a:rPr>
              <a:t>.</a:t>
            </a:r>
            <a:r>
              <a:rPr lang="bn-BD" sz="2800" dirty="0" smtClean="0">
                <a:solidFill>
                  <a:srgbClr val="00B0F0"/>
                </a:solidFill>
              </a:rPr>
              <a:t>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0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IR WORK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6639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82137" y="2852382"/>
            <a:ext cx="6216206" cy="34448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 need not go out in the rain.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 are asked to speak the truth.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Karim may tell everything.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 are ordered not to go out.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They might attend the party.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You must not disturb me.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590800" y="76200"/>
            <a:ext cx="4007543" cy="12192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Pair work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2044005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 the sentences into imperative </a:t>
            </a:r>
            <a:r>
              <a:rPr lang="bn-BD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47" y="1504450"/>
            <a:ext cx="70104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should obey your parents.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Obey your parents.</a:t>
            </a: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 should not make a noise.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Do not make a noise.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 should never mix with bad boys.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Never mix with the bad boys.</a:t>
            </a:r>
          </a:p>
          <a:p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 are requested to come.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Please, come.</a:t>
            </a:r>
          </a:p>
        </p:txBody>
      </p:sp>
      <p:pic>
        <p:nvPicPr>
          <p:cNvPr id="6" name="Picture 5" descr="OBE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101" y="1466814"/>
            <a:ext cx="1270987" cy="122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002" y="2836560"/>
            <a:ext cx="1280085" cy="1101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adboy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002" y="4098158"/>
            <a:ext cx="1426891" cy="1070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re of Footpath Kish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447" y="5365001"/>
            <a:ext cx="1524000" cy="1075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Bevel 9"/>
          <p:cNvSpPr/>
          <p:nvPr/>
        </p:nvSpPr>
        <p:spPr>
          <a:xfrm>
            <a:off x="2105533" y="15922"/>
            <a:ext cx="4648200" cy="12192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Guess the sentences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50008"/>
            <a:ext cx="6324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 wants to play cricket.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Let him play cricket.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We want to witness the game.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Let us witness the game.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They want to go to the zoo.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 Let them go to the zoo.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 not tell a lie.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=Let not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tell a lie.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young-men-play-cricket-in-a-park-in-central-dhaka_ejw342axf__S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50008"/>
            <a:ext cx="2557818" cy="123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pectat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2057400"/>
            <a:ext cx="2557818" cy="110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zo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304608"/>
            <a:ext cx="2557819" cy="141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55076"/>
            <a:ext cx="2557818" cy="1484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334" y="1524000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Transform the following sentences into imperative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	and vice versa</a:t>
            </a:r>
            <a:r>
              <a:rPr lang="bn-BD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436496"/>
            <a:ext cx="67604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bn-BD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You must follow the rules of health.</a:t>
            </a:r>
          </a:p>
          <a:p>
            <a:pPr marL="514350" indent="-514350">
              <a:buFont typeface="+mj-lt"/>
              <a:buAutoNum type="alphaLcParenR"/>
            </a:pPr>
            <a:r>
              <a:rPr lang="bn-BD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You are requested to open the  window.</a:t>
            </a:r>
          </a:p>
          <a:p>
            <a:pPr marL="514350" indent="-514350">
              <a:buFont typeface="+mj-lt"/>
              <a:buAutoNum type="alphaLcParenR"/>
            </a:pPr>
            <a:r>
              <a:rPr lang="bn-BD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You are orderded to bring five sticks. </a:t>
            </a:r>
          </a:p>
          <a:p>
            <a:pPr marL="514350" indent="-514350">
              <a:buFont typeface="+mj-lt"/>
              <a:buAutoNum type="alphaLcParenR"/>
            </a:pPr>
            <a:r>
              <a:rPr lang="bn-BD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We should be hard working.</a:t>
            </a:r>
          </a:p>
          <a:p>
            <a:pPr marL="514350" indent="-514350">
              <a:buFont typeface="+mj-lt"/>
              <a:buAutoNum type="alphaLcParenR"/>
            </a:pPr>
            <a:r>
              <a:rPr lang="bn-BD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You must follow the instruction.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f)   </a:t>
            </a:r>
            <a:r>
              <a:rPr lang="bn-BD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Robi may do the work.</a:t>
            </a:r>
            <a:endParaRPr 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g)   Don’t 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hate the poor.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h)   Let’s 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go out.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cup of tea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j)   Do 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work.</a:t>
            </a:r>
          </a:p>
          <a:p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2743200" y="190500"/>
            <a:ext cx="4648200" cy="12192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Individual work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62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Write the structures of imperative sentences with an example each of them.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177557" y="304800"/>
            <a:ext cx="4648200" cy="12192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Home work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5" y="17059"/>
            <a:ext cx="9158785" cy="6869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5867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Thank you all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152400"/>
            <a:ext cx="5410200" cy="914400"/>
          </a:xfrm>
          <a:prstGeom prst="roundRect">
            <a:avLst>
              <a:gd name="adj" fmla="val 50000"/>
            </a:avLst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Introduction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38100" y="1981200"/>
            <a:ext cx="6210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Khandaker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Md. Abdullah Al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Mamun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</a:p>
          <a:p>
            <a:pPr algn="ctr"/>
            <a:r>
              <a:rPr lang="en-US" sz="28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Bindubasini Govt. Girls’ High School Tangail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Mobile: 01552437153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al_mamun1972@yahoo.com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67428"/>
            <a:ext cx="3035438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2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152400"/>
            <a:ext cx="5410200" cy="914400"/>
          </a:xfrm>
          <a:prstGeom prst="roundRect">
            <a:avLst>
              <a:gd name="adj" fmla="val 50000"/>
            </a:avLst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Introduction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5908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 English 2</a:t>
            </a:r>
            <a:r>
              <a:rPr lang="en-US" sz="2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Code: 108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Nine/ Ten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Grammar part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Interchange of Assertive and imperative sentences</a:t>
            </a:r>
          </a:p>
        </p:txBody>
      </p:sp>
    </p:spTree>
    <p:extLst>
      <p:ext uri="{BB962C8B-B14F-4D97-AF65-F5344CB8AC3E}">
        <p14:creationId xmlns:p14="http://schemas.microsoft.com/office/powerpoint/2010/main" val="13891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vel 11"/>
          <p:cNvSpPr/>
          <p:nvPr/>
        </p:nvSpPr>
        <p:spPr>
          <a:xfrm>
            <a:off x="1795818" y="104120"/>
            <a:ext cx="4648200" cy="14478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at the sentences</a:t>
            </a:r>
          </a:p>
          <a:p>
            <a:pPr algn="ctr"/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524036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are ordered to post the letter into the letter box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Post the letter into the letter box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are requested to help the poor.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Please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help the poor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should not tell a lie.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Don’t tell a lie.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81200"/>
            <a:ext cx="3335740" cy="2438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0"/>
            <a:ext cx="33528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6670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At the end of the lesson students will be able to…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identify assertive &amp; imperative  sentences.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transform them according to rules.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828800" y="228600"/>
            <a:ext cx="4648200" cy="14478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Learning outcomes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FF"/>
              </a:solidFill>
            </a:endParaRPr>
          </a:p>
          <a:p>
            <a:r>
              <a:rPr lang="en-US" sz="2800" dirty="0" smtClean="0">
                <a:solidFill>
                  <a:srgbClr val="FF00FF"/>
                </a:solidFill>
              </a:rPr>
              <a:t>A sentence which expresses order , request, advice, command or proposal is called an Imperative sentence.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4290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Example:</a:t>
            </a:r>
            <a:r>
              <a:rPr lang="en-US" sz="2800" dirty="0" smtClean="0"/>
              <a:t> Leave this place at once.</a:t>
            </a:r>
          </a:p>
          <a:p>
            <a:r>
              <a:rPr lang="en-US" sz="2800" dirty="0" smtClean="0"/>
              <a:t>Let us have a walk.</a:t>
            </a:r>
          </a:p>
          <a:p>
            <a:r>
              <a:rPr lang="en-US" sz="2800" dirty="0" smtClean="0"/>
              <a:t>Open the door , please.</a:t>
            </a:r>
          </a:p>
          <a:p>
            <a:r>
              <a:rPr lang="en-US" sz="2800" dirty="0" smtClean="0"/>
              <a:t>Don’t speak of all others.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Let us play in the field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Bevel 3"/>
          <p:cNvSpPr/>
          <p:nvPr/>
        </p:nvSpPr>
        <p:spPr>
          <a:xfrm>
            <a:off x="1828800" y="228600"/>
            <a:ext cx="4648200" cy="14478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Imperative Sentence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21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FF"/>
              </a:solidFill>
            </a:endParaRPr>
          </a:p>
          <a:p>
            <a:r>
              <a:rPr lang="en-US" sz="2800" dirty="0" smtClean="0">
                <a:solidFill>
                  <a:srgbClr val="FF00FF"/>
                </a:solidFill>
              </a:rPr>
              <a:t>A sentence which expresses order , request, advice, command or proposal is called an Imperative sentence.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429000"/>
            <a:ext cx="678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Example:</a:t>
            </a:r>
            <a:r>
              <a:rPr lang="en-US" sz="2800" dirty="0" smtClean="0"/>
              <a:t> Leave this place at once.</a:t>
            </a:r>
          </a:p>
          <a:p>
            <a:r>
              <a:rPr lang="en-US" sz="2800" dirty="0" smtClean="0"/>
              <a:t>Let us have a walk.</a:t>
            </a:r>
          </a:p>
          <a:p>
            <a:r>
              <a:rPr lang="en-US" sz="2800" dirty="0" smtClean="0"/>
              <a:t>Open the door , please.</a:t>
            </a:r>
          </a:p>
          <a:p>
            <a:r>
              <a:rPr lang="en-US" sz="2800" dirty="0" smtClean="0"/>
              <a:t>Don’t speak of all others.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Let us play in the field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Bevel 3"/>
          <p:cNvSpPr/>
          <p:nvPr/>
        </p:nvSpPr>
        <p:spPr>
          <a:xfrm>
            <a:off x="0" y="228600"/>
            <a:ext cx="9144000" cy="14478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askerville Old Face" pitchFamily="18" charset="0"/>
              </a:rPr>
              <a:t>To day we will learn “  The Interchange Assertive </a:t>
            </a:r>
            <a:r>
              <a:rPr lang="en-US" sz="3600" dirty="0" smtClean="0">
                <a:solidFill>
                  <a:schemeClr val="bg1"/>
                </a:solidFill>
                <a:latin typeface="Baskerville Old Face" pitchFamily="18" charset="0"/>
              </a:rPr>
              <a:t>to </a:t>
            </a:r>
            <a:r>
              <a:rPr lang="en-US" sz="3600" dirty="0" smtClean="0">
                <a:solidFill>
                  <a:schemeClr val="bg1"/>
                </a:solidFill>
              </a:rPr>
              <a:t>Imperative Sentence.”</a:t>
            </a:r>
            <a:endParaRPr lang="en-US" sz="36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981200"/>
          </a:xfrm>
          <a:prstGeom prst="roundRect">
            <a:avLst>
              <a:gd name="adj" fmla="val 50000"/>
            </a:avLst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Rule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s-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Assertive  sentence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nd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person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 হ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উক্ত </a:t>
            </a:r>
            <a:r>
              <a:rPr lang="en-US" sz="2800" dirty="0">
                <a:solidFill>
                  <a:srgbClr val="FF0000"/>
                </a:solidFill>
                <a:cs typeface="NikoshBAN" panose="02000000000000000000" pitchFamily="2" charset="0"/>
              </a:rPr>
              <a:t>2</a:t>
            </a:r>
            <a:r>
              <a:rPr lang="en-US" sz="2800" baseline="3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nd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person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এবং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Auxiliary Verb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67" y="3733800"/>
            <a:ext cx="5286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Example: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You should take physical exercise regularly.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bn-BD" sz="2800" dirty="0">
                <a:solidFill>
                  <a:srgbClr val="FFFF00"/>
                </a:solidFill>
              </a:rPr>
              <a:t> </a:t>
            </a:r>
            <a:r>
              <a:rPr lang="bn-BD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Take physical exercise regularly.</a:t>
            </a:r>
            <a:endParaRPr lang="bn-BD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You should  do the work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Do the work.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755" y="2545504"/>
            <a:ext cx="917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Structure:  </a:t>
            </a:r>
            <a:r>
              <a:rPr lang="en-US" sz="2800" dirty="0" smtClean="0"/>
              <a:t>Verb</a:t>
            </a:r>
            <a:r>
              <a:rPr lang="bn-BD" sz="2800" dirty="0" smtClean="0"/>
              <a:t>+ Extension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r>
              <a:rPr lang="bn-BD" sz="2800" dirty="0" smtClean="0">
                <a:solidFill>
                  <a:srgbClr val="00B0F0"/>
                </a:solidFill>
              </a:rPr>
              <a:t>                 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63036"/>
            <a:ext cx="3657600" cy="310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981200"/>
          </a:xfrm>
          <a:prstGeom prst="roundRect">
            <a:avLst>
              <a:gd name="adj" fmla="val 50000"/>
            </a:avLst>
          </a:prstGeom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Rule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s-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Assertive  sentence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NikoshBAN" panose="02000000000000000000" pitchFamily="2" charset="0"/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nd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person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Negative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উক্ত </a:t>
            </a:r>
            <a:r>
              <a:rPr lang="en-US" sz="2800" dirty="0">
                <a:solidFill>
                  <a:srgbClr val="FF0000"/>
                </a:solidFill>
                <a:cs typeface="NikoshBAN" panose="02000000000000000000" pitchFamily="2" charset="0"/>
              </a:rPr>
              <a:t>2</a:t>
            </a:r>
            <a:r>
              <a:rPr lang="en-US" sz="2800" baseline="30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nd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person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এবং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Auxiliary Verb+ not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67" y="3733800"/>
            <a:ext cx="5286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Example: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You should not tell a lie.</a:t>
            </a:r>
            <a:endParaRPr lang="bn-BD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Don’t tell a lie.</a:t>
            </a:r>
            <a:endParaRPr lang="bn-BD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You should  not waste your time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Don’t waste your 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755" y="2545504"/>
            <a:ext cx="917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Structure:  </a:t>
            </a:r>
            <a:r>
              <a:rPr lang="en-US" sz="2800" dirty="0" smtClean="0"/>
              <a:t>Don’t + Verb</a:t>
            </a:r>
            <a:r>
              <a:rPr lang="bn-BD" sz="2800" dirty="0" smtClean="0"/>
              <a:t>+ Extension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r>
              <a:rPr lang="bn-BD" sz="2800" dirty="0" smtClean="0">
                <a:solidFill>
                  <a:srgbClr val="00B0F0"/>
                </a:solidFill>
              </a:rPr>
              <a:t>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42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856</Words>
  <Application>Microsoft Office PowerPoint</Application>
  <PresentationFormat>On-screen Show (4:3)</PresentationFormat>
  <Paragraphs>122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Baskerville Old Face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csl tb</cp:lastModifiedBy>
  <cp:revision>231</cp:revision>
  <dcterms:created xsi:type="dcterms:W3CDTF">2006-08-16T00:00:00Z</dcterms:created>
  <dcterms:modified xsi:type="dcterms:W3CDTF">2020-04-12T18:35:19Z</dcterms:modified>
</cp:coreProperties>
</file>