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C5E142-88CA-4A26-A9C6-16E0A4ED1C46}" type="doc">
      <dgm:prSet loTypeId="urn:microsoft.com/office/officeart/2005/8/layout/radial6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8397C5-21A4-44B0-B536-0982EE38BE9A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err="1" smtClean="0">
              <a:solidFill>
                <a:srgbClr val="00B0F0"/>
              </a:solidFill>
              <a:latin typeface="SutonnyOMJ" pitchFamily="2" charset="0"/>
              <a:cs typeface="SutonnyOMJ" pitchFamily="2" charset="0"/>
            </a:rPr>
            <a:t>পাঠ</a:t>
          </a:r>
          <a:r>
            <a:rPr lang="en-US" dirty="0" smtClean="0">
              <a:solidFill>
                <a:srgbClr val="00B0F0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dirty="0" err="1" smtClean="0">
              <a:solidFill>
                <a:srgbClr val="00B0F0"/>
              </a:solidFill>
              <a:latin typeface="SutonnyOMJ" pitchFamily="2" charset="0"/>
              <a:cs typeface="SutonnyOMJ" pitchFamily="2" charset="0"/>
            </a:rPr>
            <a:t>সমীক্ষা</a:t>
          </a:r>
          <a:r>
            <a:rPr lang="en-US" dirty="0" smtClean="0">
              <a:solidFill>
                <a:srgbClr val="00B0F0"/>
              </a:solidFill>
              <a:latin typeface="SutonnyOMJ" pitchFamily="2" charset="0"/>
              <a:cs typeface="SutonnyOMJ" pitchFamily="2" charset="0"/>
            </a:rPr>
            <a:t> </a:t>
          </a:r>
          <a:endParaRPr lang="en-US" dirty="0">
            <a:solidFill>
              <a:srgbClr val="00B0F0"/>
            </a:solidFill>
            <a:latin typeface="SutonnyOMJ" pitchFamily="2" charset="0"/>
            <a:cs typeface="SutonnyOMJ" pitchFamily="2" charset="0"/>
          </a:endParaRPr>
        </a:p>
      </dgm:t>
    </dgm:pt>
    <dgm:pt modelId="{1B020CAF-3B84-4F2B-B6FB-5AAE40D26D68}" type="parTrans" cxnId="{F241F722-FB58-4804-969D-799AA942E132}">
      <dgm:prSet/>
      <dgm:spPr/>
      <dgm:t>
        <a:bodyPr/>
        <a:lstStyle/>
        <a:p>
          <a:endParaRPr lang="en-US"/>
        </a:p>
      </dgm:t>
    </dgm:pt>
    <dgm:pt modelId="{50CD642B-42CE-4148-9FA1-8B6DAAEA9DF5}" type="sibTrans" cxnId="{F241F722-FB58-4804-969D-799AA942E132}">
      <dgm:prSet/>
      <dgm:spPr/>
      <dgm:t>
        <a:bodyPr/>
        <a:lstStyle/>
        <a:p>
          <a:endParaRPr lang="en-US"/>
        </a:p>
      </dgm:t>
    </dgm:pt>
    <dgm:pt modelId="{6D64F3F1-AA63-46F7-BD14-20E1C9A66B7A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3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মূল্যায়ন</a:t>
          </a:r>
          <a:r>
            <a:rPr lang="en-US" sz="36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(see)</a:t>
          </a:r>
          <a:endParaRPr lang="en-US" sz="36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gm:t>
    </dgm:pt>
    <dgm:pt modelId="{C22A25B0-D878-4218-8C61-3380BF30215E}" type="parTrans" cxnId="{06E0143F-BEAA-4CD9-A09C-3C59654454CC}">
      <dgm:prSet/>
      <dgm:spPr/>
      <dgm:t>
        <a:bodyPr/>
        <a:lstStyle/>
        <a:p>
          <a:endParaRPr lang="en-US"/>
        </a:p>
      </dgm:t>
    </dgm:pt>
    <dgm:pt modelId="{642887E3-6071-4D96-957D-DA8C73C64D81}" type="sibTrans" cxnId="{06E0143F-BEAA-4CD9-A09C-3C59654454CC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92F2C911-1D95-4C18-AAD8-1CE95AEE0FBC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বাস্তবায়ন</a:t>
          </a:r>
          <a:r>
            <a:rPr lang="en-US" sz="32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(do) </a:t>
          </a:r>
          <a:endParaRPr lang="en-US" sz="32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gm:t>
    </dgm:pt>
    <dgm:pt modelId="{AD34FEE7-4F11-46E9-B61F-258B21F73322}" type="sibTrans" cxnId="{FFC92B89-6C09-4E82-841C-484671111791}">
      <dgm:prSet/>
      <dgm:spPr/>
      <dgm:t>
        <a:bodyPr/>
        <a:lstStyle/>
        <a:p>
          <a:endParaRPr lang="en-US"/>
        </a:p>
      </dgm:t>
    </dgm:pt>
    <dgm:pt modelId="{69C45626-0A16-4794-A27B-4089F9617E2D}" type="parTrans" cxnId="{FFC92B89-6C09-4E82-841C-484671111791}">
      <dgm:prSet/>
      <dgm:spPr/>
      <dgm:t>
        <a:bodyPr/>
        <a:lstStyle/>
        <a:p>
          <a:endParaRPr lang="en-US"/>
        </a:p>
      </dgm:t>
    </dgm:pt>
    <dgm:pt modelId="{58EBF00F-0718-401C-8E11-813DC749B93D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3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পরিকল্পনা</a:t>
          </a:r>
          <a:r>
            <a:rPr lang="en-US" sz="36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(plan)</a:t>
          </a:r>
          <a:endParaRPr lang="en-US" sz="36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gm:t>
    </dgm:pt>
    <dgm:pt modelId="{03B225E6-5B2E-4513-9563-E8C0EF731E2F}" type="sibTrans" cxnId="{5C867F47-3DFC-48F6-B6BE-A467F54FD4E6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21EE55C3-76ED-4555-9E8D-5BC5D2401B85}" type="parTrans" cxnId="{5C867F47-3DFC-48F6-B6BE-A467F54FD4E6}">
      <dgm:prSet/>
      <dgm:spPr/>
      <dgm:t>
        <a:bodyPr/>
        <a:lstStyle/>
        <a:p>
          <a:endParaRPr lang="en-US"/>
        </a:p>
      </dgm:t>
    </dgm:pt>
    <dgm:pt modelId="{7D5CA798-D9A6-447D-93BC-1DCA9780E3C5}" type="pres">
      <dgm:prSet presAssocID="{7EC5E142-88CA-4A26-A9C6-16E0A4ED1C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D0A988-8354-4BEA-A353-CBDF3C1C1359}" type="pres">
      <dgm:prSet presAssocID="{A38397C5-21A4-44B0-B536-0982EE38BE9A}" presName="centerShape" presStyleLbl="node0" presStyleIdx="0" presStyleCnt="1" custLinFactNeighborX="7559" custLinFactNeighborY="1314"/>
      <dgm:spPr/>
      <dgm:t>
        <a:bodyPr/>
        <a:lstStyle/>
        <a:p>
          <a:endParaRPr lang="en-US"/>
        </a:p>
      </dgm:t>
    </dgm:pt>
    <dgm:pt modelId="{64DEAA2D-8C86-4062-893B-5D9AFE1A0553}" type="pres">
      <dgm:prSet presAssocID="{58EBF00F-0718-401C-8E11-813DC749B93D}" presName="node" presStyleLbl="node1" presStyleIdx="0" presStyleCnt="3" custScaleX="182951" custScaleY="128294" custRadScaleRad="97298" custRadScaleInc="28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C5E9B-1FE8-4D7B-948C-BD47DCF67285}" type="pres">
      <dgm:prSet presAssocID="{58EBF00F-0718-401C-8E11-813DC749B93D}" presName="dummy" presStyleCnt="0"/>
      <dgm:spPr/>
    </dgm:pt>
    <dgm:pt modelId="{58C78266-1641-4EE0-89CF-E075C0537FD5}" type="pres">
      <dgm:prSet presAssocID="{03B225E6-5B2E-4513-9563-E8C0EF731E2F}" presName="sibTrans" presStyleLbl="sibTrans2D1" presStyleIdx="0" presStyleCnt="3" custScaleX="109308" custScaleY="98077"/>
      <dgm:spPr/>
      <dgm:t>
        <a:bodyPr/>
        <a:lstStyle/>
        <a:p>
          <a:endParaRPr lang="en-US"/>
        </a:p>
      </dgm:t>
    </dgm:pt>
    <dgm:pt modelId="{DFD110E8-0525-440D-B6E6-8862A66A38C8}" type="pres">
      <dgm:prSet presAssocID="{92F2C911-1D95-4C18-AAD8-1CE95AEE0FBC}" presName="node" presStyleLbl="node1" presStyleIdx="1" presStyleCnt="3" custScaleX="160684" custScaleY="138088" custRadScaleRad="120213" custRadScaleInc="8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47054-F7B1-4976-98BE-420A09999599}" type="pres">
      <dgm:prSet presAssocID="{92F2C911-1D95-4C18-AAD8-1CE95AEE0FBC}" presName="dummy" presStyleCnt="0"/>
      <dgm:spPr/>
    </dgm:pt>
    <dgm:pt modelId="{67FC552C-6D87-4E6D-9A86-F11E7FE3E5BE}" type="pres">
      <dgm:prSet presAssocID="{AD34FEE7-4F11-46E9-B61F-258B21F7332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3111A15-A4D2-489B-A06A-F0B60F69BC4B}" type="pres">
      <dgm:prSet presAssocID="{6D64F3F1-AA63-46F7-BD14-20E1C9A66B7A}" presName="node" presStyleLbl="node1" presStyleIdx="2" presStyleCnt="3" custScaleX="156590" custScaleY="168805" custRadScaleRad="97301" custRadScaleInc="-16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ED81F-B1E3-4AF4-ADF8-1A6009F61774}" type="pres">
      <dgm:prSet presAssocID="{6D64F3F1-AA63-46F7-BD14-20E1C9A66B7A}" presName="dummy" presStyleCnt="0"/>
      <dgm:spPr/>
    </dgm:pt>
    <dgm:pt modelId="{91D2BE5A-3260-4119-A705-AE249A24178D}" type="pres">
      <dgm:prSet presAssocID="{642887E3-6071-4D96-957D-DA8C73C64D81}" presName="sibTrans" presStyleLbl="sibTrans2D1" presStyleIdx="2" presStyleCnt="3" custLinFactNeighborX="1123" custLinFactNeighborY="-949"/>
      <dgm:spPr/>
      <dgm:t>
        <a:bodyPr/>
        <a:lstStyle/>
        <a:p>
          <a:endParaRPr lang="en-US"/>
        </a:p>
      </dgm:t>
    </dgm:pt>
  </dgm:ptLst>
  <dgm:cxnLst>
    <dgm:cxn modelId="{1268602D-E52D-488E-924A-22AF5663F50A}" type="presOf" srcId="{642887E3-6071-4D96-957D-DA8C73C64D81}" destId="{91D2BE5A-3260-4119-A705-AE249A24178D}" srcOrd="0" destOrd="0" presId="urn:microsoft.com/office/officeart/2005/8/layout/radial6"/>
    <dgm:cxn modelId="{FFC92B89-6C09-4E82-841C-484671111791}" srcId="{A38397C5-21A4-44B0-B536-0982EE38BE9A}" destId="{92F2C911-1D95-4C18-AAD8-1CE95AEE0FBC}" srcOrd="1" destOrd="0" parTransId="{69C45626-0A16-4794-A27B-4089F9617E2D}" sibTransId="{AD34FEE7-4F11-46E9-B61F-258B21F73322}"/>
    <dgm:cxn modelId="{48D26F1A-67BD-4D01-A152-4DB7176D1FC2}" type="presOf" srcId="{92F2C911-1D95-4C18-AAD8-1CE95AEE0FBC}" destId="{DFD110E8-0525-440D-B6E6-8862A66A38C8}" srcOrd="0" destOrd="0" presId="urn:microsoft.com/office/officeart/2005/8/layout/radial6"/>
    <dgm:cxn modelId="{5C867F47-3DFC-48F6-B6BE-A467F54FD4E6}" srcId="{A38397C5-21A4-44B0-B536-0982EE38BE9A}" destId="{58EBF00F-0718-401C-8E11-813DC749B93D}" srcOrd="0" destOrd="0" parTransId="{21EE55C3-76ED-4555-9E8D-5BC5D2401B85}" sibTransId="{03B225E6-5B2E-4513-9563-E8C0EF731E2F}"/>
    <dgm:cxn modelId="{F241F722-FB58-4804-969D-799AA942E132}" srcId="{7EC5E142-88CA-4A26-A9C6-16E0A4ED1C46}" destId="{A38397C5-21A4-44B0-B536-0982EE38BE9A}" srcOrd="0" destOrd="0" parTransId="{1B020CAF-3B84-4F2B-B6FB-5AAE40D26D68}" sibTransId="{50CD642B-42CE-4148-9FA1-8B6DAAEA9DF5}"/>
    <dgm:cxn modelId="{27BC7224-E5BF-4E26-AF92-10355B43272F}" type="presOf" srcId="{03B225E6-5B2E-4513-9563-E8C0EF731E2F}" destId="{58C78266-1641-4EE0-89CF-E075C0537FD5}" srcOrd="0" destOrd="0" presId="urn:microsoft.com/office/officeart/2005/8/layout/radial6"/>
    <dgm:cxn modelId="{387EDEDE-E15F-4364-BA8F-0FAC9A6BE85B}" type="presOf" srcId="{7EC5E142-88CA-4A26-A9C6-16E0A4ED1C46}" destId="{7D5CA798-D9A6-447D-93BC-1DCA9780E3C5}" srcOrd="0" destOrd="0" presId="urn:microsoft.com/office/officeart/2005/8/layout/radial6"/>
    <dgm:cxn modelId="{24901D31-8B13-481F-96D1-21086EE347EF}" type="presOf" srcId="{6D64F3F1-AA63-46F7-BD14-20E1C9A66B7A}" destId="{53111A15-A4D2-489B-A06A-F0B60F69BC4B}" srcOrd="0" destOrd="0" presId="urn:microsoft.com/office/officeart/2005/8/layout/radial6"/>
    <dgm:cxn modelId="{34BD2668-8A34-4BDA-9266-6A70473885FC}" type="presOf" srcId="{A38397C5-21A4-44B0-B536-0982EE38BE9A}" destId="{04D0A988-8354-4BEA-A353-CBDF3C1C1359}" srcOrd="0" destOrd="0" presId="urn:microsoft.com/office/officeart/2005/8/layout/radial6"/>
    <dgm:cxn modelId="{82938C88-681E-4FCC-83CA-0E96DAD59347}" type="presOf" srcId="{AD34FEE7-4F11-46E9-B61F-258B21F73322}" destId="{67FC552C-6D87-4E6D-9A86-F11E7FE3E5BE}" srcOrd="0" destOrd="0" presId="urn:microsoft.com/office/officeart/2005/8/layout/radial6"/>
    <dgm:cxn modelId="{93809197-9805-4CFF-9A3E-5BA317B4DC36}" type="presOf" srcId="{58EBF00F-0718-401C-8E11-813DC749B93D}" destId="{64DEAA2D-8C86-4062-893B-5D9AFE1A0553}" srcOrd="0" destOrd="0" presId="urn:microsoft.com/office/officeart/2005/8/layout/radial6"/>
    <dgm:cxn modelId="{06E0143F-BEAA-4CD9-A09C-3C59654454CC}" srcId="{A38397C5-21A4-44B0-B536-0982EE38BE9A}" destId="{6D64F3F1-AA63-46F7-BD14-20E1C9A66B7A}" srcOrd="2" destOrd="0" parTransId="{C22A25B0-D878-4218-8C61-3380BF30215E}" sibTransId="{642887E3-6071-4D96-957D-DA8C73C64D81}"/>
    <dgm:cxn modelId="{B53100D1-D482-4A15-A0F5-C6B57D792E5C}" type="presParOf" srcId="{7D5CA798-D9A6-447D-93BC-1DCA9780E3C5}" destId="{04D0A988-8354-4BEA-A353-CBDF3C1C1359}" srcOrd="0" destOrd="0" presId="urn:microsoft.com/office/officeart/2005/8/layout/radial6"/>
    <dgm:cxn modelId="{AD65A326-32EF-412B-A075-0650A6ADFD93}" type="presParOf" srcId="{7D5CA798-D9A6-447D-93BC-1DCA9780E3C5}" destId="{64DEAA2D-8C86-4062-893B-5D9AFE1A0553}" srcOrd="1" destOrd="0" presId="urn:microsoft.com/office/officeart/2005/8/layout/radial6"/>
    <dgm:cxn modelId="{7918841E-39F8-4C81-80D1-0B1D65BC64FF}" type="presParOf" srcId="{7D5CA798-D9A6-447D-93BC-1DCA9780E3C5}" destId="{227C5E9B-1FE8-4D7B-948C-BD47DCF67285}" srcOrd="2" destOrd="0" presId="urn:microsoft.com/office/officeart/2005/8/layout/radial6"/>
    <dgm:cxn modelId="{2E232645-AA75-4A3D-9E48-89BF47036142}" type="presParOf" srcId="{7D5CA798-D9A6-447D-93BC-1DCA9780E3C5}" destId="{58C78266-1641-4EE0-89CF-E075C0537FD5}" srcOrd="3" destOrd="0" presId="urn:microsoft.com/office/officeart/2005/8/layout/radial6"/>
    <dgm:cxn modelId="{4FB5EBDD-3721-4550-A1F1-67D7F9FC12EC}" type="presParOf" srcId="{7D5CA798-D9A6-447D-93BC-1DCA9780E3C5}" destId="{DFD110E8-0525-440D-B6E6-8862A66A38C8}" srcOrd="4" destOrd="0" presId="urn:microsoft.com/office/officeart/2005/8/layout/radial6"/>
    <dgm:cxn modelId="{57008D23-C1A5-422B-ABD9-70A0F7B9D88B}" type="presParOf" srcId="{7D5CA798-D9A6-447D-93BC-1DCA9780E3C5}" destId="{81347054-F7B1-4976-98BE-420A09999599}" srcOrd="5" destOrd="0" presId="urn:microsoft.com/office/officeart/2005/8/layout/radial6"/>
    <dgm:cxn modelId="{FDBDFB68-3615-47B3-B75C-2719F7B0C014}" type="presParOf" srcId="{7D5CA798-D9A6-447D-93BC-1DCA9780E3C5}" destId="{67FC552C-6D87-4E6D-9A86-F11E7FE3E5BE}" srcOrd="6" destOrd="0" presId="urn:microsoft.com/office/officeart/2005/8/layout/radial6"/>
    <dgm:cxn modelId="{FF11640E-2051-43AC-A24A-B28CB447A382}" type="presParOf" srcId="{7D5CA798-D9A6-447D-93BC-1DCA9780E3C5}" destId="{53111A15-A4D2-489B-A06A-F0B60F69BC4B}" srcOrd="7" destOrd="0" presId="urn:microsoft.com/office/officeart/2005/8/layout/radial6"/>
    <dgm:cxn modelId="{308E73DC-D850-46B4-9CDE-3361C17B0DA1}" type="presParOf" srcId="{7D5CA798-D9A6-447D-93BC-1DCA9780E3C5}" destId="{6DFED81F-B1E3-4AF4-ADF8-1A6009F61774}" srcOrd="8" destOrd="0" presId="urn:microsoft.com/office/officeart/2005/8/layout/radial6"/>
    <dgm:cxn modelId="{8C7836D8-03FD-46B5-9AF7-E784C4871A57}" type="presParOf" srcId="{7D5CA798-D9A6-447D-93BC-1DCA9780E3C5}" destId="{91D2BE5A-3260-4119-A705-AE249A24178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2BE5A-3260-4119-A705-AE249A24178D}">
      <dsp:nvSpPr>
        <dsp:cNvPr id="0" name=""/>
        <dsp:cNvSpPr/>
      </dsp:nvSpPr>
      <dsp:spPr>
        <a:xfrm>
          <a:off x="1523999" y="609608"/>
          <a:ext cx="3346149" cy="3346149"/>
        </a:xfrm>
        <a:prstGeom prst="blockArc">
          <a:avLst>
            <a:gd name="adj1" fmla="val 8943340"/>
            <a:gd name="adj2" fmla="val 16596527"/>
            <a:gd name="adj3" fmla="val 4636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FC552C-6D87-4E6D-9A86-F11E7FE3E5BE}">
      <dsp:nvSpPr>
        <dsp:cNvPr id="0" name=""/>
        <dsp:cNvSpPr/>
      </dsp:nvSpPr>
      <dsp:spPr>
        <a:xfrm>
          <a:off x="1585008" y="833561"/>
          <a:ext cx="3346149" cy="3346149"/>
        </a:xfrm>
        <a:prstGeom prst="blockArc">
          <a:avLst>
            <a:gd name="adj1" fmla="val 1791414"/>
            <a:gd name="adj2" fmla="val 9398043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C78266-1641-4EE0-89CF-E075C0537FD5}">
      <dsp:nvSpPr>
        <dsp:cNvPr id="0" name=""/>
        <dsp:cNvSpPr/>
      </dsp:nvSpPr>
      <dsp:spPr>
        <a:xfrm>
          <a:off x="1550356" y="684091"/>
          <a:ext cx="3657608" cy="3281802"/>
        </a:xfrm>
        <a:prstGeom prst="blockArc">
          <a:avLst>
            <a:gd name="adj1" fmla="val 16133580"/>
            <a:gd name="adj2" fmla="val 2250947"/>
            <a:gd name="adj3" fmla="val 4636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D0A988-8354-4BEA-A353-CBDF3C1C1359}">
      <dsp:nvSpPr>
        <dsp:cNvPr id="0" name=""/>
        <dsp:cNvSpPr/>
      </dsp:nvSpPr>
      <dsp:spPr>
        <a:xfrm>
          <a:off x="2514605" y="1524015"/>
          <a:ext cx="1538882" cy="1538882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00B0F0"/>
              </a:solidFill>
              <a:latin typeface="SutonnyOMJ" pitchFamily="2" charset="0"/>
              <a:cs typeface="SutonnyOMJ" pitchFamily="2" charset="0"/>
            </a:rPr>
            <a:t>পাঠ</a:t>
          </a:r>
          <a:r>
            <a:rPr lang="en-US" sz="3600" kern="1200" dirty="0" smtClean="0">
              <a:solidFill>
                <a:srgbClr val="00B0F0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3600" kern="1200" dirty="0" err="1" smtClean="0">
              <a:solidFill>
                <a:srgbClr val="00B0F0"/>
              </a:solidFill>
              <a:latin typeface="SutonnyOMJ" pitchFamily="2" charset="0"/>
              <a:cs typeface="SutonnyOMJ" pitchFamily="2" charset="0"/>
            </a:rPr>
            <a:t>সমীক্ষা</a:t>
          </a:r>
          <a:r>
            <a:rPr lang="en-US" sz="3600" kern="1200" dirty="0" smtClean="0">
              <a:solidFill>
                <a:srgbClr val="00B0F0"/>
              </a:solidFill>
              <a:latin typeface="SutonnyOMJ" pitchFamily="2" charset="0"/>
              <a:cs typeface="SutonnyOMJ" pitchFamily="2" charset="0"/>
            </a:rPr>
            <a:t> </a:t>
          </a:r>
          <a:endParaRPr lang="en-US" sz="3600" kern="1200" dirty="0">
            <a:solidFill>
              <a:srgbClr val="00B0F0"/>
            </a:solidFill>
            <a:latin typeface="SutonnyOMJ" pitchFamily="2" charset="0"/>
            <a:cs typeface="SutonnyOMJ" pitchFamily="2" charset="0"/>
          </a:endParaRPr>
        </a:p>
      </dsp:txBody>
      <dsp:txXfrm>
        <a:off x="2739969" y="1749379"/>
        <a:ext cx="1088154" cy="1088154"/>
      </dsp:txXfrm>
    </dsp:sp>
    <dsp:sp modelId="{64DEAA2D-8C86-4062-893B-5D9AFE1A0553}">
      <dsp:nvSpPr>
        <dsp:cNvPr id="0" name=""/>
        <dsp:cNvSpPr/>
      </dsp:nvSpPr>
      <dsp:spPr>
        <a:xfrm>
          <a:off x="2362196" y="0"/>
          <a:ext cx="1970781" cy="1382006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পরিকল্পনা</a:t>
          </a:r>
          <a:r>
            <a:rPr lang="en-US" sz="3600" kern="12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(plan)</a:t>
          </a:r>
          <a:endParaRPr lang="en-US" sz="3600" kern="12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sp:txBody>
      <dsp:txXfrm>
        <a:off x="2650810" y="202390"/>
        <a:ext cx="1393553" cy="977226"/>
      </dsp:txXfrm>
    </dsp:sp>
    <dsp:sp modelId="{DFD110E8-0525-440D-B6E6-8862A66A38C8}">
      <dsp:nvSpPr>
        <dsp:cNvPr id="0" name=""/>
        <dsp:cNvSpPr/>
      </dsp:nvSpPr>
      <dsp:spPr>
        <a:xfrm>
          <a:off x="3810001" y="2576491"/>
          <a:ext cx="1730916" cy="1487508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বাস্তবায়ন</a:t>
          </a:r>
          <a:r>
            <a:rPr lang="en-US" sz="3200" kern="12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(do) </a:t>
          </a:r>
          <a:endParaRPr lang="en-US" sz="3200" kern="12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sp:txBody>
      <dsp:txXfrm>
        <a:off x="4063488" y="2794332"/>
        <a:ext cx="1223942" cy="1051826"/>
      </dsp:txXfrm>
    </dsp:sp>
    <dsp:sp modelId="{53111A15-A4D2-489B-A06A-F0B60F69BC4B}">
      <dsp:nvSpPr>
        <dsp:cNvPr id="0" name=""/>
        <dsp:cNvSpPr/>
      </dsp:nvSpPr>
      <dsp:spPr>
        <a:xfrm>
          <a:off x="914407" y="2245602"/>
          <a:ext cx="1686815" cy="1818397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মূল্যায়ন</a:t>
          </a:r>
          <a:r>
            <a:rPr lang="en-US" sz="3600" kern="12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(see)</a:t>
          </a:r>
          <a:endParaRPr lang="en-US" sz="3600" kern="12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sp:txBody>
      <dsp:txXfrm>
        <a:off x="1161435" y="2511900"/>
        <a:ext cx="1192759" cy="1285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A598B-9369-4418-B4F7-6B954663479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0857E-132A-45A4-93EE-0ED1EE0BB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62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0857E-132A-45A4-93EE-0ED1EE0BB3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04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kter18bd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3855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সম্মানিত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বাতায়ন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সদস্যদের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প্রতি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রইলো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আন্তরিক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শুভেচ্ছ</a:t>
            </a:r>
            <a:r>
              <a:rPr lang="en-US" sz="32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37" y="612485"/>
            <a:ext cx="9193428" cy="516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810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পর্যবেক্ষকগণ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নিচের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ছকটি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অনুসরণ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করবেন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-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339260"/>
              </p:ext>
            </p:extLst>
          </p:nvPr>
        </p:nvGraphicFramePr>
        <p:xfrm>
          <a:off x="4014355" y="100654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showAsIcon="1" r:id="rId3" imgW="914400" imgH="771480" progId="AcroExch.Document.11">
                  <p:embed/>
                </p:oleObj>
              </mc:Choice>
              <mc:Fallback>
                <p:oleObj name="Acrobat Document" showAsIcon="1" r:id="rId3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4355" y="1006549"/>
                        <a:ext cx="914400" cy="77152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346" y="1828800"/>
            <a:ext cx="579120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63347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SutonnyOMJ" pitchFamily="2" charset="0"/>
                <a:cs typeface="SutonnyOMJ" pitchFamily="2" charset="0"/>
              </a:rPr>
              <a:t>পাঠদান</a:t>
            </a:r>
            <a:r>
              <a:rPr lang="en-US" sz="2800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i="1" dirty="0" err="1" smtClean="0">
                <a:latin typeface="SutonnyOMJ" pitchFamily="2" charset="0"/>
                <a:cs typeface="SutonnyOMJ" pitchFamily="2" charset="0"/>
              </a:rPr>
              <a:t>পর্যবেক্ষণ</a:t>
            </a:r>
            <a:r>
              <a:rPr lang="en-US" sz="2800" i="1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2800" i="1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6300" y="-159843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latin typeface="SutonnyOMJ" pitchFamily="2" charset="0"/>
                <a:cs typeface="SutonnyOMJ" pitchFamily="2" charset="0"/>
              </a:rPr>
              <a:t>তৃতীয়</a:t>
            </a:r>
            <a:r>
              <a:rPr lang="en-US" sz="4000" b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u="sng" dirty="0" err="1" smtClean="0">
                <a:latin typeface="SutonnyOMJ" pitchFamily="2" charset="0"/>
                <a:cs typeface="SutonnyOMJ" pitchFamily="2" charset="0"/>
              </a:rPr>
              <a:t>ধাপ</a:t>
            </a:r>
            <a:r>
              <a:rPr lang="en-US" sz="4000" b="1" u="sng" dirty="0" smtClean="0">
                <a:latin typeface="SutonnyOMJ" pitchFamily="2" charset="0"/>
                <a:cs typeface="SutonnyOMJ" pitchFamily="2" charset="0"/>
              </a:rPr>
              <a:t>- </a:t>
            </a:r>
            <a:r>
              <a:rPr lang="en-US" sz="4000" b="1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মূল্যায়ন</a:t>
            </a:r>
            <a:r>
              <a:rPr lang="en-US" sz="4000" b="1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(See)</a:t>
            </a:r>
            <a:endParaRPr lang="en-US" sz="4000" b="1" u="sng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9599"/>
            <a:ext cx="876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ধাপে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পাঠদান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শেষে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অফিস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অন্য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কক্ষে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পাঠদান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কারী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পর্যবেক্ষণ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কারীগণ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একসাথে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আলোচলায়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বসবেন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পর্যবেক্ষণকারী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গণ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পাঠদান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কারী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শিক্ষকের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সবল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দিক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উন্নয়নের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ক্ষেত্র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সমূহ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নিয়ে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বিস্তারিত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করবেন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1227" y="2671701"/>
            <a:ext cx="9022772" cy="3314700"/>
            <a:chOff x="121227" y="2671701"/>
            <a:chExt cx="9022772" cy="33147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27" y="2671702"/>
              <a:ext cx="4419599" cy="33146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84"/>
            <a:stretch/>
          </p:blipFill>
          <p:spPr>
            <a:xfrm>
              <a:off x="4540826" y="2671701"/>
              <a:ext cx="4603173" cy="3314699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371600" y="6204742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SutonnyOMJ" pitchFamily="2" charset="0"/>
                <a:cs typeface="SutonnyOMJ" pitchFamily="2" charset="0"/>
              </a:rPr>
              <a:t>পাঠদান</a:t>
            </a:r>
            <a:r>
              <a:rPr lang="en-US" sz="3600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i="1" dirty="0" err="1" smtClean="0">
                <a:latin typeface="SutonnyOMJ" pitchFamily="2" charset="0"/>
                <a:cs typeface="SutonnyOMJ" pitchFamily="2" charset="0"/>
              </a:rPr>
              <a:t>পরবর্তী</a:t>
            </a:r>
            <a:r>
              <a:rPr lang="en-US" sz="3600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i="1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600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i="1" dirty="0" err="1" smtClean="0">
                <a:latin typeface="SutonnyOMJ" pitchFamily="2" charset="0"/>
                <a:cs typeface="SutonnyOMJ" pitchFamily="2" charset="0"/>
              </a:rPr>
              <a:t>সম্পর্কীত</a:t>
            </a:r>
            <a:r>
              <a:rPr lang="en-US" sz="3600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i="1" dirty="0" err="1" smtClean="0"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3600" i="1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3600" i="1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5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85800"/>
            <a:ext cx="8534400" cy="5878532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পরিশেষে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দেখা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শিক্ষকের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পেশাগত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দক্ষতা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উন্নয়নে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600" b="1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সমীক্ষা</a:t>
            </a:r>
            <a:r>
              <a:rPr lang="en-US" sz="3600" b="1" u="sng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(Lesson study) </a:t>
            </a:r>
            <a:r>
              <a:rPr lang="en-US" sz="3600" b="1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চলমান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প্রক্রিয়া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তাই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আসুন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আমরা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আমাদের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বিদ্যালয়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ভিত্তিক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অথবা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ক্লস্টার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ভিত্তিক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600" b="1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সমীক্ষা</a:t>
            </a:r>
            <a:r>
              <a:rPr lang="en-US" sz="3600" b="1" u="sng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(Lesson study)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আয়োজন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নিজেদের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পেশাগত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মান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উন্নয়নে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ভূমিকা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পালন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করি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ctr"/>
            <a:endParaRPr lang="en-US" sz="4000" dirty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         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আর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প্রত্যাশা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রেখেই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মতো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এখানে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বিদায়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সবাই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সুস্থ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থাকুন,ভালো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থাকুন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304800"/>
            <a:ext cx="8674925" cy="4893647"/>
            <a:chOff x="304800" y="304800"/>
            <a:chExt cx="8674925" cy="4893647"/>
          </a:xfrm>
        </p:grpSpPr>
        <p:sp>
          <p:nvSpPr>
            <p:cNvPr id="2" name="TextBox 1"/>
            <p:cNvSpPr txBox="1"/>
            <p:nvPr/>
          </p:nvSpPr>
          <p:spPr>
            <a:xfrm>
              <a:off x="304800" y="304800"/>
              <a:ext cx="8305800" cy="4893647"/>
            </a:xfrm>
            <a:prstGeom prst="rect">
              <a:avLst/>
            </a:prstGeom>
            <a:noFill/>
          </p:spPr>
          <p:txBody>
            <a:bodyPr wrap="square" rtlCol="0">
              <a:prstTxWarp prst="textStop">
                <a:avLst>
                  <a:gd name="adj" fmla="val 19904"/>
                </a:avLst>
              </a:prstTxWarp>
              <a:spAutoFit/>
            </a:bodyPr>
            <a:lstStyle/>
            <a:p>
              <a:r>
                <a:rPr lang="en-US" sz="24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আপনাদের</a:t>
              </a:r>
              <a:r>
                <a:rPr lang="en-US" sz="24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সাথে</a:t>
              </a:r>
              <a:r>
                <a:rPr lang="en-US" sz="24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আছি</a:t>
              </a:r>
              <a:r>
                <a:rPr lang="en-US" sz="24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,</a:t>
              </a:r>
              <a:r>
                <a:rPr lang="en-US" sz="24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আমি</a:t>
              </a:r>
              <a:r>
                <a:rPr lang="en-US" sz="24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-</a:t>
              </a:r>
              <a:r>
                <a:rPr lang="en-US" sz="2400" dirty="0" smtClean="0">
                  <a:latin typeface="SutonnyOMJ" pitchFamily="2" charset="0"/>
                  <a:cs typeface="SutonnyOMJ" pitchFamily="2" charset="0"/>
                </a:rPr>
                <a:t>----</a:t>
              </a:r>
            </a:p>
            <a:p>
              <a:endParaRPr lang="en-US" sz="2400" dirty="0">
                <a:latin typeface="SutonnyOMJ" pitchFamily="2" charset="0"/>
                <a:cs typeface="SutonnyOMJ" pitchFamily="2" charset="0"/>
              </a:endParaRPr>
            </a:p>
            <a:p>
              <a:endParaRPr lang="en-US" sz="2400" dirty="0" smtClean="0">
                <a:latin typeface="SutonnyOMJ" pitchFamily="2" charset="0"/>
                <a:cs typeface="SutonnyOMJ" pitchFamily="2" charset="0"/>
              </a:endParaRPr>
            </a:p>
            <a:p>
              <a:endParaRPr lang="en-US" sz="2400" dirty="0">
                <a:latin typeface="SutonnyOMJ" pitchFamily="2" charset="0"/>
                <a:cs typeface="SutonnyOMJ" pitchFamily="2" charset="0"/>
              </a:endParaRPr>
            </a:p>
            <a:p>
              <a:pPr algn="ctr"/>
              <a:r>
                <a:rPr lang="en-US" sz="4400" dirty="0" err="1" smtClean="0">
                  <a:latin typeface="SutonnyOMJ" pitchFamily="2" charset="0"/>
                  <a:cs typeface="SutonnyOMJ" pitchFamily="2" charset="0"/>
                </a:rPr>
                <a:t>মোঃ</a:t>
              </a:r>
              <a:r>
                <a:rPr lang="en-US" sz="44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400" dirty="0" err="1" smtClean="0">
                  <a:latin typeface="SutonnyOMJ" pitchFamily="2" charset="0"/>
                  <a:cs typeface="SutonnyOMJ" pitchFamily="2" charset="0"/>
                </a:rPr>
                <a:t>আকতার</a:t>
              </a:r>
              <a:r>
                <a:rPr lang="en-US" sz="44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400" dirty="0" err="1" smtClean="0">
                  <a:latin typeface="SutonnyOMJ" pitchFamily="2" charset="0"/>
                  <a:cs typeface="SutonnyOMJ" pitchFamily="2" charset="0"/>
                </a:rPr>
                <a:t>হোসেন</a:t>
              </a:r>
              <a:endParaRPr lang="en-US" sz="4400" dirty="0" smtClean="0">
                <a:latin typeface="SutonnyOMJ" pitchFamily="2" charset="0"/>
                <a:cs typeface="SutonnyOMJ" pitchFamily="2" charset="0"/>
              </a:endParaRPr>
            </a:p>
            <a:p>
              <a:pPr algn="ctr"/>
              <a:r>
                <a:rPr lang="en-US" sz="4400" dirty="0" err="1" smtClean="0">
                  <a:latin typeface="SutonnyOMJ" pitchFamily="2" charset="0"/>
                  <a:cs typeface="SutonnyOMJ" pitchFamily="2" charset="0"/>
                </a:rPr>
                <a:t>সহকারি</a:t>
              </a:r>
              <a:r>
                <a:rPr lang="en-US" sz="44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400" dirty="0" err="1" smtClean="0">
                  <a:latin typeface="SutonnyOMJ" pitchFamily="2" charset="0"/>
                  <a:cs typeface="SutonnyOMJ" pitchFamily="2" charset="0"/>
                </a:rPr>
                <a:t>শিক্ষক</a:t>
              </a:r>
              <a:endParaRPr lang="en-US" sz="4400" dirty="0" smtClean="0">
                <a:latin typeface="SutonnyOMJ" pitchFamily="2" charset="0"/>
                <a:cs typeface="SutonnyOMJ" pitchFamily="2" charset="0"/>
              </a:endParaRPr>
            </a:p>
            <a:p>
              <a:pPr algn="ctr"/>
              <a:r>
                <a:rPr lang="en-US" sz="4000" dirty="0" err="1" smtClean="0">
                  <a:latin typeface="SutonnyOMJ" pitchFamily="2" charset="0"/>
                  <a:cs typeface="SutonnyOMJ" pitchFamily="2" charset="0"/>
                </a:rPr>
                <a:t>ভবানীচরণ</a:t>
              </a:r>
              <a:r>
                <a:rPr lang="en-US" sz="40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000" dirty="0" err="1" smtClean="0">
                  <a:latin typeface="SutonnyOMJ" pitchFamily="2" charset="0"/>
                  <a:cs typeface="SutonnyOMJ" pitchFamily="2" charset="0"/>
                </a:rPr>
                <a:t>রোয়াজা</a:t>
              </a:r>
              <a:r>
                <a:rPr lang="en-US" sz="40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000" dirty="0" err="1" smtClean="0">
                  <a:latin typeface="SutonnyOMJ" pitchFamily="2" charset="0"/>
                  <a:cs typeface="SutonnyOMJ" pitchFamily="2" charset="0"/>
                </a:rPr>
                <a:t>পাড়া</a:t>
              </a:r>
              <a:r>
                <a:rPr lang="en-US" sz="40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000" dirty="0" err="1" smtClean="0">
                  <a:latin typeface="SutonnyOMJ" pitchFamily="2" charset="0"/>
                  <a:cs typeface="SutonnyOMJ" pitchFamily="2" charset="0"/>
                </a:rPr>
                <a:t>সরকারি</a:t>
              </a:r>
              <a:r>
                <a:rPr lang="en-US" sz="40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000" dirty="0" err="1" smtClean="0">
                  <a:latin typeface="SutonnyOMJ" pitchFamily="2" charset="0"/>
                  <a:cs typeface="SutonnyOMJ" pitchFamily="2" charset="0"/>
                </a:rPr>
                <a:t>প্রাথমিক</a:t>
              </a:r>
              <a:r>
                <a:rPr lang="en-US" sz="4000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000" dirty="0" smtClean="0">
                  <a:latin typeface="SutonnyOMJ" pitchFamily="2" charset="0"/>
                  <a:cs typeface="SutonnyOMJ" pitchFamily="2" charset="0"/>
                </a:rPr>
                <a:t>‍</a:t>
              </a:r>
              <a:r>
                <a:rPr lang="en-US" sz="4000" dirty="0" err="1" smtClean="0">
                  <a:latin typeface="SutonnyOMJ" pitchFamily="2" charset="0"/>
                  <a:cs typeface="SutonnyOMJ" pitchFamily="2" charset="0"/>
                </a:rPr>
                <a:t>বিদ্যালয়</a:t>
              </a:r>
              <a:endParaRPr lang="en-US" sz="4000" dirty="0">
                <a:latin typeface="SutonnyOMJ" pitchFamily="2" charset="0"/>
                <a:cs typeface="SutonnyOMJ" pitchFamily="2" charset="0"/>
              </a:endParaRPr>
            </a:p>
            <a:p>
              <a:pPr algn="ctr"/>
              <a:r>
                <a:rPr lang="en-US" sz="4000" dirty="0" smtClean="0">
                  <a:latin typeface="SutonnyOMJ" pitchFamily="2" charset="0"/>
                  <a:cs typeface="SutonnyOMJ" pitchFamily="2" charset="0"/>
                </a:rPr>
                <a:t>ও</a:t>
              </a:r>
            </a:p>
            <a:p>
              <a:pPr algn="ctr"/>
              <a:r>
                <a:rPr lang="en-US" sz="4000" dirty="0" err="1" smtClean="0">
                  <a:latin typeface="SutonnyOMJ" pitchFamily="2" charset="0"/>
                  <a:cs typeface="SutonnyOMJ" pitchFamily="2" charset="0"/>
                </a:rPr>
                <a:t>জেলা</a:t>
              </a:r>
              <a:r>
                <a:rPr lang="en-US" sz="40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000" dirty="0" err="1" smtClean="0">
                  <a:latin typeface="SutonnyOMJ" pitchFamily="2" charset="0"/>
                  <a:cs typeface="SutonnyOMJ" pitchFamily="2" charset="0"/>
                </a:rPr>
                <a:t>অ্যাম্বাসেডর</a:t>
              </a:r>
              <a:r>
                <a:rPr lang="en-US" sz="4000" dirty="0" smtClean="0">
                  <a:latin typeface="SutonnyOMJ" pitchFamily="2" charset="0"/>
                  <a:cs typeface="SutonnyOMJ" pitchFamily="2" charset="0"/>
                </a:rPr>
                <a:t> </a:t>
              </a:r>
            </a:p>
            <a:p>
              <a:pPr algn="ctr"/>
              <a:r>
                <a:rPr lang="en-US" sz="4400" dirty="0" err="1" smtClean="0">
                  <a:latin typeface="SutonnyOMJ" pitchFamily="2" charset="0"/>
                  <a:cs typeface="SutonnyOMJ" pitchFamily="2" charset="0"/>
                </a:rPr>
                <a:t>মাটিরাঙ্গা</a:t>
              </a:r>
              <a:r>
                <a:rPr lang="en-US" sz="4400" dirty="0" smtClean="0">
                  <a:latin typeface="SutonnyOMJ" pitchFamily="2" charset="0"/>
                  <a:cs typeface="SutonnyOMJ" pitchFamily="2" charset="0"/>
                </a:rPr>
                <a:t>, </a:t>
              </a:r>
              <a:r>
                <a:rPr lang="en-US" sz="4400" dirty="0" err="1" smtClean="0">
                  <a:latin typeface="SutonnyOMJ" pitchFamily="2" charset="0"/>
                  <a:cs typeface="SutonnyOMJ" pitchFamily="2" charset="0"/>
                </a:rPr>
                <a:t>খাগড়াছড়ি</a:t>
              </a:r>
              <a:r>
                <a:rPr lang="en-US" sz="4400" dirty="0" smtClean="0">
                  <a:latin typeface="SutonnyOMJ" pitchFamily="2" charset="0"/>
                  <a:cs typeface="SutonnyOMJ" pitchFamily="2" charset="0"/>
                </a:rPr>
                <a:t>। </a:t>
              </a:r>
            </a:p>
            <a:p>
              <a:pPr algn="ctr"/>
              <a:r>
                <a:rPr lang="en-US" sz="4400" dirty="0" err="1" smtClean="0">
                  <a:latin typeface="SutonnyOMJ" pitchFamily="2" charset="0"/>
                  <a:cs typeface="SutonnyOMJ" pitchFamily="2" charset="0"/>
                </a:rPr>
                <a:t>ইমেলঃ</a:t>
              </a:r>
              <a:r>
                <a:rPr lang="en-US" sz="44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400" dirty="0" smtClean="0">
                  <a:latin typeface="SutonnyOMJ" pitchFamily="2" charset="0"/>
                  <a:cs typeface="SutonnyOMJ" pitchFamily="2" charset="0"/>
                  <a:hlinkClick r:id="rId2"/>
                </a:rPr>
                <a:t>akter18bd@gmail.com</a:t>
              </a:r>
              <a:r>
                <a:rPr lang="en-US" sz="4400" dirty="0" smtClean="0">
                  <a:latin typeface="SutonnyOMJ" pitchFamily="2" charset="0"/>
                  <a:cs typeface="SutonnyOMJ" pitchFamily="2" charset="0"/>
                </a:rPr>
                <a:t> </a:t>
              </a:r>
              <a:endParaRPr lang="en-US" sz="4400" dirty="0">
                <a:latin typeface="SutonnyOMJ" pitchFamily="2" charset="0"/>
                <a:cs typeface="SutonnyOMJ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304800"/>
              <a:ext cx="2350325" cy="2080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34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533400"/>
            <a:ext cx="7162800" cy="35394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মানসম্মত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প্রাথমিক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শিক্ষা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বাস্তবায়নে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প্রাথমিক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বিদ্যালয়ের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শিক্ষকদের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পেশাগত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মান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উন্নয়ন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একান্ত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প্রয়োজন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এ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লক্ষে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প্রাথমিক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শিক্ষা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অধিদ্প্তর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গ্রহণ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করেছে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নানা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কর্মসূচি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তার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অন্যতম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“</a:t>
            </a:r>
            <a:r>
              <a:rPr lang="en-US" sz="32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2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সমীক্ষা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“ </a:t>
            </a:r>
            <a:r>
              <a:rPr lang="en-US" sz="32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( Lesson study)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একজন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শিক্ষককে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জড়তামুক্ত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হয়ে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সাবলিলভাবে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শ্রেণিতে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পাঠদানে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সক্ষমতা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অর্জনে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সহায়তা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পালন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2400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345495"/>
            <a:ext cx="79248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চলুন</a:t>
            </a:r>
            <a:r>
              <a:rPr lang="en-US" sz="3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আমরা</a:t>
            </a:r>
            <a:r>
              <a:rPr lang="en-US" sz="3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দেখি </a:t>
            </a:r>
            <a:r>
              <a:rPr lang="en-US" sz="3600" b="1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কিভাবে</a:t>
            </a:r>
            <a:r>
              <a:rPr lang="en-US" sz="36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এই</a:t>
            </a:r>
            <a:r>
              <a:rPr lang="en-US" sz="36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6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সমীক্ষার</a:t>
            </a:r>
            <a:r>
              <a:rPr lang="en-US" sz="36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                		  </a:t>
            </a:r>
            <a:r>
              <a:rPr lang="en-US" sz="36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আয়োজন</a:t>
            </a:r>
            <a:r>
              <a:rPr lang="en-US" sz="3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36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6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518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8200"/>
            <a:ext cx="7162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  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200" b="1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সমীক্ষা</a:t>
            </a:r>
            <a:r>
              <a:rPr lang="en-US" sz="3200" b="1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(Lesson study)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3200" b="1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? </a:t>
            </a:r>
          </a:p>
          <a:p>
            <a:endParaRPr lang="en-US" sz="3200" b="1" u="sng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2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সমীক্ষা</a:t>
            </a:r>
            <a:r>
              <a:rPr lang="en-US" sz="32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(</a:t>
            </a:r>
            <a:r>
              <a:rPr lang="en-US" sz="2400" dirty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Lesson </a:t>
            </a:r>
            <a:r>
              <a:rPr lang="en-US" sz="2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study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)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শিক্ষকের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পেশাগত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দক্ষতা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উন্নয়নের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প্রক্রিয়া,যার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মাধ্যমে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তারা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তাদের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শিখন-শেখানো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কার্যক্রমের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বর্তমান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অবস্থা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পর্যালোচনার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উন্নয়নের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তাদের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সহকর্মীদের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সাথে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পদ্ধতিগতভাবে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করেন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</a:t>
            </a:r>
          </a:p>
          <a:p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           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জাপান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সর্বপ্রথম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সমীক্ষা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(</a:t>
            </a:r>
            <a:r>
              <a:rPr lang="en-US" sz="2400" dirty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Lesson </a:t>
            </a:r>
            <a:r>
              <a:rPr lang="en-US" sz="2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study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)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শুরু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করলেও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বর্তমান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পৃথিবীর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বিভিন্ন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দেশে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এ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সমীক্ষা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শিক্ষকগণের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পেশাগত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মান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উন্নয়নে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জনপ্রিয়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কৌশল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হয়ে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উঠেছে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</a:t>
            </a:r>
            <a:endParaRPr lang="en-US" sz="3200" dirty="0" smtClean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8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067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                        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600" b="1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সমীক্ষার</a:t>
            </a:r>
            <a:r>
              <a:rPr lang="en-US" sz="3600" b="1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উদ্দেশ্যঃ</a:t>
            </a:r>
            <a:r>
              <a:rPr lang="en-US" sz="3600" b="1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= </a:t>
            </a:r>
            <a:endParaRPr lang="en-US" sz="2800" b="1" u="sng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বিষয়ের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নির্দিষ্ট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অধ্যায়ের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আওতায়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নির্দিষ্ট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পাঠের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লক্ষ্য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অর্জন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সর্তকভাবে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চিন্তা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করার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সুযোগ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সৃষ্টি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।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শিক্ষকদের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বিষয়জ্ঞান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গভীরতর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পাঠ-পরিকল্পনা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উন্নয়নের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প্রচেষ্টা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অব্যাহত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রাখা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।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শিক্ষার্থীদের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অর্জন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আচারণ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পর্যবেক্ষণ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।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শিক্ষকের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নিজের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শিখন-শেখানো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কার্যক্রমকে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সহকর্মী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শিক্ষার্থীদের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দৃষ্টিকোণ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দেখার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সুযোগ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সৃষ্টি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।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সহকর্মীদের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সম্পর্ক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উন্নয়ন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পেশাগত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উন্নয়নের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একযোগে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করার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সুযোগ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সৃষ্টি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। 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06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4964" y="1524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4000" b="1" u="sng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u="sng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সমীক্ষা</a:t>
            </a:r>
            <a:r>
              <a:rPr lang="en-US" sz="4000" b="1" u="sng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(</a:t>
            </a:r>
            <a:r>
              <a:rPr lang="en-US" sz="2800" b="1" u="sng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Lesson study</a:t>
            </a:r>
            <a:r>
              <a:rPr lang="en-US" sz="4000" b="1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) </a:t>
            </a:r>
            <a:r>
              <a:rPr lang="en-US" sz="3200" b="1" u="sng" dirty="0" err="1" smtClean="0"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3200" b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u="sng" dirty="0" err="1" smtClean="0">
                <a:latin typeface="SutonnyOMJ" pitchFamily="2" charset="0"/>
                <a:cs typeface="SutonnyOMJ" pitchFamily="2" charset="0"/>
              </a:rPr>
              <a:t>শিখণচক্র</a:t>
            </a:r>
            <a:r>
              <a:rPr lang="en-US" sz="3200" b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u="sng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3200" b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u="sng" dirty="0" err="1" smtClean="0">
                <a:latin typeface="SutonnyOMJ" pitchFamily="2" charset="0"/>
                <a:cs typeface="SutonnyOMJ" pitchFamily="2" charset="0"/>
              </a:rPr>
              <a:t>ধাপসমূহঃ</a:t>
            </a:r>
            <a:r>
              <a:rPr lang="en-US" sz="3200" b="1" u="sng" dirty="0" smtClean="0">
                <a:latin typeface="SutonnyOMJ" pitchFamily="2" charset="0"/>
                <a:cs typeface="SutonnyOMJ" pitchFamily="2" charset="0"/>
              </a:rPr>
              <a:t>-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63347370"/>
              </p:ext>
            </p:extLst>
          </p:nvPr>
        </p:nvGraphicFramePr>
        <p:xfrm>
          <a:off x="1371600" y="8949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54864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চলুন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আমরা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এ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বিস্তারিত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জেনে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নেই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- 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3946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SutonnyOMJ" pitchFamily="2" charset="0"/>
                <a:cs typeface="SutonnyOMJ" pitchFamily="2" charset="0"/>
              </a:rPr>
              <a:t>প্রথম</a:t>
            </a:r>
            <a:r>
              <a:rPr lang="en-US" sz="3200" b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u="sng" dirty="0" err="1" smtClean="0">
                <a:latin typeface="SutonnyOMJ" pitchFamily="2" charset="0"/>
                <a:cs typeface="SutonnyOMJ" pitchFamily="2" charset="0"/>
              </a:rPr>
              <a:t>ধাপ</a:t>
            </a:r>
            <a:r>
              <a:rPr lang="en-US" sz="3200" b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u="sng" dirty="0" smtClean="0">
                <a:latin typeface="SutonnyOMJ" pitchFamily="2" charset="0"/>
                <a:cs typeface="SutonnyOMJ" pitchFamily="2" charset="0"/>
              </a:rPr>
              <a:t>– </a:t>
            </a:r>
            <a:r>
              <a:rPr lang="en-US" sz="3600" b="1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পরিকল্পনা</a:t>
            </a:r>
            <a:r>
              <a:rPr lang="en-US" sz="3600" b="1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(plan)</a:t>
            </a:r>
            <a:r>
              <a:rPr lang="en-US" sz="2800" b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u="sng" dirty="0" err="1" smtClean="0"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3200" b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u="sng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3200" b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u="sng" dirty="0" err="1" smtClean="0">
                <a:latin typeface="SutonnyOMJ" pitchFamily="2" charset="0"/>
                <a:cs typeface="SutonnyOMJ" pitchFamily="2" charset="0"/>
              </a:rPr>
              <a:t>সমুহঃ</a:t>
            </a:r>
            <a:r>
              <a:rPr lang="en-US" sz="3200" b="1" u="sng" dirty="0" smtClean="0">
                <a:latin typeface="SutonnyOMJ" pitchFamily="2" charset="0"/>
                <a:cs typeface="SutonnyOMJ" pitchFamily="2" charset="0"/>
              </a:rPr>
              <a:t>- </a:t>
            </a:r>
            <a:endParaRPr lang="en-US" sz="2800" b="1" u="sng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0968"/>
            <a:ext cx="8686800" cy="255454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  <a:latin typeface="SutonnyOMJ" pitchFamily="2" charset="0"/>
                <a:cs typeface="SutonnyOMJ" pitchFamily="2" charset="0"/>
              </a:rPr>
              <a:t>১</a:t>
            </a:r>
            <a:r>
              <a:rPr lang="en-US" sz="3200" i="1" dirty="0" smtClean="0">
                <a:solidFill>
                  <a:schemeClr val="accent5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i="1" dirty="0" err="1" smtClean="0">
                <a:solidFill>
                  <a:schemeClr val="accent5"/>
                </a:solidFill>
                <a:latin typeface="SutonnyOMJ" pitchFamily="2" charset="0"/>
                <a:cs typeface="SutonnyOMJ" pitchFamily="2" charset="0"/>
              </a:rPr>
              <a:t>পাঠের</a:t>
            </a:r>
            <a:r>
              <a:rPr lang="en-US" sz="3200" i="1" dirty="0" smtClean="0">
                <a:solidFill>
                  <a:schemeClr val="accent5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i="1" dirty="0" err="1" smtClean="0">
                <a:solidFill>
                  <a:schemeClr val="accent5"/>
                </a:solidFill>
                <a:latin typeface="SutonnyOMJ" pitchFamily="2" charset="0"/>
                <a:cs typeface="SutonnyOMJ" pitchFamily="2" charset="0"/>
              </a:rPr>
              <a:t>বিষয়,অধ্যায়</a:t>
            </a:r>
            <a:r>
              <a:rPr lang="en-US" sz="3200" i="1" dirty="0" smtClean="0">
                <a:solidFill>
                  <a:schemeClr val="accent5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i="1" dirty="0" err="1" smtClean="0">
                <a:solidFill>
                  <a:schemeClr val="accent5"/>
                </a:solidFill>
                <a:latin typeface="SutonnyOMJ" pitchFamily="2" charset="0"/>
                <a:cs typeface="SutonnyOMJ" pitchFamily="2" charset="0"/>
              </a:rPr>
              <a:t>শ্রেণি</a:t>
            </a:r>
            <a:r>
              <a:rPr lang="en-US" sz="3200" i="1" dirty="0" smtClean="0">
                <a:solidFill>
                  <a:schemeClr val="accent5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i="1" dirty="0" err="1" smtClean="0">
                <a:solidFill>
                  <a:schemeClr val="accent5"/>
                </a:solidFill>
                <a:latin typeface="SutonnyOMJ" pitchFamily="2" charset="0"/>
                <a:cs typeface="SutonnyOMJ" pitchFamily="2" charset="0"/>
              </a:rPr>
              <a:t>নির্বাচন</a:t>
            </a:r>
            <a:r>
              <a:rPr lang="en-US" sz="3200" i="1" dirty="0" smtClean="0">
                <a:solidFill>
                  <a:schemeClr val="accent5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i="1" dirty="0" err="1" smtClean="0">
                <a:solidFill>
                  <a:schemeClr val="accent5"/>
                </a:solidFill>
                <a:latin typeface="SutonnyOMJ" pitchFamily="2" charset="0"/>
                <a:cs typeface="SutonnyOMJ" pitchFamily="2" charset="0"/>
              </a:rPr>
              <a:t>শিখনফল</a:t>
            </a:r>
            <a:r>
              <a:rPr lang="en-US" sz="3200" i="1" dirty="0" smtClean="0">
                <a:solidFill>
                  <a:schemeClr val="accent5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i="1" dirty="0" err="1" smtClean="0">
                <a:solidFill>
                  <a:schemeClr val="accent5"/>
                </a:solidFill>
                <a:latin typeface="SutonnyOMJ" pitchFamily="2" charset="0"/>
                <a:cs typeface="SutonnyOMJ" pitchFamily="2" charset="0"/>
              </a:rPr>
              <a:t>নির্ধারণ</a:t>
            </a:r>
            <a:r>
              <a:rPr lang="en-US" sz="3200" i="1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3200" i="1" dirty="0" err="1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i="1" dirty="0" err="1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নির্বাচন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</a:p>
          <a:p>
            <a:endParaRPr lang="en-US" sz="3200" i="1" dirty="0">
              <a:latin typeface="SutonnyOMJ" pitchFamily="2" charset="0"/>
              <a:cs typeface="SutonnyOMJ" pitchFamily="2" charset="0"/>
            </a:endParaRPr>
          </a:p>
          <a:p>
            <a:r>
              <a:rPr lang="en-US" sz="3200" i="1" dirty="0" smtClean="0">
                <a:latin typeface="SutonnyOMJ" pitchFamily="2" charset="0"/>
                <a:cs typeface="SutonnyOMJ" pitchFamily="2" charset="0"/>
              </a:rPr>
              <a:t>৩</a:t>
            </a:r>
            <a:r>
              <a:rPr lang="en-US" sz="3200" i="1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i="1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200" i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i="1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পরিকল্পনা</a:t>
            </a:r>
            <a:r>
              <a:rPr lang="en-US" sz="3200" i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i="1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প্রণয়ন</a:t>
            </a:r>
            <a:r>
              <a:rPr lang="en-US" sz="3200" i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।</a:t>
            </a:r>
            <a:r>
              <a:rPr lang="en-US" sz="3200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i="1" dirty="0" smtClean="0">
                <a:solidFill>
                  <a:schemeClr val="bg2">
                    <a:lumMod val="10000"/>
                  </a:schemeClr>
                </a:solidFill>
                <a:latin typeface="SutonnyOMJ" pitchFamily="2" charset="0"/>
                <a:cs typeface="SutonnyOMJ" pitchFamily="2" charset="0"/>
              </a:rPr>
              <a:t>‍</a:t>
            </a:r>
          </a:p>
          <a:p>
            <a:r>
              <a:rPr lang="en-US" sz="3200" i="1" dirty="0" smtClean="0">
                <a:solidFill>
                  <a:schemeClr val="bg2">
                    <a:lumMod val="10000"/>
                  </a:schemeClr>
                </a:solidFill>
                <a:latin typeface="SutonnyOMJ" pitchFamily="2" charset="0"/>
                <a:cs typeface="SutonnyOMJ" pitchFamily="2" charset="0"/>
              </a:rPr>
              <a:t>৪। </a:t>
            </a:r>
            <a:r>
              <a:rPr lang="en-US" sz="3200" i="1" dirty="0" err="1" smtClean="0">
                <a:solidFill>
                  <a:schemeClr val="bg2">
                    <a:lumMod val="10000"/>
                  </a:schemeClr>
                </a:solidFill>
                <a:latin typeface="SutonnyOMJ" pitchFamily="2" charset="0"/>
                <a:cs typeface="SutonnyOMJ" pitchFamily="2" charset="0"/>
              </a:rPr>
              <a:t>পাঠসংশ্লিষ্ট</a:t>
            </a:r>
            <a:r>
              <a:rPr lang="en-US" sz="3200" i="1" dirty="0" smtClean="0">
                <a:solidFill>
                  <a:schemeClr val="bg2">
                    <a:lumMod val="1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i="1" dirty="0" err="1" smtClean="0">
                <a:solidFill>
                  <a:schemeClr val="bg2">
                    <a:lumMod val="10000"/>
                  </a:schemeClr>
                </a:solidFill>
                <a:latin typeface="SutonnyOMJ" pitchFamily="2" charset="0"/>
                <a:cs typeface="SutonnyOMJ" pitchFamily="2" charset="0"/>
              </a:rPr>
              <a:t>উপকরণ</a:t>
            </a:r>
            <a:r>
              <a:rPr lang="en-US" sz="3200" i="1" dirty="0" smtClean="0">
                <a:solidFill>
                  <a:schemeClr val="bg2">
                    <a:lumMod val="1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i="1" dirty="0" err="1" smtClean="0">
                <a:solidFill>
                  <a:schemeClr val="bg2">
                    <a:lumMod val="10000"/>
                  </a:schemeClr>
                </a:solidFill>
                <a:latin typeface="SutonnyOMJ" pitchFamily="2" charset="0"/>
                <a:cs typeface="SutonnyOMJ" pitchFamily="2" charset="0"/>
              </a:rPr>
              <a:t>সংগ্রহ</a:t>
            </a:r>
            <a:r>
              <a:rPr lang="en-US" sz="3200" i="1" dirty="0" smtClean="0">
                <a:solidFill>
                  <a:schemeClr val="bg2">
                    <a:lumMod val="10000"/>
                  </a:schemeClr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i="1" dirty="0" err="1" smtClean="0">
                <a:solidFill>
                  <a:schemeClr val="bg2">
                    <a:lumMod val="10000"/>
                  </a:schemeClr>
                </a:solidFill>
                <a:latin typeface="SutonnyOMJ" pitchFamily="2" charset="0"/>
                <a:cs typeface="SutonnyOMJ" pitchFamily="2" charset="0"/>
              </a:rPr>
              <a:t>তৈরি</a:t>
            </a:r>
            <a:r>
              <a:rPr lang="en-US" sz="3200" i="1" dirty="0" smtClean="0">
                <a:latin typeface="SutonnyOMJ" pitchFamily="2" charset="0"/>
                <a:cs typeface="SutonnyOMJ" pitchFamily="2" charset="0"/>
              </a:rPr>
              <a:t>  </a:t>
            </a:r>
          </a:p>
          <a:p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৫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i="1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সহকর্মীদের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i="1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সাথে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i="1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প্রণীত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i="1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i="1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পরিকল্পনা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i="1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নিয়ে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i="1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i="1" dirty="0" err="1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11381" y="3228586"/>
            <a:ext cx="8153401" cy="3467847"/>
            <a:chOff x="1098354" y="2918676"/>
            <a:chExt cx="8045646" cy="35583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54" y="2918676"/>
              <a:ext cx="3308489" cy="25108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06" b="-33593"/>
            <a:stretch/>
          </p:blipFill>
          <p:spPr>
            <a:xfrm>
              <a:off x="4419600" y="2933700"/>
              <a:ext cx="4724400" cy="35433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194507" y="5706446"/>
            <a:ext cx="5654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(</a:t>
            </a: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পরিকল্পনা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নিয়ে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)</a:t>
            </a:r>
            <a:endParaRPr lang="en-US" sz="3200" b="1" i="1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0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পরিকল্পনার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এ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ধাপে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প্রণীত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পরিকল্পনা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উপকরণ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সমূহ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নিয়ে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সহকর্মীদের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সাথে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“</a:t>
            </a:r>
            <a:r>
              <a:rPr lang="en-US" sz="40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কৃত্রিম</a:t>
            </a:r>
            <a:r>
              <a:rPr lang="en-US" sz="4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(Mock) </a:t>
            </a:r>
            <a:r>
              <a:rPr lang="en-US" sz="40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4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“ 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‍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উপস্থাপন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উপস্থাপন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শেষে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পাঠ-পরিকল্পনা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পরিমার্জন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4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" y="2743199"/>
            <a:ext cx="9258300" cy="3457576"/>
            <a:chOff x="76200" y="2743199"/>
            <a:chExt cx="9258300" cy="34575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743200"/>
              <a:ext cx="4610100" cy="34575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2743199"/>
              <a:ext cx="4610100" cy="345757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829050" y="6235410"/>
            <a:ext cx="3028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SutonnyOMJ" pitchFamily="2" charset="0"/>
                <a:cs typeface="SutonnyOMJ" pitchFamily="2" charset="0"/>
              </a:rPr>
              <a:t>কৃত্রিম</a:t>
            </a:r>
            <a:r>
              <a:rPr lang="en-US" sz="2800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i="1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2800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i="1" dirty="0" err="1" smtClean="0">
                <a:latin typeface="SutonnyOMJ" pitchFamily="2" charset="0"/>
                <a:cs typeface="SutonnyOMJ" pitchFamily="2" charset="0"/>
              </a:rPr>
              <a:t>উপস্থাপন</a:t>
            </a:r>
            <a:endParaRPr lang="en-US" sz="2800" i="1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10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2273" y="-179973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atin typeface="SutonnyOMJ" pitchFamily="2" charset="0"/>
                <a:cs typeface="SutonnyOMJ" pitchFamily="2" charset="0"/>
              </a:rPr>
              <a:t>২য় </a:t>
            </a:r>
            <a:r>
              <a:rPr lang="en-US" sz="4400" b="1" u="sng" dirty="0" err="1" smtClean="0">
                <a:latin typeface="SutonnyOMJ" pitchFamily="2" charset="0"/>
                <a:cs typeface="SutonnyOMJ" pitchFamily="2" charset="0"/>
              </a:rPr>
              <a:t>ধাপ</a:t>
            </a:r>
            <a:r>
              <a:rPr lang="en-US" sz="4400" b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u="sng" dirty="0" smtClean="0">
                <a:latin typeface="SutonnyOMJ" pitchFamily="2" charset="0"/>
                <a:cs typeface="SutonnyOMJ" pitchFamily="2" charset="0"/>
              </a:rPr>
              <a:t>– </a:t>
            </a:r>
            <a:r>
              <a:rPr lang="en-US" sz="4800" b="1" u="sng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বাস্তবায়ন</a:t>
            </a:r>
            <a:r>
              <a:rPr lang="en-US" sz="4800" b="1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(</a:t>
            </a:r>
            <a:r>
              <a:rPr lang="en-US" sz="4400" b="1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Do</a:t>
            </a:r>
            <a:r>
              <a:rPr lang="en-US" sz="5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)</a:t>
            </a:r>
            <a:endParaRPr lang="en-US" sz="54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202" y="6858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পরিকল্পনা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ধাপের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সকল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সম্পাদন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শেষে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নির্দিষ্ট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দিনে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বিদ্যালয়ের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সকল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সহকর্মী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ঊর্ধতন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কর্তৃপক্ষের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উপস্থিতিতে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শ্রেণিকক্ষে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পাঠটি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উপস্থাপন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85856"/>
            <a:ext cx="3238499" cy="211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71" y="4495800"/>
            <a:ext cx="2892000" cy="216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55460"/>
            <a:ext cx="2971800" cy="2228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230060"/>
            <a:ext cx="3124200" cy="2343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27134"/>
            <a:ext cx="2146431" cy="36402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9490" y="6054075"/>
            <a:ext cx="134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পাঠদান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479</Words>
  <Application>Microsoft Office PowerPoint</Application>
  <PresentationFormat>On-screen Show (4:3)</PresentationFormat>
  <Paragraphs>54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jakir</dc:creator>
  <cp:lastModifiedBy>jakir</cp:lastModifiedBy>
  <cp:revision>32</cp:revision>
  <dcterms:created xsi:type="dcterms:W3CDTF">2006-08-16T00:00:00Z</dcterms:created>
  <dcterms:modified xsi:type="dcterms:W3CDTF">2020-04-13T07:08:48Z</dcterms:modified>
</cp:coreProperties>
</file>