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82" r:id="rId8"/>
    <p:sldId id="266" r:id="rId9"/>
    <p:sldId id="261" r:id="rId10"/>
    <p:sldId id="265" r:id="rId11"/>
    <p:sldId id="268" r:id="rId12"/>
    <p:sldId id="269" r:id="rId13"/>
    <p:sldId id="27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221599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3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13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155afbeb65949c5c4257870d51c1be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47800"/>
            <a:ext cx="8511480" cy="5221560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১৭১৭ খ্রিস্টাব্দে মুর্শিদকুলী খানের সুবাদারি লাভ পর্যন্ত  সুবাদারি ও দিউয়ানের পদ পৃথক পৃথক ব্যক্তির ওপর ন্যাস্ত ছিল। মুর্শিদকুলী খানই প্রথম ব্যাক্তি যিনি  মুঘল শাসন্তান্ত্রিক প্রথা ভংগ করে দিউয়ানের পদটিও নিজে দখল করেন । মুর্শিদকুলী খানের পরবর্বতী সব সুবাদারগনই সুবাদারি ও দিউয়ানির পদকে একত্রীভুত রাখেন। কেন্দ্রে রাজস্ব পাঠানো বন্ধ, দুর্নীতি, বিশৃংখলা, রাজনৈতিক যড়যন্ত্র, ইত্যাদি কারনে দিল্লির সম্রাট দ্বিতীয় শাহ আলম ক্লাইভ এর  নিকট বার্ষিক কর প্রদানের শর্তে  বাংলা, বিহার ও উড়িষ্যার দিউয়ানি লাভ করেন। ১৭৬৫ খ্রিস্টাব্দের ১২ আগস্ট ইংরেজ ইস্ট ইন্ডিয়া কোম্পানিও দিউয়ানি সনদ লাভ করে।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33400"/>
            <a:ext cx="8534400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ইংরেজদের দিউয়ানি লাভের ঘটনাক্রম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ভারতবর্ষে ইংরেজ শাসন প্রতিষ্ঠার প্রথম পদক্ষেপ হিসাবে কোম্পানির দিউয়ানি লাভের গুরুত্ব অত্যধিক- </a:t>
            </a:r>
          </a:p>
          <a:p>
            <a:pPr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১মঃকোম্পানির জন্য দিউয়ানি লাভ ছিল একটি বিরাট রাজনৈতিক বিজয়। এর ফলে সম্রাট ও নবাব একেবারে ক্ষমতাহীন হয়ে ইংরেজদের হাতের পুতুল হয়ে যায়। নবাবের না ছিল রাজস্ব আদায়ের আধিকার, না ছিল সেনাদল রাখার মতো আর্থবল। নবাবকে নামমাত্র সিংহাসনে বসিয়ে রেখে কোম্পানিই সকল ক্ষমতা- আধিকার করে  নেন। </a:t>
            </a:r>
          </a:p>
          <a:p>
            <a:pPr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২য়ঃ দিউয়ানি লাভের ফলে কোম্পানির আর্থনৈতিক স্বচ্ছলতা আসে।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8355172" cy="76944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" pitchFamily="2" charset="0"/>
                <a:cs typeface="Nikosh" pitchFamily="2" charset="0"/>
              </a:rPr>
              <a:t>ইংরেজদের  দিউয়ানি লাভের ফলাফল ও গুরুত্ব 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83264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৩য়ঃ দিউয়ানি লাভের আগে ব্যবসায়ের পুজি দেশ থেকে নিয়ে আসতে হত, কিন্তু দিউয়ানি লাভের ফলে রাজস্ব ব্যায়ের পরও উদবৃত্ত দিয়েই ব্যবসার সংস্থান হতো।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৪র্থঃ দিউয়ানি লাভের ফলে কোম্পানি এবং কোম্পানির  কর্মচারীরা আসদুপায়ে রাজস্ব আদায় ও আত্মসাত করে এদেশের মেরুদন্ড ভেংগে দেন।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৫মঃ আত্মসাতকৃত আর্থ ইংল্যান্ডে পাচার করার ফলেই ১৭৬৫ সালে শিল্প  বিপ্লবের ক্ষেত্র তৈরী হয়েছিল।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745" y="1124744"/>
            <a:ext cx="9144000" cy="5733256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ইংরেজরা পলাশীর যুদ্ধে বিজয়ের পর এদেশে আধিপত্য বিস্তারের যে প্রয়াস শুরু করেছিল, তাদের দিউয়ানি ও দ্বৈত্যশাসন লাভের মধ্য দিয়ে তা পুর্ণতা লাভ করে। লর্ড ক্লাইভ  এদেশে এক আভিনব শাসন ব্যবস্থা চালু করেন যার মুল উদ্দেশ্যই ছিল কোম্পানিকে শক্তিশালী করে সম্রাট ও নবাবকে ক্ষমতাহীন করে তোলে।  এতে দিউয়ানি ও দেশরক্ষার ব্যবস্থা থাকে কোম্পানির হাতে এবং বিচার ও শাসনভার থাকে নবাবের হাতে। এ ব্যবস্থায় নবাব পেল ক্ষমতাহীন দায়িত্ব আর কোম্পানি পেল দায়িত্বহীন ক্ষমতা। এরই নাম দ্বৈত্য শাসন ব্যবস্থা।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53" name="Equation" r:id="rId3" imgW="114151" imgH="215619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54" name="Equation" r:id="rId4" imgW="114151" imgH="215619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55" name="Equation" r:id="rId5" imgW="114151" imgH="215619" progId="Equation.3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90482" y="188640"/>
            <a:ext cx="9053517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ইংরেজ  কোম্পানির দ্বৈত্যশাসন  </a:t>
            </a:r>
            <a:r>
              <a:rPr lang="bn-BD" sz="60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ঘটনা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5814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07288" cy="43891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পলাশীর যুদ্ধের প্রকৃত কারন কি ছিল?    </a:t>
            </a:r>
          </a:p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২।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ওলন্দাজদের পতনের কারণ ছিল?  </a:t>
            </a:r>
          </a:p>
          <a:p>
            <a:pPr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৩।  পলাশীর যুদ্ধের ফলাফল নির্ধারি হয়েছিল কি ভাবে ? </a:t>
            </a:r>
          </a:p>
          <a:p>
            <a:pPr>
              <a:buNone/>
            </a:pPr>
            <a:r>
              <a:rPr lang="bn-BD" sz="4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৪</a:t>
            </a: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মীরজাফর বিশ্বাসঘাতকতা করেছিল কেন?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04664"/>
            <a:ext cx="5985934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chemeClr val="accent2"/>
                </a:solidFill>
              </a:rPr>
              <a:t>একক কাজ </a:t>
            </a:r>
            <a:endParaRPr lang="en-US" sz="8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348880"/>
            <a:ext cx="7416824" cy="35702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8000" b="1" dirty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পলাশীর যুদ্ধের প্রকৃত কারন কি </a:t>
            </a:r>
            <a:r>
              <a:rPr lang="bn-BD" sz="8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ছিল? </a:t>
            </a:r>
            <a:endParaRPr lang="bn-BD" sz="3200" b="1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6600" b="1" dirty="0" smtClean="0">
                <a:solidFill>
                  <a:srgbClr val="00B0F0"/>
                </a:solidFill>
                <a:latin typeface="Nikosh" pitchFamily="2" charset="0"/>
              </a:rPr>
              <a:t>যার যার মত লিখ।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74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687720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</a:rPr>
              <a:t>দলীয় কাজ 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2420888"/>
            <a:ext cx="5844803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6000" b="1" dirty="0">
                <a:latin typeface="Nikosh" pitchFamily="2" charset="0"/>
                <a:cs typeface="Nikosh" pitchFamily="2" charset="0"/>
              </a:rPr>
              <a:t>৩।  পলাশীর যুদ্ধের ফলাফল নির্ধারি হয়েছিল কি ভাবে </a:t>
            </a:r>
            <a:r>
              <a:rPr lang="bn-BD" sz="6000" b="1" dirty="0" smtClean="0">
                <a:latin typeface="Nikosh" pitchFamily="2" charset="0"/>
                <a:cs typeface="Nikosh" pitchFamily="2" charset="0"/>
              </a:rPr>
              <a:t>? আলোচনা করে লিখ।  </a:t>
            </a:r>
            <a:endParaRPr lang="bn-BD" sz="6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59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836712"/>
            <a:ext cx="74676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</a:rPr>
              <a:t>জোড়ায় কাজ 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492896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মীরজাফর বিশ্বাসঘাতকতা করেছিল কেন? </a:t>
            </a:r>
            <a:r>
              <a:rPr lang="bn-BD" sz="6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কয়েকটি কারন লিখ।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67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76672"/>
            <a:ext cx="8534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</a:rPr>
              <a:t>সবাইকে ধন্যবাদ </a:t>
            </a:r>
            <a:endParaRPr lang="en-US" sz="72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pic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4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6458" y="620688"/>
            <a:ext cx="569450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1828800"/>
            <a:ext cx="5334000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en-US" sz="405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en-US" sz="405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মোঃআমির</a:t>
            </a:r>
            <a:r>
              <a:rPr lang="en-US" sz="4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হসেন</a:t>
            </a:r>
            <a:r>
              <a:rPr lang="en-US" sz="40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en-US" sz="405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50" b="1" dirty="0">
              <a:solidFill>
                <a:srgbClr val="070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36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b="1" dirty="0" err="1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405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5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melon01121966@gmail.com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01712906965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828800"/>
            <a:ext cx="23622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564" y="1196752"/>
            <a:ext cx="4962872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9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9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852936"/>
            <a:ext cx="4343400" cy="2362200"/>
          </a:xfrm>
          <a:solidFill>
            <a:srgbClr val="00B05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BD" sz="8500" dirty="0" smtClean="0">
                <a:latin typeface="Nikosh" pitchFamily="2" charset="0"/>
                <a:cs typeface="Nikosh" pitchFamily="2" charset="0"/>
              </a:rPr>
              <a:t>শ্রেনীঃ </a:t>
            </a:r>
            <a:r>
              <a:rPr lang="en-US" sz="8500" dirty="0" err="1" smtClean="0">
                <a:latin typeface="Nikosh" pitchFamily="2" charset="0"/>
                <a:cs typeface="Nikosh" pitchFamily="2" charset="0"/>
              </a:rPr>
              <a:t>দশম</a:t>
            </a:r>
            <a:r>
              <a:rPr lang="bn-BD" sz="8500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algn="ctr">
              <a:buNone/>
            </a:pPr>
            <a:r>
              <a:rPr lang="bn-BD" sz="8500" dirty="0" smtClean="0">
                <a:latin typeface="Nikosh" pitchFamily="2" charset="0"/>
                <a:cs typeface="Nikosh" pitchFamily="2" charset="0"/>
              </a:rPr>
              <a:t>ইতিহাস</a:t>
            </a:r>
            <a:endParaRPr lang="en-US" sz="8500" dirty="0" smtClean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176464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>মুল শিরোনামঃ</a:t>
            </a:r>
            <a:br>
              <a:rPr lang="bn-BD" sz="6000" dirty="0" smtClean="0">
                <a:latin typeface="Nikosh" pitchFamily="2" charset="0"/>
                <a:cs typeface="Nikosh" pitchFamily="2" charset="0"/>
              </a:rPr>
            </a:br>
            <a:r>
              <a:rPr lang="bn-BD" sz="6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ভারতবর্ষে ইউরোপীয়দের আগমন</a:t>
            </a:r>
            <a:r>
              <a:rPr lang="en-US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bn-BD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br>
              <a:rPr lang="bn-BD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</a:br>
            <a:r>
              <a:rPr lang="bn-BD" sz="60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ভারতবর্ষে আধিপত্য বিস্তারে ইংরেজ ইস্ট ইন্ডিয়া কোম্পানি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2656"/>
            <a:ext cx="8153400" cy="1981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9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পাঠ ঘোষনা</a:t>
            </a:r>
            <a:endParaRPr lang="bn-BD" sz="4800" b="1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নিচের ছবি গুলি লক্ষ্য করি </a:t>
            </a:r>
            <a:endParaRPr lang="en-US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Content Placeholder 3" descr="images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1628800"/>
            <a:ext cx="4030437" cy="4464496"/>
          </a:xfrm>
          <a:prstGeom prst="rect">
            <a:avLst/>
          </a:prstGeom>
        </p:spPr>
      </p:pic>
      <p:pic>
        <p:nvPicPr>
          <p:cNvPr id="4" name="Content Placeholder 3" descr="HTML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708" y="1628800"/>
            <a:ext cx="4481788" cy="44817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300px-SR_(Clocked)_Flip-flop_Diagram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10" y="914400"/>
            <a:ext cx="4487777" cy="5943600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343400" cy="5943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ages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5"/>
            <a:ext cx="4572000" cy="5445225"/>
          </a:xfrm>
        </p:spPr>
      </p:pic>
      <p:pic>
        <p:nvPicPr>
          <p:cNvPr id="8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12776"/>
            <a:ext cx="4464496" cy="53294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300px-SR_(Clocked)_Flip-flop_Diagram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412776"/>
            <a:ext cx="4582009" cy="5445224"/>
          </a:xfrm>
        </p:spPr>
      </p:pic>
      <p:pic>
        <p:nvPicPr>
          <p:cNvPr id="6" name="Content Placeholder 3" descr="halfadd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5" y="1412776"/>
            <a:ext cx="4586973" cy="54452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89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 ফল </a:t>
            </a:r>
            <a:endParaRPr lang="en-US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371656" cy="20269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sz="16000" dirty="0" smtClean="0">
                <a:latin typeface="Nikosh" pitchFamily="2" charset="0"/>
                <a:cs typeface="Nikosh" pitchFamily="2" charset="0"/>
              </a:rPr>
              <a:t>১। ইংরেজদের দিউয়ানি লাভের ঘটনাক্রম বলতে পারবে?       </a:t>
            </a:r>
          </a:p>
          <a:p>
            <a:pPr>
              <a:buNone/>
            </a:pPr>
            <a:r>
              <a:rPr lang="bn-BD" sz="16000" dirty="0" smtClean="0">
                <a:latin typeface="Nikosh" pitchFamily="2" charset="0"/>
                <a:cs typeface="Nikosh" pitchFamily="2" charset="0"/>
              </a:rPr>
              <a:t>২।   দিউয়ানি লাভের ফলাফল ও গুরুত্ব বলতে পারবে?    </a:t>
            </a:r>
          </a:p>
          <a:p>
            <a:pPr>
              <a:buNone/>
            </a:pPr>
            <a:r>
              <a:rPr lang="bn-BD" sz="16000" dirty="0" smtClean="0">
                <a:latin typeface="Nikosh" pitchFamily="2" charset="0"/>
                <a:cs typeface="Nikosh" pitchFamily="2" charset="0"/>
              </a:rPr>
              <a:t>৩।  ইংরেজ  কোম্পানির দ্বৈত্যশাসন  ঘটনা ব্যাখ্যা করতে পারবে?      </a:t>
            </a: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199</TotalTime>
  <Words>470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Equation</vt:lpstr>
      <vt:lpstr>Slide 1</vt:lpstr>
      <vt:lpstr>Slide 2</vt:lpstr>
      <vt:lpstr>  পাঠ পরিচিতি</vt:lpstr>
      <vt:lpstr> মুল শিরোনামঃ  ভারতবর্ষে ইউরোপীয়দের আগমন-   ভারতবর্ষে আধিপত্য বিস্তারে ইংরেজ ইস্ট ইন্ডিয়া কোম্পানি  </vt:lpstr>
      <vt:lpstr>  নিচের ছবি গুলি লক্ষ্য করি </vt:lpstr>
      <vt:lpstr>Slide 6</vt:lpstr>
      <vt:lpstr>Slide 7</vt:lpstr>
      <vt:lpstr>Slide 8</vt:lpstr>
      <vt:lpstr> শিখন ফল </vt:lpstr>
      <vt:lpstr>Slide 10</vt:lpstr>
      <vt:lpstr>Slide 11</vt:lpstr>
      <vt:lpstr>Slide 12</vt:lpstr>
      <vt:lpstr>Slide 13</vt:lpstr>
      <vt:lpstr>মুল্যায়ন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শুভেচ্ছা / স্বাগতম</dc:title>
  <dc:creator>USER</dc:creator>
  <cp:lastModifiedBy>Windows User</cp:lastModifiedBy>
  <cp:revision>104</cp:revision>
  <dcterms:created xsi:type="dcterms:W3CDTF">2006-08-16T00:00:00Z</dcterms:created>
  <dcterms:modified xsi:type="dcterms:W3CDTF">2020-04-13T05:04:28Z</dcterms:modified>
</cp:coreProperties>
</file>