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75" r:id="rId12"/>
    <p:sldId id="265" r:id="rId13"/>
    <p:sldId id="266" r:id="rId14"/>
    <p:sldId id="267" r:id="rId15"/>
    <p:sldId id="268" r:id="rId16"/>
    <p:sldId id="269" r:id="rId17"/>
    <p:sldId id="276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609600"/>
            <a:ext cx="7620000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38600" y="4343400"/>
            <a:ext cx="4572000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115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15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41" y="6324600"/>
            <a:ext cx="943768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42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8046" y="3810000"/>
            <a:ext cx="7997190" cy="584775"/>
          </a:xfrm>
          <a:prstGeom prst="rect">
            <a:avLst/>
          </a:prstGeom>
          <a:solidFill>
            <a:srgbClr val="F9E9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(৫+১২)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২ = ৮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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8082" y="1436371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364" y="1436370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সর্বনিম্ন উপাত্ত = 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198370"/>
            <a:ext cx="7997190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3400" y="521970"/>
            <a:ext cx="8111836" cy="773430"/>
            <a:chOff x="381000" y="457200"/>
            <a:chExt cx="8305800" cy="773430"/>
          </a:xfrm>
        </p:grpSpPr>
        <p:sp>
          <p:nvSpPr>
            <p:cNvPr id="9" name="Oval 8"/>
            <p:cNvSpPr/>
            <p:nvPr/>
          </p:nvSpPr>
          <p:spPr>
            <a:xfrm>
              <a:off x="381000" y="5029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219200" y="51054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057400" y="45720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895600" y="4648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572000" y="4686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733800" y="4686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410200" y="5029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248400" y="5029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086600" y="4648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886700" y="5029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3400" y="2884170"/>
            <a:ext cx="8077200" cy="773430"/>
            <a:chOff x="419100" y="2819400"/>
            <a:chExt cx="8305800" cy="773430"/>
          </a:xfrm>
        </p:grpSpPr>
        <p:sp>
          <p:nvSpPr>
            <p:cNvPr id="20" name="Oval 19"/>
            <p:cNvSpPr/>
            <p:nvPr/>
          </p:nvSpPr>
          <p:spPr>
            <a:xfrm>
              <a:off x="419100" y="28651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257300" y="287274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095500" y="281940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933700" y="28270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610100" y="28308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771900" y="28308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448300" y="28651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286500" y="28651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7124700" y="28270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924800" y="28651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30" name="Straight Arrow Connector 29"/>
          <p:cNvCxnSpPr>
            <a:stCxn id="20" idx="2"/>
            <a:endCxn id="25" idx="2"/>
          </p:cNvCxnSpPr>
          <p:nvPr/>
        </p:nvCxnSpPr>
        <p:spPr>
          <a:xfrm flipV="1">
            <a:off x="533400" y="3255645"/>
            <a:ext cx="3260521" cy="342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6" idx="2"/>
          </p:cNvCxnSpPr>
          <p:nvPr/>
        </p:nvCxnSpPr>
        <p:spPr>
          <a:xfrm>
            <a:off x="5424182" y="3289935"/>
            <a:ext cx="3186418" cy="6023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13410" y="4539649"/>
                <a:ext cx="7997190" cy="1861151"/>
              </a:xfrm>
              <a:prstGeom prst="rect">
                <a:avLst/>
              </a:prstGeom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সংখ্যক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উপাত্ত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থাকে এবং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n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বিজোড়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সংখ্যা হয় তবে</a:t>
                </a:r>
              </a:p>
              <a:p>
                <a:pPr algn="ctr"/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উপাত্তগুলোর মধ্যক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হ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বে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  <a:cs typeface="NikoshBAN" pitchFamily="2" charset="0"/>
                          </a:rPr>
                          <m:t>n</m:t>
                        </m:r>
                        <m:r>
                          <a:rPr lang="bn-IN" sz="2800" b="0" i="1" dirty="0" smtClean="0"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2800" b="0" i="1" dirty="0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তম পদের মান। আর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যদি জোড় হয়</a:t>
                </a:r>
              </a:p>
              <a:p>
                <a:pPr algn="ctr"/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তবে মধ্যক হবে</a:t>
                </a:r>
                <a:r>
                  <a:rPr lang="bn-IN" sz="2800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/>
                            <a:cs typeface="NikoshBAN" pitchFamily="2" charset="0"/>
                          </a:rPr>
                          <m:t>n</m:t>
                        </m:r>
                      </m:num>
                      <m:den>
                        <m:r>
                          <a:rPr lang="bn-IN" sz="3200" b="0" i="0" dirty="0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  <m:r>
                      <a:rPr lang="bn-IN" sz="3200" i="1" dirty="0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তম 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latin typeface="Cambria Math"/>
                            <a:cs typeface="NikoshBAN" pitchFamily="2" charset="0"/>
                          </a:rPr>
                          <m:t>n</m:t>
                        </m:r>
                        <m:r>
                          <a:rPr lang="bn-IN" sz="2800" i="1" dirty="0"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2800" i="1" dirty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8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তম পদ দুইটির সাংখ্যিক মানের গড়।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10" y="4539649"/>
                <a:ext cx="7997190" cy="1861151"/>
              </a:xfrm>
              <a:prstGeom prst="rect">
                <a:avLst/>
              </a:prstGeom>
              <a:blipFill rotWithShape="1">
                <a:blip r:embed="rId2"/>
                <a:stretch>
                  <a:fillRect l="-532" t="-3896" r="-1445" b="-259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41" y="6324600"/>
            <a:ext cx="943768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07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r="5739" b="13163"/>
          <a:stretch/>
        </p:blipFill>
        <p:spPr>
          <a:xfrm>
            <a:off x="152400" y="1066800"/>
            <a:ext cx="8305800" cy="5470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88" y="6473825"/>
            <a:ext cx="943768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4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76199"/>
            <a:ext cx="8229600" cy="6050761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83892" y="1524000"/>
            <a:ext cx="8355307" cy="4310390"/>
            <a:chOff x="483893" y="2725167"/>
            <a:chExt cx="8229600" cy="3517790"/>
          </a:xfrm>
        </p:grpSpPr>
        <p:sp>
          <p:nvSpPr>
            <p:cNvPr id="6" name="Rectangle 5"/>
            <p:cNvSpPr/>
            <p:nvPr/>
          </p:nvSpPr>
          <p:spPr>
            <a:xfrm>
              <a:off x="483893" y="2725167"/>
              <a:ext cx="8229600" cy="3495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3650689" y="3429000"/>
              <a:ext cx="349955" cy="2813957"/>
            </a:xfrm>
            <a:prstGeom prst="cube">
              <a:avLst>
                <a:gd name="adj" fmla="val 12668"/>
              </a:avLst>
            </a:prstGeom>
            <a:solidFill>
              <a:srgbClr val="66FF3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3239509" y="4344634"/>
              <a:ext cx="349955" cy="1866901"/>
            </a:xfrm>
            <a:prstGeom prst="cube">
              <a:avLst>
                <a:gd name="adj" fmla="val 12668"/>
              </a:avLst>
            </a:prstGeom>
            <a:solidFill>
              <a:srgbClr val="FF00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2804183" y="4670326"/>
              <a:ext cx="349955" cy="1534532"/>
            </a:xfrm>
            <a:prstGeom prst="cube">
              <a:avLst>
                <a:gd name="adj" fmla="val 12668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>
              <a:off x="2383692" y="4268434"/>
              <a:ext cx="349955" cy="1943101"/>
            </a:xfrm>
            <a:prstGeom prst="cube">
              <a:avLst>
                <a:gd name="adj" fmla="val 12668"/>
              </a:avLst>
            </a:prstGeom>
            <a:solidFill>
              <a:srgbClr val="66FF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ube 10"/>
            <p:cNvSpPr/>
            <p:nvPr/>
          </p:nvSpPr>
          <p:spPr>
            <a:xfrm>
              <a:off x="1948017" y="3558923"/>
              <a:ext cx="349955" cy="2666648"/>
            </a:xfrm>
            <a:prstGeom prst="cube">
              <a:avLst>
                <a:gd name="adj" fmla="val 12668"/>
              </a:avLst>
            </a:prstGeom>
            <a:solidFill>
              <a:srgbClr val="FFCC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ube 11"/>
            <p:cNvSpPr/>
            <p:nvPr/>
          </p:nvSpPr>
          <p:spPr>
            <a:xfrm>
              <a:off x="1513986" y="4391150"/>
              <a:ext cx="349955" cy="1824593"/>
            </a:xfrm>
            <a:prstGeom prst="cube">
              <a:avLst>
                <a:gd name="adj" fmla="val 12668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ube 12"/>
            <p:cNvSpPr/>
            <p:nvPr/>
          </p:nvSpPr>
          <p:spPr>
            <a:xfrm>
              <a:off x="1027360" y="3810000"/>
              <a:ext cx="349955" cy="2411186"/>
            </a:xfrm>
            <a:prstGeom prst="cube">
              <a:avLst>
                <a:gd name="adj" fmla="val 12668"/>
              </a:avLst>
            </a:prstGeom>
            <a:solidFill>
              <a:srgbClr val="99FF3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ube 13"/>
            <p:cNvSpPr/>
            <p:nvPr/>
          </p:nvSpPr>
          <p:spPr>
            <a:xfrm>
              <a:off x="557956" y="4914898"/>
              <a:ext cx="349955" cy="1306288"/>
            </a:xfrm>
            <a:prstGeom prst="cube">
              <a:avLst>
                <a:gd name="adj" fmla="val 12668"/>
              </a:avLst>
            </a:prstGeom>
            <a:solidFill>
              <a:srgbClr val="FFCC6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be 14"/>
            <p:cNvSpPr/>
            <p:nvPr/>
          </p:nvSpPr>
          <p:spPr>
            <a:xfrm>
              <a:off x="4127820" y="3635829"/>
              <a:ext cx="349955" cy="2585357"/>
            </a:xfrm>
            <a:prstGeom prst="cube">
              <a:avLst>
                <a:gd name="adj" fmla="val 12668"/>
              </a:avLst>
            </a:prstGeom>
            <a:solidFill>
              <a:srgbClr val="CC66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ube 15"/>
            <p:cNvSpPr/>
            <p:nvPr/>
          </p:nvSpPr>
          <p:spPr>
            <a:xfrm>
              <a:off x="5045197" y="3821591"/>
              <a:ext cx="349955" cy="2405038"/>
            </a:xfrm>
            <a:prstGeom prst="cube">
              <a:avLst>
                <a:gd name="adj" fmla="val 12668"/>
              </a:avLst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ube 16"/>
            <p:cNvSpPr/>
            <p:nvPr/>
          </p:nvSpPr>
          <p:spPr>
            <a:xfrm>
              <a:off x="4592380" y="4397829"/>
              <a:ext cx="349955" cy="1796143"/>
            </a:xfrm>
            <a:prstGeom prst="cube">
              <a:avLst>
                <a:gd name="adj" fmla="val 1266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ube 17"/>
            <p:cNvSpPr/>
            <p:nvPr/>
          </p:nvSpPr>
          <p:spPr>
            <a:xfrm>
              <a:off x="5935668" y="3390901"/>
              <a:ext cx="349955" cy="2813957"/>
            </a:xfrm>
            <a:prstGeom prst="cube">
              <a:avLst>
                <a:gd name="adj" fmla="val 12668"/>
              </a:avLst>
            </a:prstGeom>
            <a:solidFill>
              <a:srgbClr val="CCE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ube 18"/>
            <p:cNvSpPr/>
            <p:nvPr/>
          </p:nvSpPr>
          <p:spPr>
            <a:xfrm>
              <a:off x="6370270" y="4103915"/>
              <a:ext cx="349955" cy="2100943"/>
            </a:xfrm>
            <a:prstGeom prst="cube">
              <a:avLst>
                <a:gd name="adj" fmla="val 12668"/>
              </a:avLst>
            </a:prstGeom>
            <a:solidFill>
              <a:srgbClr val="CCFF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ube 19"/>
            <p:cNvSpPr/>
            <p:nvPr/>
          </p:nvSpPr>
          <p:spPr>
            <a:xfrm>
              <a:off x="6848742" y="5279572"/>
              <a:ext cx="349955" cy="925286"/>
            </a:xfrm>
            <a:prstGeom prst="cube">
              <a:avLst>
                <a:gd name="adj" fmla="val 12668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ube 20"/>
            <p:cNvSpPr/>
            <p:nvPr/>
          </p:nvSpPr>
          <p:spPr>
            <a:xfrm>
              <a:off x="7324653" y="3867930"/>
              <a:ext cx="349955" cy="2341075"/>
            </a:xfrm>
            <a:prstGeom prst="cube">
              <a:avLst>
                <a:gd name="adj" fmla="val 12668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be 21"/>
            <p:cNvSpPr/>
            <p:nvPr/>
          </p:nvSpPr>
          <p:spPr>
            <a:xfrm>
              <a:off x="7749822" y="4010387"/>
              <a:ext cx="349955" cy="2209800"/>
            </a:xfrm>
            <a:prstGeom prst="cube">
              <a:avLst>
                <a:gd name="adj" fmla="val 12668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ube 22"/>
            <p:cNvSpPr/>
            <p:nvPr/>
          </p:nvSpPr>
          <p:spPr>
            <a:xfrm>
              <a:off x="8233711" y="4376056"/>
              <a:ext cx="349955" cy="1835479"/>
            </a:xfrm>
            <a:prstGeom prst="cube">
              <a:avLst>
                <a:gd name="adj" fmla="val 12668"/>
              </a:avLst>
            </a:prstGeom>
            <a:solidFill>
              <a:srgbClr val="FF00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ube 23"/>
            <p:cNvSpPr/>
            <p:nvPr/>
          </p:nvSpPr>
          <p:spPr>
            <a:xfrm>
              <a:off x="5482150" y="4609924"/>
              <a:ext cx="349955" cy="1584048"/>
            </a:xfrm>
            <a:prstGeom prst="cube">
              <a:avLst>
                <a:gd name="adj" fmla="val 12668"/>
              </a:avLst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58135" y="3434443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48742" y="3825623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৭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23541" y="2934053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76657" y="3216023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23852" y="2530223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59005" y="2319040"/>
            <a:ext cx="79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63941" y="2061844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01228" y="2791833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8218" y="1886907"/>
            <a:ext cx="60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35169" y="2900397"/>
            <a:ext cx="646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36102" y="3144383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68553" y="2148517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44593" y="2411186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70482" y="2964300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54138" y="2824843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1" y="5974562"/>
            <a:ext cx="9067800" cy="584775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স্তম্ভগুলোর উচ্চতা দেওয়া আছে।</a:t>
            </a:r>
            <a:r>
              <a:rPr lang="bn-BD" sz="32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প্রদত্ত উপাত্তগুলোর মধ্যক নির্ণয় কর।</a:t>
            </a:r>
            <a:endParaRPr lang="en-US" sz="32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1074" y="2313214"/>
            <a:ext cx="68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4290" y="1887613"/>
            <a:ext cx="73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70386" y="2621163"/>
            <a:ext cx="57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8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41" y="6477000"/>
            <a:ext cx="94376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88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018930"/>
              </p:ext>
            </p:extLst>
          </p:nvPr>
        </p:nvGraphicFramePr>
        <p:xfrm>
          <a:off x="457202" y="1371600"/>
          <a:ext cx="4038598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  <a:gridCol w="1066798"/>
                <a:gridCol w="190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প্রাপ্ত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নম্বর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ক্রমযোজিত সমষ্টি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৮০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৪৭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853390"/>
              </p:ext>
            </p:extLst>
          </p:nvPr>
        </p:nvGraphicFramePr>
        <p:xfrm>
          <a:off x="457200" y="381000"/>
          <a:ext cx="8193905" cy="1000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8060"/>
                <a:gridCol w="762224"/>
                <a:gridCol w="666945"/>
                <a:gridCol w="726998"/>
                <a:gridCol w="692931"/>
                <a:gridCol w="676186"/>
                <a:gridCol w="666945"/>
                <a:gridCol w="735660"/>
                <a:gridCol w="692931"/>
                <a:gridCol w="762801"/>
                <a:gridCol w="762224"/>
              </a:tblGrid>
              <a:tr h="50039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প্রাপ্ত নম্বর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৮০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50039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95799" y="1381780"/>
            <a:ext cx="4155305" cy="46166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এখানে,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= ৫০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→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জোড় সংখ্যা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74991" y="1832559"/>
                <a:ext cx="4176114" cy="3140219"/>
              </a:xfrm>
              <a:prstGeom prst="rect">
                <a:avLst/>
              </a:prstGeom>
              <a:solidFill>
                <a:srgbClr val="E1E1FF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400" b="1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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মধ্যক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Times New Roman" pitchFamily="18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bn-IN" sz="24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bn-IN" sz="2400" b="0" i="1" smtClean="0">
                                <a:latin typeface="Cambria Math"/>
                                <a:cs typeface="NikoshBAN" pitchFamily="2" charset="0"/>
                              </a:rPr>
                              <m:t>২</m:t>
                            </m:r>
                          </m:den>
                        </m:f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+ </m:t>
                        </m:r>
                        <m:d>
                          <m:dPr>
                            <m:ctrlPr>
                              <a:rPr lang="bn-IN" sz="24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bn-IN" sz="24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bn-IN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২</m:t>
                                </m:r>
                              </m:den>
                            </m:f>
                            <m:r>
                              <a:rPr lang="bn-IN" sz="24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bn-IN" sz="2400" b="0" i="1" smtClean="0">
                                <a:latin typeface="Cambria Math"/>
                                <a:cs typeface="NikoshBAN" pitchFamily="2" charset="0"/>
                              </a:rPr>
                              <m:t>১</m:t>
                            </m:r>
                          </m:e>
                        </m:d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bn-IN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২৫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২৬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</m:num>
                      <m:den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bn-IN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৭৫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৭৫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bn-IN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           = ৭৫</a:t>
                </a:r>
              </a:p>
              <a:p>
                <a:r>
                  <a:rPr lang="bn-IN" sz="2400" dirty="0"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</a:t>
                </a:r>
                <a:r>
                  <a:rPr lang="bn-IN" sz="2400" b="1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প্রাপ্ত নম্বরের মধ্যক = ৭৫</a:t>
                </a:r>
              </a:p>
              <a:p>
                <a:endParaRPr lang="bn-IN" sz="2400" dirty="0" smtClean="0">
                  <a:latin typeface="NikoshBAN" pitchFamily="2" charset="0"/>
                  <a:cs typeface="NikoshBAN" pitchFamily="2" charset="0"/>
                  <a:sym typeface="Symbol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991" y="1832559"/>
                <a:ext cx="4176114" cy="3140219"/>
              </a:xfrm>
              <a:prstGeom prst="rect">
                <a:avLst/>
              </a:prstGeom>
              <a:blipFill rotWithShape="1">
                <a:blip r:embed="rId2"/>
                <a:stretch>
                  <a:fillRect l="-2035" b="-231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495800" y="5029200"/>
            <a:ext cx="4155305" cy="1384995"/>
          </a:xfrm>
          <a:prstGeom prst="rect">
            <a:avLst/>
          </a:prstGeom>
          <a:solidFill>
            <a:srgbClr val="C2FF8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বিন্যস্ত উপাত্তের মধ্যক নির্ণয় পদ্ধতি।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56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2282" y="5105400"/>
            <a:ext cx="8001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প্রচুরক হলো প্রদত্ত উপাত্তের মধ্যে যে সংখ্যা সর্বাধিকবার 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8427" y="773862"/>
            <a:ext cx="1413164" cy="1715984"/>
            <a:chOff x="578427" y="570016"/>
            <a:chExt cx="1413164" cy="17159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05000" y="747172"/>
            <a:ext cx="1413164" cy="1715984"/>
            <a:chOff x="578427" y="570016"/>
            <a:chExt cx="1413164" cy="17159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34200" y="690653"/>
            <a:ext cx="1413164" cy="1715984"/>
            <a:chOff x="578427" y="570016"/>
            <a:chExt cx="1413164" cy="171598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35040" y="773862"/>
            <a:ext cx="1260760" cy="1689294"/>
            <a:chOff x="3390900" y="570016"/>
            <a:chExt cx="1260760" cy="168929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54240" y="703998"/>
            <a:ext cx="1260760" cy="1689294"/>
            <a:chOff x="3390900" y="570016"/>
            <a:chExt cx="1260760" cy="168929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15000" y="690653"/>
            <a:ext cx="1260760" cy="1689294"/>
            <a:chOff x="3390900" y="570016"/>
            <a:chExt cx="1260760" cy="168929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35040" y="2958906"/>
            <a:ext cx="1260760" cy="1689294"/>
            <a:chOff x="3390900" y="570016"/>
            <a:chExt cx="1260760" cy="168929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45040" y="2882706"/>
            <a:ext cx="1260760" cy="1689294"/>
            <a:chOff x="3390900" y="570016"/>
            <a:chExt cx="1260760" cy="168929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92282" y="2965353"/>
            <a:ext cx="1240222" cy="1676400"/>
            <a:chOff x="592282" y="2590800"/>
            <a:chExt cx="1240222" cy="16764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05000" y="2965353"/>
            <a:ext cx="1240222" cy="1676400"/>
            <a:chOff x="505691" y="2590800"/>
            <a:chExt cx="1240222" cy="167640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05691" y="2590800"/>
              <a:ext cx="1240222" cy="16764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72000" y="2870846"/>
            <a:ext cx="1240222" cy="1676400"/>
            <a:chOff x="592282" y="2590800"/>
            <a:chExt cx="1240222" cy="167640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46378" y="2870846"/>
            <a:ext cx="1240222" cy="1676400"/>
            <a:chOff x="592282" y="2590800"/>
            <a:chExt cx="1240222" cy="167640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41" y="6324600"/>
            <a:ext cx="943768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8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55334" y="1128134"/>
            <a:ext cx="8055266" cy="4358266"/>
            <a:chOff x="457200" y="1025911"/>
            <a:chExt cx="8142514" cy="44809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99" b="16180"/>
            <a:stretch/>
          </p:blipFill>
          <p:spPr>
            <a:xfrm>
              <a:off x="3276600" y="1025912"/>
              <a:ext cx="4829175" cy="22413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23" r="35306" b="16857"/>
            <a:stretch/>
          </p:blipFill>
          <p:spPr>
            <a:xfrm>
              <a:off x="457200" y="1025912"/>
              <a:ext cx="3124201" cy="224139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37" t="14199" r="66187" b="16180"/>
            <a:stretch/>
          </p:blipFill>
          <p:spPr>
            <a:xfrm>
              <a:off x="7924800" y="1025911"/>
              <a:ext cx="674914" cy="22413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" t="14504" r="3613" b="16915"/>
            <a:stretch/>
          </p:blipFill>
          <p:spPr>
            <a:xfrm>
              <a:off x="1971907" y="3298901"/>
              <a:ext cx="4505093" cy="22079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21" t="13754" r="35306" b="16971"/>
            <a:stretch/>
          </p:blipFill>
          <p:spPr>
            <a:xfrm>
              <a:off x="6415668" y="3276600"/>
              <a:ext cx="2162175" cy="22302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14" t="13755" r="20220" b="16972"/>
            <a:stretch/>
          </p:blipFill>
          <p:spPr>
            <a:xfrm>
              <a:off x="457200" y="3276600"/>
              <a:ext cx="1538868" cy="2230244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1" name="TextBox 10"/>
          <p:cNvSpPr txBox="1"/>
          <p:nvPr/>
        </p:nvSpPr>
        <p:spPr>
          <a:xfrm>
            <a:off x="762000" y="5739825"/>
            <a:ext cx="7620000" cy="646331"/>
          </a:xfrm>
          <a:prstGeom prst="rect">
            <a:avLst/>
          </a:prstGeom>
          <a:solidFill>
            <a:srgbClr val="F9E9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সর্বাধিকবার প্রদর্শিত উপাত্তকে প্রচুরক বলে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67803" y="1244945"/>
            <a:ext cx="685197" cy="1955455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706126" y="1223174"/>
            <a:ext cx="685197" cy="1955455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78916" y="634425"/>
            <a:ext cx="108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প্রচুরক</a:t>
            </a:r>
            <a:endParaRPr lang="en-US" sz="36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63789" y="634425"/>
            <a:ext cx="98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প্রচুরক</a:t>
            </a:r>
            <a:endParaRPr lang="en-US" sz="3200" b="1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41" y="6324600"/>
            <a:ext cx="943768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98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41020" y="3562350"/>
            <a:ext cx="8065770" cy="781050"/>
            <a:chOff x="541020" y="3562350"/>
            <a:chExt cx="8065770" cy="781050"/>
          </a:xfrm>
        </p:grpSpPr>
        <p:sp>
          <p:nvSpPr>
            <p:cNvPr id="5" name="Oval 4"/>
            <p:cNvSpPr/>
            <p:nvPr/>
          </p:nvSpPr>
          <p:spPr>
            <a:xfrm>
              <a:off x="541020" y="36233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367790" y="36233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02180" y="356235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002280" y="357759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02380" y="35852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406390" y="358902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606290" y="358902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221730" y="36233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006590" y="36233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806690" y="35852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3400" y="4568190"/>
            <a:ext cx="8073390" cy="765810"/>
            <a:chOff x="533400" y="4568190"/>
            <a:chExt cx="8073390" cy="765810"/>
          </a:xfrm>
        </p:grpSpPr>
        <p:sp>
          <p:nvSpPr>
            <p:cNvPr id="16" name="Oval 15"/>
            <p:cNvSpPr/>
            <p:nvPr/>
          </p:nvSpPr>
          <p:spPr>
            <a:xfrm>
              <a:off x="5326380" y="457962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972300" y="456819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172200" y="456819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3400" y="459867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806690" y="457200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141220" y="457962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960370" y="461391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44930" y="461391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741420" y="461391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541520" y="457581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9600" y="674370"/>
            <a:ext cx="8077200" cy="773430"/>
            <a:chOff x="609600" y="674370"/>
            <a:chExt cx="8077200" cy="773430"/>
          </a:xfrm>
        </p:grpSpPr>
        <p:sp>
          <p:nvSpPr>
            <p:cNvPr id="27" name="Oval 26"/>
            <p:cNvSpPr/>
            <p:nvPr/>
          </p:nvSpPr>
          <p:spPr>
            <a:xfrm>
              <a:off x="609600" y="72009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508760" y="72771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438400" y="67437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390900" y="68199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181600" y="68580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305300" y="68580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096000" y="72009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7010400" y="72009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7886700" y="68199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9600" y="1676400"/>
            <a:ext cx="8039100" cy="800100"/>
            <a:chOff x="609600" y="1676400"/>
            <a:chExt cx="8039100" cy="800100"/>
          </a:xfrm>
        </p:grpSpPr>
        <p:sp>
          <p:nvSpPr>
            <p:cNvPr id="37" name="Oval 36"/>
            <p:cNvSpPr/>
            <p:nvPr/>
          </p:nvSpPr>
          <p:spPr>
            <a:xfrm>
              <a:off x="5181600" y="172212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934200" y="171069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057900" y="171069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7848600" y="167640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524000" y="172212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438400" y="17183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09600" y="17564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352800" y="17183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267200" y="17183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09600" y="2768025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প্রচুরক  = ৫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0985" y="5511225"/>
            <a:ext cx="7997190" cy="584775"/>
          </a:xfrm>
          <a:prstGeom prst="rect">
            <a:avLst/>
          </a:prstGeom>
          <a:solidFill>
            <a:srgbClr val="EEF5C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প্রচুরক = ২ অথবা 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234814" y="1624965"/>
            <a:ext cx="1746885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532947" y="4471035"/>
            <a:ext cx="1639253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333500" y="4495800"/>
            <a:ext cx="1626870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41" y="6324600"/>
            <a:ext cx="943768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91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000" b="1" dirty="0" smtClean="0">
                <a:solidFill>
                  <a:srgbClr val="FF0000"/>
                </a:solidFill>
              </a:rPr>
              <a:t>জোডায় কাজ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947"/>
            <a:ext cx="9296400" cy="52716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-152400" y="6437032"/>
            <a:ext cx="944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মোঃ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মারুফুল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হক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সহকারী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শিক্ষক</a:t>
            </a:r>
            <a:r>
              <a:rPr lang="en-US" dirty="0">
                <a:solidFill>
                  <a:srgbClr val="FF0000"/>
                </a:solidFill>
              </a:rPr>
              <a:t> ,</a:t>
            </a:r>
            <a:r>
              <a:rPr lang="en-US" dirty="0" err="1">
                <a:solidFill>
                  <a:srgbClr val="FF0000"/>
                </a:solidFill>
              </a:rPr>
              <a:t>গণিত,বঙ্গবাসী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মাঃ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বিদ্যাঃ,খালিশপুর</a:t>
            </a:r>
            <a:r>
              <a:rPr lang="en-US" dirty="0">
                <a:solidFill>
                  <a:srgbClr val="FF0000"/>
                </a:solidFill>
              </a:rPr>
              <a:t> খুলনা০১৯২৯৬৬৮১৪৬ </a:t>
            </a:r>
          </a:p>
        </p:txBody>
      </p:sp>
    </p:spTree>
    <p:extLst>
      <p:ext uri="{BB962C8B-B14F-4D97-AF65-F5344CB8AC3E}">
        <p14:creationId xmlns:p14="http://schemas.microsoft.com/office/powerpoint/2010/main" val="123372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685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1447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220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2971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3733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be 9"/>
          <p:cNvSpPr/>
          <p:nvPr/>
        </p:nvSpPr>
        <p:spPr>
          <a:xfrm>
            <a:off x="4495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5257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601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677037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754761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1447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Cube 15"/>
          <p:cNvSpPr/>
          <p:nvPr/>
        </p:nvSpPr>
        <p:spPr>
          <a:xfrm>
            <a:off x="2209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Cube 16"/>
          <p:cNvSpPr/>
          <p:nvPr/>
        </p:nvSpPr>
        <p:spPr>
          <a:xfrm>
            <a:off x="2971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ube 17"/>
          <p:cNvSpPr/>
          <p:nvPr/>
        </p:nvSpPr>
        <p:spPr>
          <a:xfrm>
            <a:off x="3733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ube 18"/>
          <p:cNvSpPr/>
          <p:nvPr/>
        </p:nvSpPr>
        <p:spPr>
          <a:xfrm>
            <a:off x="4495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Cube 19"/>
          <p:cNvSpPr/>
          <p:nvPr/>
        </p:nvSpPr>
        <p:spPr>
          <a:xfrm>
            <a:off x="5257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Cube 20"/>
          <p:cNvSpPr/>
          <p:nvPr/>
        </p:nvSpPr>
        <p:spPr>
          <a:xfrm>
            <a:off x="6019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Cube 21"/>
          <p:cNvSpPr/>
          <p:nvPr/>
        </p:nvSpPr>
        <p:spPr>
          <a:xfrm>
            <a:off x="677799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2209800" y="302133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Cube 23"/>
          <p:cNvSpPr/>
          <p:nvPr/>
        </p:nvSpPr>
        <p:spPr>
          <a:xfrm>
            <a:off x="2971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Cube 24"/>
          <p:cNvSpPr/>
          <p:nvPr/>
        </p:nvSpPr>
        <p:spPr>
          <a:xfrm>
            <a:off x="297942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3733800" y="303276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4495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5257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6019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3733800" y="233934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4495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5257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3733800" y="1655802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4495800" y="1664196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200" y="5587425"/>
            <a:ext cx="8991600" cy="769441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প্রদত্ত উপাত্তগুলোর মধ্যক ও প্রচুরক নির্ণয় কর।</a:t>
            </a:r>
            <a:endParaRPr lang="en-US" sz="44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304800" y="6356866"/>
            <a:ext cx="952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মোঃ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মারুফুল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হক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সহকারী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শিক্ষক</a:t>
            </a:r>
            <a:r>
              <a:rPr lang="en-US" dirty="0">
                <a:solidFill>
                  <a:srgbClr val="FF0000"/>
                </a:solidFill>
              </a:rPr>
              <a:t> ,</a:t>
            </a:r>
            <a:r>
              <a:rPr lang="en-US" dirty="0" err="1">
                <a:solidFill>
                  <a:srgbClr val="FF0000"/>
                </a:solidFill>
              </a:rPr>
              <a:t>গণিত,বঙ্গবাসী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মাঃ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বিদ্যাঃ,খালিশপুর</a:t>
            </a:r>
            <a:r>
              <a:rPr lang="en-US" dirty="0">
                <a:solidFill>
                  <a:srgbClr val="FF0000"/>
                </a:solidFill>
              </a:rPr>
              <a:t> খুলনা০১৯২৯৬৬৮১৪৬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4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25568"/>
            <a:ext cx="9067800" cy="1200329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799" y="1301621"/>
            <a:ext cx="7799071" cy="501675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৪,৬,৭,৯,১২ সংখ্যাগুলোর মধ্যক কোনটি?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 ৭     খ.     ৬     গ.     ৯      ঘ.     ১২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৪,৫,৮,৬,৭,৫,১২ সংখ্যাগুলোর প্রচুরক কোনটি?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ক.    ৮     খ.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গ.     ৬      ঘ.       ৫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৮,১২,১১,১২,১৪,১৮ সংখ্যাগুলোর মধ্যক কোনটি?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 ৮     খ.     ১১    গ.    ১২      ঘ.      ১৪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সংগৃহীত উপাত্তের মধ্যম মানকে কী বলে?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গড়    খ.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 গ.  প্রচুরক    ঘ. বিন্যস্ত উপাত্ত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 ৪,৬,৮,৯,১০.১৮,১৯,২০,২১,২৩,২৪,৩০ এর প্রচুক কত?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* উপাত্তগুলোর প্রচুরক নেই।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0" y="17526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57800" y="27432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33800" y="37338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09800" y="47244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41" y="6324600"/>
            <a:ext cx="943768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28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Round Single Corner Rectangle 4"/>
          <p:cNvSpPr/>
          <p:nvPr/>
        </p:nvSpPr>
        <p:spPr>
          <a:xfrm>
            <a:off x="152400" y="304800"/>
            <a:ext cx="8686800" cy="914400"/>
          </a:xfrm>
          <a:prstGeom prst="round1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3361220" y="1524000"/>
            <a:ext cx="5782780" cy="5334000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FF0000"/>
                </a:solidFill>
              </a:rPr>
              <a:t>মোঃ মারুফুল হক </a:t>
            </a:r>
          </a:p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 (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গনিত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বঙ্গবাসী মাধ্যমিক বিদ্যালয় </a:t>
            </a:r>
          </a:p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খালিশপুর , খুলনা</a:t>
            </a:r>
          </a:p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মোবাঃ ০১৯২৯৬৬৮১৪৬</a:t>
            </a:r>
          </a:p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ইমেল নং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marufulhoque</a:t>
            </a:r>
            <a:r>
              <a:rPr lang="bn-I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311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@gmail.com</a:t>
            </a:r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MARUF\Desktop\pic contin\my 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09256"/>
            <a:ext cx="3505200" cy="42836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45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725269"/>
            <a:ext cx="7924800" cy="1200329"/>
          </a:xfrm>
          <a:prstGeom prst="rect">
            <a:avLst/>
          </a:prstGeom>
          <a:solidFill>
            <a:srgbClr val="F4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362200"/>
            <a:ext cx="7924800" cy="3046988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বার্ষিক পরীক্ষায় ২০ জন শিক্ষার্থীর গণিতে প্রাপ্ত নম্বর হলোঃ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৩০,৪০,৩৫,৫০,৫৫,৬০,৬৫,৭৩,৬২,৭০,৪৫,৩৫,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৮৫,৭৪,৯৮,৯২,৯০,৮৩,৪৫,৫৭।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উপাত্তগুলোকে মানের উর্ধক্রম ও অধঃক্রম অনূসারে সাজাও।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উপাত্তগুলোর মধ্যক নির্ণয় কর।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উপাত্তগুলোর প্রচুরক নির্ণয়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41" y="6324600"/>
            <a:ext cx="943768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18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543800" cy="556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4419600"/>
            <a:ext cx="4343400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   </a:t>
            </a:r>
            <a:endParaRPr lang="en-US" sz="96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41" y="6324600"/>
            <a:ext cx="943768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0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s://www.teachers.gov.bd/sites/all/themes/eduportal_reponsive/images/main-logo.png">
            <a:extLst>
              <a:ext uri="{FF2B5EF4-FFF2-40B4-BE49-F238E27FC236}">
                <a16:creationId xmlns="" xmlns:a16="http://schemas.microsoft.com/office/drawing/2014/main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50" y="-21605"/>
            <a:ext cx="1199785" cy="64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ame 4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-317925" y="0"/>
            <a:ext cx="9392652" cy="7010400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914400" y="572791"/>
            <a:ext cx="7650429" cy="5754749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14400" y="448101"/>
            <a:ext cx="7650429" cy="15330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পরিকল্পনা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0776609-A1A9-4146-93C3-2D394520A639}"/>
              </a:ext>
            </a:extLst>
          </p:cNvPr>
          <p:cNvSpPr txBox="1"/>
          <p:nvPr/>
        </p:nvSpPr>
        <p:spPr>
          <a:xfrm>
            <a:off x="4191000" y="2127969"/>
            <a:ext cx="4121701" cy="3231654"/>
          </a:xfrm>
          <a:prstGeom prst="rect">
            <a:avLst/>
          </a:prstGeom>
          <a:solidFill>
            <a:srgbClr val="00B0F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উপাত্ত  </a:t>
            </a:r>
          </a:p>
          <a:p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বস্তুঃ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 ও মধ্যক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 সংখ্যা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-    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৫০ মিনিট</a:t>
            </a:r>
            <a:endParaRPr lang="bn-BD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C:\Users\MARUF\Desktop\pic contin\class-8-gonit-boi-pdf-1160x6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62" y="2141824"/>
            <a:ext cx="2746103" cy="331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198438" y="6518564"/>
            <a:ext cx="9601200" cy="339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মোঃ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মারুফুল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হক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সহকারী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শিক্ষক</a:t>
            </a:r>
            <a:r>
              <a:rPr lang="en-US" dirty="0" smtClean="0">
                <a:solidFill>
                  <a:srgbClr val="FF0000"/>
                </a:solidFill>
              </a:rPr>
              <a:t> ,</a:t>
            </a:r>
            <a:r>
              <a:rPr lang="en-US" dirty="0" err="1" smtClean="0">
                <a:solidFill>
                  <a:srgbClr val="FF0000"/>
                </a:solidFill>
              </a:rPr>
              <a:t>গণিত,বঙ্গবাসী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বিদ্যাঃ,খালিশপুর</a:t>
            </a:r>
            <a:r>
              <a:rPr lang="en-US" dirty="0" smtClean="0">
                <a:solidFill>
                  <a:srgbClr val="FF0000"/>
                </a:solidFill>
              </a:rPr>
              <a:t> খুলনা০১৯২৯৬৬৮১৪৬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7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7"/>
            <a:r>
              <a:rPr lang="bn-IN" sz="54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মধ্যক</a:t>
            </a:r>
            <a:endParaRPr lang="en-US" sz="54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7200" b="1" i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8940" y="2590800"/>
            <a:ext cx="8326120" cy="3657600"/>
            <a:chOff x="408940" y="2590800"/>
            <a:chExt cx="8326120" cy="2286000"/>
          </a:xfrm>
        </p:grpSpPr>
        <p:pic>
          <p:nvPicPr>
            <p:cNvPr id="5" name="Picture 2" descr="C:\Users\nmmhs\Desktop\median_toc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40" y="2590800"/>
              <a:ext cx="832612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562600" y="2753380"/>
              <a:ext cx="20574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-198438" y="6518564"/>
            <a:ext cx="9601200" cy="339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মোঃ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মারুফুল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হক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সহকারী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শিক্ষক</a:t>
            </a:r>
            <a:r>
              <a:rPr lang="en-US" dirty="0" smtClean="0">
                <a:solidFill>
                  <a:srgbClr val="FF0000"/>
                </a:solidFill>
              </a:rPr>
              <a:t> ,</a:t>
            </a:r>
            <a:r>
              <a:rPr lang="en-US" dirty="0" err="1" smtClean="0">
                <a:solidFill>
                  <a:srgbClr val="FF0000"/>
                </a:solidFill>
              </a:rPr>
              <a:t>গণিত,বঙ্গবাসী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বিদ্যাঃ,খালিশপুর</a:t>
            </a:r>
            <a:r>
              <a:rPr lang="en-US" dirty="0" smtClean="0">
                <a:solidFill>
                  <a:srgbClr val="FF0000"/>
                </a:solidFill>
              </a:rPr>
              <a:t> খুলনা০১৯২৯৬৬৮১৪৬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2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7688" y="5816025"/>
            <a:ext cx="7986712" cy="584775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স্তম্ভগুলোকে মানের উর্ধ্বক্রম অনুসারে সাজানো হয়েছে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15"/>
          <a:stretch/>
        </p:blipFill>
        <p:spPr bwMode="auto">
          <a:xfrm>
            <a:off x="614362" y="502920"/>
            <a:ext cx="7915275" cy="5153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4571998" y="1056620"/>
            <a:ext cx="990602" cy="229618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066800"/>
            <a:ext cx="3657600" cy="523220"/>
          </a:xfrm>
          <a:prstGeom prst="rect">
            <a:avLst/>
          </a:prstGeom>
          <a:solidFill>
            <a:srgbClr val="C2FF85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চিহ্নিত স্তম্ভটি হলো মধ্য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স্তম্ভ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533400"/>
            <a:ext cx="6934200" cy="523220"/>
          </a:xfrm>
          <a:prstGeom prst="rect">
            <a:avLst/>
          </a:prstGeom>
          <a:solidFill>
            <a:srgbClr val="B7FF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চিহ্নিত স্তম্ভটির দুই পাশে সমান সংখ্যক স্তম্ভ আছে।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>
            <a:off x="2895600" y="1590020"/>
            <a:ext cx="1691638" cy="1762779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41" y="6324600"/>
            <a:ext cx="943768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55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19200"/>
            <a:ext cx="7848600" cy="452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1" y="5816025"/>
            <a:ext cx="7848600" cy="584775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গোলাপী রঙের ফুল সবচেয়ে বেশি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1" y="435114"/>
            <a:ext cx="7848600" cy="707886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মধ্যক ও প্রচুরক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41" y="6324600"/>
            <a:ext cx="943768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81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696200" cy="5181600"/>
          </a:xfrm>
          <a:prstGeom prst="rect">
            <a:avLst/>
          </a:prstGeom>
          <a:solidFill>
            <a:srgbClr val="F9E9F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i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bn-BD" sz="24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মধ্যক ও প্রচুরক ব্যাখ্যা করতে পারবে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অবিন্যস্ত উপাত্তের মধ্যক নির্ণয় করতে পারবে।</a:t>
            </a:r>
          </a:p>
          <a:p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অবিন্যস্ত উপাত্তের প্রচুরক নির্ণয় করতে পারবে।</a:t>
            </a:r>
            <a:endParaRPr lang="bn-BD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বিন্যস্ত উপাত্তের গড় ও মধ্যক নির্ণয় করতে পারবে।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41" y="6324600"/>
            <a:ext cx="943768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76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69198" y="2458463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মধ্যক</a:t>
            </a:r>
            <a:endParaRPr lang="en-US" sz="32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894" y="5181600"/>
            <a:ext cx="8181707" cy="1077218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প্রদত্ত উপাত্তসমূহ মানের ক্রমানুসারে সাজালে যে মান</a:t>
            </a:r>
          </a:p>
          <a:p>
            <a:pPr algn="ctr"/>
            <a:r>
              <a:rPr lang="bn-BD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উপাত্তগুলোকে সমান দুইভাগে ভাগ করে তাকে মধ্যক বলে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12276" r="17558" b="14258"/>
          <a:stretch/>
        </p:blipFill>
        <p:spPr>
          <a:xfrm>
            <a:off x="1412025" y="3594764"/>
            <a:ext cx="1102575" cy="10078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t="29843" r="13906" b="20000"/>
          <a:stretch/>
        </p:blipFill>
        <p:spPr>
          <a:xfrm>
            <a:off x="2578740" y="3298567"/>
            <a:ext cx="1002660" cy="130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9800" r="5042" b="12800"/>
          <a:stretch/>
        </p:blipFill>
        <p:spPr>
          <a:xfrm>
            <a:off x="3640718" y="3029963"/>
            <a:ext cx="1329746" cy="1572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8800"/>
          <a:stretch/>
        </p:blipFill>
        <p:spPr>
          <a:xfrm>
            <a:off x="5030793" y="2362200"/>
            <a:ext cx="1293807" cy="2240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5112"/>
          <a:stretch/>
        </p:blipFill>
        <p:spPr>
          <a:xfrm>
            <a:off x="6387154" y="1981199"/>
            <a:ext cx="1004246" cy="2621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r="17208"/>
          <a:stretch/>
        </p:blipFill>
        <p:spPr>
          <a:xfrm>
            <a:off x="7524750" y="1371600"/>
            <a:ext cx="1085850" cy="3230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4" b="6326"/>
          <a:stretch/>
        </p:blipFill>
        <p:spPr>
          <a:xfrm>
            <a:off x="428894" y="3906474"/>
            <a:ext cx="866506" cy="696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895" y="515362"/>
            <a:ext cx="8181706" cy="707886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মধ্যক হলো সংগৃহীত উপাত্তের মধ্যম মান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7641" y="4551219"/>
            <a:ext cx="36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9571" y="4551218"/>
            <a:ext cx="39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4516582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21085" y="4551219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93190" y="4529362"/>
            <a:ext cx="40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83169" y="4551219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88741" y="4495800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70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75302" y="609600"/>
            <a:ext cx="8077200" cy="773430"/>
            <a:chOff x="609600" y="609600"/>
            <a:chExt cx="8077200" cy="773430"/>
          </a:xfrm>
        </p:grpSpPr>
        <p:sp>
          <p:nvSpPr>
            <p:cNvPr id="5" name="Oval 4"/>
            <p:cNvSpPr/>
            <p:nvPr/>
          </p:nvSpPr>
          <p:spPr>
            <a:xfrm>
              <a:off x="609600" y="6553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508760" y="66294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438400" y="60960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390900" y="6172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181600" y="6210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305300" y="6210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096000" y="6553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010400" y="6553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886700" y="6172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১৩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1277" y="3238500"/>
            <a:ext cx="8039100" cy="800100"/>
            <a:chOff x="521277" y="3276600"/>
            <a:chExt cx="8039100" cy="800100"/>
          </a:xfrm>
        </p:grpSpPr>
        <p:sp>
          <p:nvSpPr>
            <p:cNvPr id="15" name="Oval 14"/>
            <p:cNvSpPr/>
            <p:nvPr/>
          </p:nvSpPr>
          <p:spPr>
            <a:xfrm>
              <a:off x="5093277" y="332232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845877" y="331089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969577" y="331089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১৩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760277" y="327660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435677" y="332232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350077" y="33185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21277" y="33566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264477" y="33185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178877" y="33185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V="1">
            <a:off x="5055177" y="3660252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09600" y="3687961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9555" y="4368225"/>
            <a:ext cx="7997190" cy="584775"/>
          </a:xfrm>
          <a:prstGeom prst="rect">
            <a:avLst/>
          </a:prstGeom>
          <a:solidFill>
            <a:srgbClr val="F9E9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88082" y="1625025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9556" y="1625024"/>
            <a:ext cx="287447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সর্বনিম্ন উপাত্ত = 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" y="2387025"/>
            <a:ext cx="7997190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9556" y="5247382"/>
            <a:ext cx="7997190" cy="1077218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২৩,১১,২৫,১৫,২১,১২,১৭,১৮,২২,২৭,২৯,৩০,১৬,১৯,১৪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সংখ্যাগুলোর মধ্যক নির্ণয় কর।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41" y="6324600"/>
            <a:ext cx="943768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48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753</Words>
  <Application>Microsoft Office PowerPoint</Application>
  <PresentationFormat>On-screen Show (4:3)</PresentationFormat>
  <Paragraphs>285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MARUF</dc:creator>
  <cp:lastModifiedBy>MARUF</cp:lastModifiedBy>
  <cp:revision>29</cp:revision>
  <dcterms:created xsi:type="dcterms:W3CDTF">2006-08-16T00:00:00Z</dcterms:created>
  <dcterms:modified xsi:type="dcterms:W3CDTF">2020-04-16T04:26:54Z</dcterms:modified>
</cp:coreProperties>
</file>